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Paola Sciacca" userId="454e2f0ecd8a7bc4" providerId="LiveId" clId="{B6A2DF05-817D-4A5A-9025-1DC5C1D49206}"/>
    <pc:docChg chg="custSel addSld modSld sldOrd">
      <pc:chgData name="Monica Paola Sciacca" userId="454e2f0ecd8a7bc4" providerId="LiveId" clId="{B6A2DF05-817D-4A5A-9025-1DC5C1D49206}" dt="2023-03-12T19:01:42.709" v="24360" actId="20577"/>
      <pc:docMkLst>
        <pc:docMk/>
      </pc:docMkLst>
      <pc:sldChg chg="addSp delSp modSp new mod modClrScheme chgLayout">
        <pc:chgData name="Monica Paola Sciacca" userId="454e2f0ecd8a7bc4" providerId="LiveId" clId="{B6A2DF05-817D-4A5A-9025-1DC5C1D49206}" dt="2023-02-20T16:53:17.325" v="1376" actId="20577"/>
        <pc:sldMkLst>
          <pc:docMk/>
          <pc:sldMk cId="608079796" sldId="257"/>
        </pc:sldMkLst>
      </pc:sldChg>
      <pc:sldChg chg="modSp new mod">
        <pc:chgData name="Monica Paola Sciacca" userId="454e2f0ecd8a7bc4" providerId="LiveId" clId="{B6A2DF05-817D-4A5A-9025-1DC5C1D49206}" dt="2023-03-12T18:24:55.110" v="24093" actId="20577"/>
        <pc:sldMkLst>
          <pc:docMk/>
          <pc:sldMk cId="3203021465" sldId="258"/>
        </pc:sldMkLst>
      </pc:sldChg>
      <pc:sldChg chg="modSp new mod">
        <pc:chgData name="Monica Paola Sciacca" userId="454e2f0ecd8a7bc4" providerId="LiveId" clId="{B6A2DF05-817D-4A5A-9025-1DC5C1D49206}" dt="2023-02-20T17:43:27.356" v="3212" actId="20577"/>
        <pc:sldMkLst>
          <pc:docMk/>
          <pc:sldMk cId="1050161858" sldId="259"/>
        </pc:sldMkLst>
      </pc:sldChg>
      <pc:sldChg chg="modSp mod">
        <pc:chgData name="Monica Paola Sciacca" userId="454e2f0ecd8a7bc4" providerId="LiveId" clId="{B6A2DF05-817D-4A5A-9025-1DC5C1D49206}" dt="2023-03-12T18:28:28.348" v="24098" actId="20577"/>
        <pc:sldMkLst>
          <pc:docMk/>
          <pc:sldMk cId="2449726549" sldId="261"/>
        </pc:sldMkLst>
      </pc:sldChg>
      <pc:sldChg chg="modSp mod">
        <pc:chgData name="Monica Paola Sciacca" userId="454e2f0ecd8a7bc4" providerId="LiveId" clId="{B6A2DF05-817D-4A5A-9025-1DC5C1D49206}" dt="2023-03-12T18:35:23.218" v="24249" actId="20577"/>
        <pc:sldMkLst>
          <pc:docMk/>
          <pc:sldMk cId="3216191415" sldId="262"/>
        </pc:sldMkLst>
      </pc:sldChg>
      <pc:sldChg chg="modSp mod">
        <pc:chgData name="Monica Paola Sciacca" userId="454e2f0ecd8a7bc4" providerId="LiveId" clId="{B6A2DF05-817D-4A5A-9025-1DC5C1D49206}" dt="2023-03-12T18:36:41.399" v="24250" actId="20577"/>
        <pc:sldMkLst>
          <pc:docMk/>
          <pc:sldMk cId="2297367585" sldId="263"/>
        </pc:sldMkLst>
      </pc:sldChg>
      <pc:sldChg chg="modSp new mod">
        <pc:chgData name="Monica Paola Sciacca" userId="454e2f0ecd8a7bc4" providerId="LiveId" clId="{B6A2DF05-817D-4A5A-9025-1DC5C1D49206}" dt="2023-03-12T18:38:25.257" v="24261" actId="20577"/>
        <pc:sldMkLst>
          <pc:docMk/>
          <pc:sldMk cId="2257226451" sldId="264"/>
        </pc:sldMkLst>
      </pc:sldChg>
      <pc:sldChg chg="modSp new mod ord">
        <pc:chgData name="Monica Paola Sciacca" userId="454e2f0ecd8a7bc4" providerId="LiveId" clId="{B6A2DF05-817D-4A5A-9025-1DC5C1D49206}" dt="2023-03-04T14:44:52.700" v="6373" actId="20577"/>
        <pc:sldMkLst>
          <pc:docMk/>
          <pc:sldMk cId="2736616307" sldId="265"/>
        </pc:sldMkLst>
      </pc:sldChg>
      <pc:sldChg chg="modSp new mod">
        <pc:chgData name="Monica Paola Sciacca" userId="454e2f0ecd8a7bc4" providerId="LiveId" clId="{B6A2DF05-817D-4A5A-9025-1DC5C1D49206}" dt="2023-03-05T17:35:51.475" v="14695" actId="115"/>
        <pc:sldMkLst>
          <pc:docMk/>
          <pc:sldMk cId="2069779176" sldId="266"/>
        </pc:sldMkLst>
      </pc:sldChg>
      <pc:sldChg chg="modSp new mod">
        <pc:chgData name="Monica Paola Sciacca" userId="454e2f0ecd8a7bc4" providerId="LiveId" clId="{B6A2DF05-817D-4A5A-9025-1DC5C1D49206}" dt="2023-03-12T18:43:07.735" v="24284" actId="20577"/>
        <pc:sldMkLst>
          <pc:docMk/>
          <pc:sldMk cId="528149900" sldId="267"/>
        </pc:sldMkLst>
      </pc:sldChg>
      <pc:sldChg chg="modSp new mod">
        <pc:chgData name="Monica Paola Sciacca" userId="454e2f0ecd8a7bc4" providerId="LiveId" clId="{B6A2DF05-817D-4A5A-9025-1DC5C1D49206}" dt="2023-03-05T16:54:27.950" v="11331" actId="20577"/>
        <pc:sldMkLst>
          <pc:docMk/>
          <pc:sldMk cId="2264303844" sldId="268"/>
        </pc:sldMkLst>
      </pc:sldChg>
      <pc:sldChg chg="modSp new mod">
        <pc:chgData name="Monica Paola Sciacca" userId="454e2f0ecd8a7bc4" providerId="LiveId" clId="{B6A2DF05-817D-4A5A-9025-1DC5C1D49206}" dt="2023-03-12T18:47:12.385" v="24302" actId="313"/>
        <pc:sldMkLst>
          <pc:docMk/>
          <pc:sldMk cId="3903158475" sldId="269"/>
        </pc:sldMkLst>
      </pc:sldChg>
      <pc:sldChg chg="modSp new mod">
        <pc:chgData name="Monica Paola Sciacca" userId="454e2f0ecd8a7bc4" providerId="LiveId" clId="{B6A2DF05-817D-4A5A-9025-1DC5C1D49206}" dt="2023-03-12T18:51:10.238" v="24334" actId="20577"/>
        <pc:sldMkLst>
          <pc:docMk/>
          <pc:sldMk cId="1998813250" sldId="270"/>
        </pc:sldMkLst>
      </pc:sldChg>
      <pc:sldChg chg="modSp new mod">
        <pc:chgData name="Monica Paola Sciacca" userId="454e2f0ecd8a7bc4" providerId="LiveId" clId="{B6A2DF05-817D-4A5A-9025-1DC5C1D49206}" dt="2023-03-12T18:56:11.396" v="24349" actId="14100"/>
        <pc:sldMkLst>
          <pc:docMk/>
          <pc:sldMk cId="2990183895" sldId="271"/>
        </pc:sldMkLst>
      </pc:sldChg>
      <pc:sldChg chg="modSp new mod">
        <pc:chgData name="Monica Paola Sciacca" userId="454e2f0ecd8a7bc4" providerId="LiveId" clId="{B6A2DF05-817D-4A5A-9025-1DC5C1D49206}" dt="2023-03-12T18:57:13.590" v="24353" actId="20577"/>
        <pc:sldMkLst>
          <pc:docMk/>
          <pc:sldMk cId="2988985277" sldId="272"/>
        </pc:sldMkLst>
      </pc:sldChg>
      <pc:sldChg chg="modSp new mod">
        <pc:chgData name="Monica Paola Sciacca" userId="454e2f0ecd8a7bc4" providerId="LiveId" clId="{B6A2DF05-817D-4A5A-9025-1DC5C1D49206}" dt="2023-03-12T18:58:43.826" v="24354" actId="20577"/>
        <pc:sldMkLst>
          <pc:docMk/>
          <pc:sldMk cId="3656155692" sldId="273"/>
        </pc:sldMkLst>
      </pc:sldChg>
      <pc:sldChg chg="modSp new mod">
        <pc:chgData name="Monica Paola Sciacca" userId="454e2f0ecd8a7bc4" providerId="LiveId" clId="{B6A2DF05-817D-4A5A-9025-1DC5C1D49206}" dt="2023-03-06T17:46:08.889" v="20556" actId="20577"/>
        <pc:sldMkLst>
          <pc:docMk/>
          <pc:sldMk cId="339565905" sldId="274"/>
        </pc:sldMkLst>
      </pc:sldChg>
      <pc:sldChg chg="modSp new mod">
        <pc:chgData name="Monica Paola Sciacca" userId="454e2f0ecd8a7bc4" providerId="LiveId" clId="{B6A2DF05-817D-4A5A-9025-1DC5C1D49206}" dt="2023-03-12T19:00:24.507" v="24358" actId="20577"/>
        <pc:sldMkLst>
          <pc:docMk/>
          <pc:sldMk cId="440788587" sldId="275"/>
        </pc:sldMkLst>
      </pc:sldChg>
      <pc:sldChg chg="modSp new mod">
        <pc:chgData name="Monica Paola Sciacca" userId="454e2f0ecd8a7bc4" providerId="LiveId" clId="{B6A2DF05-817D-4A5A-9025-1DC5C1D49206}" dt="2023-03-12T19:01:42.709" v="24360" actId="20577"/>
        <pc:sldMkLst>
          <pc:docMk/>
          <pc:sldMk cId="1987831438" sldId="276"/>
        </pc:sldMkLst>
      </pc:sldChg>
    </pc:docChg>
  </pc:docChgLst>
  <pc:docChgLst>
    <pc:chgData name="Monica Paola Sciacca" userId="454e2f0ecd8a7bc4" providerId="LiveId" clId="{EA976567-90F5-4769-A8A3-3E4A32CA5E74}"/>
    <pc:docChg chg="custSel modSld">
      <pc:chgData name="Monica Paola Sciacca" userId="454e2f0ecd8a7bc4" providerId="LiveId" clId="{EA976567-90F5-4769-A8A3-3E4A32CA5E74}" dt="2025-03-24T17:50:48.231" v="874" actId="207"/>
      <pc:docMkLst>
        <pc:docMk/>
      </pc:docMkLst>
      <pc:sldChg chg="modSp mod">
        <pc:chgData name="Monica Paola Sciacca" userId="454e2f0ecd8a7bc4" providerId="LiveId" clId="{EA976567-90F5-4769-A8A3-3E4A32CA5E74}" dt="2025-03-24T16:53:09.407" v="552" actId="207"/>
        <pc:sldMkLst>
          <pc:docMk/>
          <pc:sldMk cId="608079796" sldId="257"/>
        </pc:sldMkLst>
        <pc:spChg chg="mod">
          <ac:chgData name="Monica Paola Sciacca" userId="454e2f0ecd8a7bc4" providerId="LiveId" clId="{EA976567-90F5-4769-A8A3-3E4A32CA5E74}" dt="2025-03-24T16:53:09.407" v="552" actId="207"/>
          <ac:spMkLst>
            <pc:docMk/>
            <pc:sldMk cId="608079796" sldId="257"/>
            <ac:spMk id="6" creationId="{FCBAC746-AF59-8DBF-B064-2DEC9F9B05A6}"/>
          </ac:spMkLst>
        </pc:spChg>
      </pc:sldChg>
      <pc:sldChg chg="modSp mod">
        <pc:chgData name="Monica Paola Sciacca" userId="454e2f0ecd8a7bc4" providerId="LiveId" clId="{EA976567-90F5-4769-A8A3-3E4A32CA5E74}" dt="2024-03-17T10:19:05.377" v="3" actId="20577"/>
        <pc:sldMkLst>
          <pc:docMk/>
          <pc:sldMk cId="3203021465" sldId="258"/>
        </pc:sldMkLst>
      </pc:sldChg>
      <pc:sldChg chg="modSp mod">
        <pc:chgData name="Monica Paola Sciacca" userId="454e2f0ecd8a7bc4" providerId="LiveId" clId="{EA976567-90F5-4769-A8A3-3E4A32CA5E74}" dt="2025-03-24T16:55:39.332" v="556" actId="115"/>
        <pc:sldMkLst>
          <pc:docMk/>
          <pc:sldMk cId="1050161858" sldId="259"/>
        </pc:sldMkLst>
        <pc:spChg chg="mod">
          <ac:chgData name="Monica Paola Sciacca" userId="454e2f0ecd8a7bc4" providerId="LiveId" clId="{EA976567-90F5-4769-A8A3-3E4A32CA5E74}" dt="2025-03-24T16:55:39.332" v="556" actId="115"/>
          <ac:spMkLst>
            <pc:docMk/>
            <pc:sldMk cId="1050161858" sldId="259"/>
            <ac:spMk id="3" creationId="{7BDE9118-408D-1D4A-A04B-A5D88B62EB78}"/>
          </ac:spMkLst>
        </pc:spChg>
      </pc:sldChg>
      <pc:sldChg chg="modSp mod">
        <pc:chgData name="Monica Paola Sciacca" userId="454e2f0ecd8a7bc4" providerId="LiveId" clId="{EA976567-90F5-4769-A8A3-3E4A32CA5E74}" dt="2025-03-24T16:58:39.245" v="604" actId="207"/>
        <pc:sldMkLst>
          <pc:docMk/>
          <pc:sldMk cId="2423514527" sldId="260"/>
        </pc:sldMkLst>
        <pc:spChg chg="mod">
          <ac:chgData name="Monica Paola Sciacca" userId="454e2f0ecd8a7bc4" providerId="LiveId" clId="{EA976567-90F5-4769-A8A3-3E4A32CA5E74}" dt="2025-03-24T16:58:39.245" v="604" actId="207"/>
          <ac:spMkLst>
            <pc:docMk/>
            <pc:sldMk cId="2423514527" sldId="260"/>
            <ac:spMk id="3" creationId="{5C0BA033-3342-ADAF-09E5-5E6B08D7845A}"/>
          </ac:spMkLst>
        </pc:spChg>
      </pc:sldChg>
      <pc:sldChg chg="modSp mod">
        <pc:chgData name="Monica Paola Sciacca" userId="454e2f0ecd8a7bc4" providerId="LiveId" clId="{EA976567-90F5-4769-A8A3-3E4A32CA5E74}" dt="2025-03-24T16:59:22.912" v="605" actId="207"/>
        <pc:sldMkLst>
          <pc:docMk/>
          <pc:sldMk cId="2449726549" sldId="261"/>
        </pc:sldMkLst>
        <pc:spChg chg="mod">
          <ac:chgData name="Monica Paola Sciacca" userId="454e2f0ecd8a7bc4" providerId="LiveId" clId="{EA976567-90F5-4769-A8A3-3E4A32CA5E74}" dt="2025-03-24T16:59:22.912" v="605" actId="207"/>
          <ac:spMkLst>
            <pc:docMk/>
            <pc:sldMk cId="2449726549" sldId="261"/>
            <ac:spMk id="3" creationId="{37ABFCF3-A64B-D8F0-C500-1C8E162DE60B}"/>
          </ac:spMkLst>
        </pc:spChg>
      </pc:sldChg>
      <pc:sldChg chg="modSp mod">
        <pc:chgData name="Monica Paola Sciacca" userId="454e2f0ecd8a7bc4" providerId="LiveId" clId="{EA976567-90F5-4769-A8A3-3E4A32CA5E74}" dt="2025-03-24T17:15:20.134" v="691" actId="20577"/>
        <pc:sldMkLst>
          <pc:docMk/>
          <pc:sldMk cId="3216191415" sldId="262"/>
        </pc:sldMkLst>
        <pc:spChg chg="mod">
          <ac:chgData name="Monica Paola Sciacca" userId="454e2f0ecd8a7bc4" providerId="LiveId" clId="{EA976567-90F5-4769-A8A3-3E4A32CA5E74}" dt="2025-03-24T17:15:20.134" v="691" actId="20577"/>
          <ac:spMkLst>
            <pc:docMk/>
            <pc:sldMk cId="3216191415" sldId="262"/>
            <ac:spMk id="3" creationId="{EF777D79-C315-7EF0-10A9-C8ECFF408080}"/>
          </ac:spMkLst>
        </pc:spChg>
      </pc:sldChg>
      <pc:sldChg chg="modSp mod">
        <pc:chgData name="Monica Paola Sciacca" userId="454e2f0ecd8a7bc4" providerId="LiveId" clId="{EA976567-90F5-4769-A8A3-3E4A32CA5E74}" dt="2025-03-24T17:21:18.012" v="714" actId="207"/>
        <pc:sldMkLst>
          <pc:docMk/>
          <pc:sldMk cId="2297367585" sldId="263"/>
        </pc:sldMkLst>
        <pc:spChg chg="mod">
          <ac:chgData name="Monica Paola Sciacca" userId="454e2f0ecd8a7bc4" providerId="LiveId" clId="{EA976567-90F5-4769-A8A3-3E4A32CA5E74}" dt="2025-03-24T17:21:18.012" v="714" actId="207"/>
          <ac:spMkLst>
            <pc:docMk/>
            <pc:sldMk cId="2297367585" sldId="263"/>
            <ac:spMk id="3" creationId="{56FDE5B4-7E61-4B70-AD7F-BB57326B0460}"/>
          </ac:spMkLst>
        </pc:spChg>
      </pc:sldChg>
      <pc:sldChg chg="modSp mod">
        <pc:chgData name="Monica Paola Sciacca" userId="454e2f0ecd8a7bc4" providerId="LiveId" clId="{EA976567-90F5-4769-A8A3-3E4A32CA5E74}" dt="2025-03-24T17:24:01.074" v="716" actId="207"/>
        <pc:sldMkLst>
          <pc:docMk/>
          <pc:sldMk cId="2257226451" sldId="264"/>
        </pc:sldMkLst>
        <pc:spChg chg="mod">
          <ac:chgData name="Monica Paola Sciacca" userId="454e2f0ecd8a7bc4" providerId="LiveId" clId="{EA976567-90F5-4769-A8A3-3E4A32CA5E74}" dt="2025-03-24T17:24:01.074" v="716" actId="207"/>
          <ac:spMkLst>
            <pc:docMk/>
            <pc:sldMk cId="2257226451" sldId="264"/>
            <ac:spMk id="3" creationId="{E58FA79A-6C1B-E19F-BD5C-D25B8EEF8972}"/>
          </ac:spMkLst>
        </pc:spChg>
      </pc:sldChg>
      <pc:sldChg chg="modSp mod">
        <pc:chgData name="Monica Paola Sciacca" userId="454e2f0ecd8a7bc4" providerId="LiveId" clId="{EA976567-90F5-4769-A8A3-3E4A32CA5E74}" dt="2025-03-24T17:26:00.924" v="717" actId="207"/>
        <pc:sldMkLst>
          <pc:docMk/>
          <pc:sldMk cId="2736616307" sldId="265"/>
        </pc:sldMkLst>
        <pc:spChg chg="mod">
          <ac:chgData name="Monica Paola Sciacca" userId="454e2f0ecd8a7bc4" providerId="LiveId" clId="{EA976567-90F5-4769-A8A3-3E4A32CA5E74}" dt="2025-03-24T17:26:00.924" v="717" actId="207"/>
          <ac:spMkLst>
            <pc:docMk/>
            <pc:sldMk cId="2736616307" sldId="265"/>
            <ac:spMk id="3" creationId="{793DACE4-4AA6-A5EA-0BB3-61052C663368}"/>
          </ac:spMkLst>
        </pc:spChg>
      </pc:sldChg>
      <pc:sldChg chg="modSp mod">
        <pc:chgData name="Monica Paola Sciacca" userId="454e2f0ecd8a7bc4" providerId="LiveId" clId="{EA976567-90F5-4769-A8A3-3E4A32CA5E74}" dt="2025-03-24T17:26:15.212" v="718" actId="207"/>
        <pc:sldMkLst>
          <pc:docMk/>
          <pc:sldMk cId="2069779176" sldId="266"/>
        </pc:sldMkLst>
        <pc:spChg chg="mod">
          <ac:chgData name="Monica Paola Sciacca" userId="454e2f0ecd8a7bc4" providerId="LiveId" clId="{EA976567-90F5-4769-A8A3-3E4A32CA5E74}" dt="2025-03-24T17:26:15.212" v="718" actId="207"/>
          <ac:spMkLst>
            <pc:docMk/>
            <pc:sldMk cId="2069779176" sldId="266"/>
            <ac:spMk id="3" creationId="{EDC80692-B3C8-B234-B1D7-9FFBEAE1D82A}"/>
          </ac:spMkLst>
        </pc:spChg>
      </pc:sldChg>
      <pc:sldChg chg="modSp mod">
        <pc:chgData name="Monica Paola Sciacca" userId="454e2f0ecd8a7bc4" providerId="LiveId" clId="{EA976567-90F5-4769-A8A3-3E4A32CA5E74}" dt="2025-03-24T17:32:23.624" v="719" actId="207"/>
        <pc:sldMkLst>
          <pc:docMk/>
          <pc:sldMk cId="528149900" sldId="267"/>
        </pc:sldMkLst>
        <pc:spChg chg="mod">
          <ac:chgData name="Monica Paola Sciacca" userId="454e2f0ecd8a7bc4" providerId="LiveId" clId="{EA976567-90F5-4769-A8A3-3E4A32CA5E74}" dt="2025-03-24T17:32:23.624" v="719" actId="207"/>
          <ac:spMkLst>
            <pc:docMk/>
            <pc:sldMk cId="528149900" sldId="267"/>
            <ac:spMk id="3" creationId="{C29FBE2C-DAFB-4391-A9AB-143BB96BD16B}"/>
          </ac:spMkLst>
        </pc:spChg>
      </pc:sldChg>
      <pc:sldChg chg="modSp mod">
        <pc:chgData name="Monica Paola Sciacca" userId="454e2f0ecd8a7bc4" providerId="LiveId" clId="{EA976567-90F5-4769-A8A3-3E4A32CA5E74}" dt="2025-03-24T17:34:54.048" v="721" actId="207"/>
        <pc:sldMkLst>
          <pc:docMk/>
          <pc:sldMk cId="2264303844" sldId="268"/>
        </pc:sldMkLst>
        <pc:spChg chg="mod">
          <ac:chgData name="Monica Paola Sciacca" userId="454e2f0ecd8a7bc4" providerId="LiveId" clId="{EA976567-90F5-4769-A8A3-3E4A32CA5E74}" dt="2025-03-24T17:34:54.048" v="721" actId="207"/>
          <ac:spMkLst>
            <pc:docMk/>
            <pc:sldMk cId="2264303844" sldId="268"/>
            <ac:spMk id="3" creationId="{511BA6CB-C54A-0EF8-82F9-2D410C6B02B1}"/>
          </ac:spMkLst>
        </pc:spChg>
      </pc:sldChg>
      <pc:sldChg chg="modSp mod">
        <pc:chgData name="Monica Paola Sciacca" userId="454e2f0ecd8a7bc4" providerId="LiveId" clId="{EA976567-90F5-4769-A8A3-3E4A32CA5E74}" dt="2025-03-24T17:36:36.338" v="737" actId="207"/>
        <pc:sldMkLst>
          <pc:docMk/>
          <pc:sldMk cId="3903158475" sldId="269"/>
        </pc:sldMkLst>
        <pc:spChg chg="mod">
          <ac:chgData name="Monica Paola Sciacca" userId="454e2f0ecd8a7bc4" providerId="LiveId" clId="{EA976567-90F5-4769-A8A3-3E4A32CA5E74}" dt="2025-03-24T17:36:36.338" v="737" actId="207"/>
          <ac:spMkLst>
            <pc:docMk/>
            <pc:sldMk cId="3903158475" sldId="269"/>
            <ac:spMk id="3" creationId="{EFEACBD1-285F-D9C7-5203-B604054B4695}"/>
          </ac:spMkLst>
        </pc:spChg>
      </pc:sldChg>
      <pc:sldChg chg="modSp mod">
        <pc:chgData name="Monica Paola Sciacca" userId="454e2f0ecd8a7bc4" providerId="LiveId" clId="{EA976567-90F5-4769-A8A3-3E4A32CA5E74}" dt="2025-03-24T17:38:45.071" v="741" actId="207"/>
        <pc:sldMkLst>
          <pc:docMk/>
          <pc:sldMk cId="1998813250" sldId="270"/>
        </pc:sldMkLst>
        <pc:spChg chg="mod">
          <ac:chgData name="Monica Paola Sciacca" userId="454e2f0ecd8a7bc4" providerId="LiveId" clId="{EA976567-90F5-4769-A8A3-3E4A32CA5E74}" dt="2025-03-24T17:38:45.071" v="741" actId="207"/>
          <ac:spMkLst>
            <pc:docMk/>
            <pc:sldMk cId="1998813250" sldId="270"/>
            <ac:spMk id="3" creationId="{F92007BB-F161-E808-F962-17785192BC70}"/>
          </ac:spMkLst>
        </pc:spChg>
      </pc:sldChg>
      <pc:sldChg chg="modSp mod">
        <pc:chgData name="Monica Paola Sciacca" userId="454e2f0ecd8a7bc4" providerId="LiveId" clId="{EA976567-90F5-4769-A8A3-3E4A32CA5E74}" dt="2025-03-24T17:39:00.554" v="742" actId="207"/>
        <pc:sldMkLst>
          <pc:docMk/>
          <pc:sldMk cId="2990183895" sldId="271"/>
        </pc:sldMkLst>
        <pc:spChg chg="mod">
          <ac:chgData name="Monica Paola Sciacca" userId="454e2f0ecd8a7bc4" providerId="LiveId" clId="{EA976567-90F5-4769-A8A3-3E4A32CA5E74}" dt="2025-03-24T17:39:00.554" v="742" actId="207"/>
          <ac:spMkLst>
            <pc:docMk/>
            <pc:sldMk cId="2990183895" sldId="271"/>
            <ac:spMk id="3" creationId="{B77F23B0-F9CC-B4DC-01BF-6B4013720CA7}"/>
          </ac:spMkLst>
        </pc:spChg>
      </pc:sldChg>
      <pc:sldChg chg="modSp mod">
        <pc:chgData name="Monica Paola Sciacca" userId="454e2f0ecd8a7bc4" providerId="LiveId" clId="{EA976567-90F5-4769-A8A3-3E4A32CA5E74}" dt="2025-03-24T17:40:53.283" v="743" actId="207"/>
        <pc:sldMkLst>
          <pc:docMk/>
          <pc:sldMk cId="2988985277" sldId="272"/>
        </pc:sldMkLst>
        <pc:spChg chg="mod">
          <ac:chgData name="Monica Paola Sciacca" userId="454e2f0ecd8a7bc4" providerId="LiveId" clId="{EA976567-90F5-4769-A8A3-3E4A32CA5E74}" dt="2025-03-24T17:40:53.283" v="743" actId="207"/>
          <ac:spMkLst>
            <pc:docMk/>
            <pc:sldMk cId="2988985277" sldId="272"/>
            <ac:spMk id="3" creationId="{EEC00BBD-D165-BECD-215E-CF2CF31DC0EB}"/>
          </ac:spMkLst>
        </pc:spChg>
      </pc:sldChg>
      <pc:sldChg chg="modSp mod">
        <pc:chgData name="Monica Paola Sciacca" userId="454e2f0ecd8a7bc4" providerId="LiveId" clId="{EA976567-90F5-4769-A8A3-3E4A32CA5E74}" dt="2025-03-24T17:42:39.632" v="744" actId="207"/>
        <pc:sldMkLst>
          <pc:docMk/>
          <pc:sldMk cId="3656155692" sldId="273"/>
        </pc:sldMkLst>
        <pc:spChg chg="mod">
          <ac:chgData name="Monica Paola Sciacca" userId="454e2f0ecd8a7bc4" providerId="LiveId" clId="{EA976567-90F5-4769-A8A3-3E4A32CA5E74}" dt="2025-03-24T17:42:39.632" v="744" actId="207"/>
          <ac:spMkLst>
            <pc:docMk/>
            <pc:sldMk cId="3656155692" sldId="273"/>
            <ac:spMk id="3" creationId="{DA1867C6-0787-82F5-510B-ACFC9B014499}"/>
          </ac:spMkLst>
        </pc:spChg>
      </pc:sldChg>
      <pc:sldChg chg="modSp mod">
        <pc:chgData name="Monica Paola Sciacca" userId="454e2f0ecd8a7bc4" providerId="LiveId" clId="{EA976567-90F5-4769-A8A3-3E4A32CA5E74}" dt="2025-03-24T17:49:26.500" v="872" actId="6549"/>
        <pc:sldMkLst>
          <pc:docMk/>
          <pc:sldMk cId="339565905" sldId="274"/>
        </pc:sldMkLst>
        <pc:spChg chg="mod">
          <ac:chgData name="Monica Paola Sciacca" userId="454e2f0ecd8a7bc4" providerId="LiveId" clId="{EA976567-90F5-4769-A8A3-3E4A32CA5E74}" dt="2025-03-24T17:49:26.500" v="872" actId="6549"/>
          <ac:spMkLst>
            <pc:docMk/>
            <pc:sldMk cId="339565905" sldId="274"/>
            <ac:spMk id="3" creationId="{BD385F0D-DDD9-4BF7-A376-22C1BC71C27D}"/>
          </ac:spMkLst>
        </pc:spChg>
      </pc:sldChg>
      <pc:sldChg chg="modSp mod">
        <pc:chgData name="Monica Paola Sciacca" userId="454e2f0ecd8a7bc4" providerId="LiveId" clId="{EA976567-90F5-4769-A8A3-3E4A32CA5E74}" dt="2025-03-24T17:50:48.231" v="874" actId="207"/>
        <pc:sldMkLst>
          <pc:docMk/>
          <pc:sldMk cId="440788587" sldId="275"/>
        </pc:sldMkLst>
        <pc:spChg chg="mod">
          <ac:chgData name="Monica Paola Sciacca" userId="454e2f0ecd8a7bc4" providerId="LiveId" clId="{EA976567-90F5-4769-A8A3-3E4A32CA5E74}" dt="2025-03-24T17:50:48.231" v="874" actId="207"/>
          <ac:spMkLst>
            <pc:docMk/>
            <pc:sldMk cId="440788587" sldId="275"/>
            <ac:spMk id="3" creationId="{E683D278-0C5C-2683-D660-D1AA2D7FFA8B}"/>
          </ac:spMkLst>
        </pc:spChg>
      </pc:sldChg>
      <pc:sldChg chg="modSp mod">
        <pc:chgData name="Monica Paola Sciacca" userId="454e2f0ecd8a7bc4" providerId="LiveId" clId="{EA976567-90F5-4769-A8A3-3E4A32CA5E74}" dt="2024-03-17T11:44:34.802" v="547" actId="20577"/>
        <pc:sldMkLst>
          <pc:docMk/>
          <pc:sldMk cId="1987831438" sldId="276"/>
        </pc:sldMkLst>
      </pc:sldChg>
    </pc:docChg>
  </pc:docChgLst>
  <pc:docChgLst>
    <pc:chgData name="Monica Paola Sciacca" userId="454e2f0ecd8a7bc4" providerId="LiveId" clId="{CC603303-B0FE-4CF1-B142-EFB714F3E248}"/>
    <pc:docChg chg="custSel addSld modSld">
      <pc:chgData name="Monica Paola Sciacca" userId="454e2f0ecd8a7bc4" providerId="LiveId" clId="{CC603303-B0FE-4CF1-B142-EFB714F3E248}" dt="2023-01-02T19:14:03.964" v="226" actId="14100"/>
      <pc:docMkLst>
        <pc:docMk/>
      </pc:docMkLst>
      <pc:sldChg chg="addSp delSp modSp new mod modClrScheme chgLayout">
        <pc:chgData name="Monica Paola Sciacca" userId="454e2f0ecd8a7bc4" providerId="LiveId" clId="{CC603303-B0FE-4CF1-B142-EFB714F3E248}" dt="2023-01-02T19:14:03.964" v="226" actId="14100"/>
        <pc:sldMkLst>
          <pc:docMk/>
          <pc:sldMk cId="3965031822"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52473B9-53E9-4649-80A6-09A6E610B302}" type="datetimeFigureOut">
              <a:rPr lang="it-IT" smtClean="0"/>
              <a:t>24/03/2025</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780124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52473B9-53E9-4649-80A6-09A6E610B302}" type="datetimeFigureOut">
              <a:rPr lang="it-IT" smtClean="0"/>
              <a:t>24/03/2025</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223484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52473B9-53E9-4649-80A6-09A6E610B302}" type="datetimeFigureOut">
              <a:rPr lang="it-IT" smtClean="0"/>
              <a:t>24/03/2025</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F4C03B-9D64-40F8-B967-0FAEE9F83E44}"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45238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F52473B9-53E9-4649-80A6-09A6E610B302}" type="datetimeFigureOut">
              <a:rPr lang="it-IT" smtClean="0"/>
              <a:t>24/03/2025</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200981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F52473B9-53E9-4649-80A6-09A6E610B302}" type="datetimeFigureOut">
              <a:rPr lang="it-IT" smtClean="0"/>
              <a:t>24/03/2025</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F4C03B-9D64-40F8-B967-0FAEE9F83E44}"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61022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F52473B9-53E9-4649-80A6-09A6E610B302}" type="datetimeFigureOut">
              <a:rPr lang="it-IT" smtClean="0"/>
              <a:t>24/03/2025</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1538477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52473B9-53E9-4649-80A6-09A6E610B302}" type="datetimeFigureOut">
              <a:rPr lang="it-IT" smtClean="0"/>
              <a:t>24/03/2025</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3112332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52473B9-53E9-4649-80A6-09A6E610B302}" type="datetimeFigureOut">
              <a:rPr lang="it-IT" smtClean="0"/>
              <a:t>24/03/2025</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60788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52473B9-53E9-4649-80A6-09A6E610B302}" type="datetimeFigureOut">
              <a:rPr lang="it-IT" smtClean="0"/>
              <a:t>24/03/2025</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1182953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52473B9-53E9-4649-80A6-09A6E610B302}" type="datetimeFigureOut">
              <a:rPr lang="it-IT" smtClean="0"/>
              <a:t>24/03/2025</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1479416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F52473B9-53E9-4649-80A6-09A6E610B302}" type="datetimeFigureOut">
              <a:rPr lang="it-IT" smtClean="0"/>
              <a:t>24/03/2025</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2590486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52473B9-53E9-4649-80A6-09A6E610B302}" type="datetimeFigureOut">
              <a:rPr lang="it-IT" smtClean="0"/>
              <a:t>24/03/2025</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2039722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F52473B9-53E9-4649-80A6-09A6E610B302}" type="datetimeFigureOut">
              <a:rPr lang="it-IT" smtClean="0"/>
              <a:t>24/03/2025</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3952370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473B9-53E9-4649-80A6-09A6E610B302}" type="datetimeFigureOut">
              <a:rPr lang="it-IT" smtClean="0"/>
              <a:t>24/03/2025</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400952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52473B9-53E9-4649-80A6-09A6E610B302}" type="datetimeFigureOut">
              <a:rPr lang="it-IT" smtClean="0"/>
              <a:t>24/03/2025</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752310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52473B9-53E9-4649-80A6-09A6E610B302}" type="datetimeFigureOut">
              <a:rPr lang="it-IT" smtClean="0"/>
              <a:t>24/03/2025</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F4C03B-9D64-40F8-B967-0FAEE9F83E44}" type="slidenum">
              <a:rPr lang="it-IT" smtClean="0"/>
              <a:t>‹N›</a:t>
            </a:fld>
            <a:endParaRPr lang="it-IT"/>
          </a:p>
        </p:txBody>
      </p:sp>
    </p:spTree>
    <p:extLst>
      <p:ext uri="{BB962C8B-B14F-4D97-AF65-F5344CB8AC3E}">
        <p14:creationId xmlns:p14="http://schemas.microsoft.com/office/powerpoint/2010/main" val="4077884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52473B9-53E9-4649-80A6-09A6E610B302}" type="datetimeFigureOut">
              <a:rPr lang="it-IT" smtClean="0"/>
              <a:t>24/03/2025</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5F4C03B-9D64-40F8-B967-0FAEE9F83E44}" type="slidenum">
              <a:rPr lang="it-IT" smtClean="0"/>
              <a:t>‹N›</a:t>
            </a:fld>
            <a:endParaRPr lang="it-IT"/>
          </a:p>
        </p:txBody>
      </p:sp>
    </p:spTree>
    <p:extLst>
      <p:ext uri="{BB962C8B-B14F-4D97-AF65-F5344CB8AC3E}">
        <p14:creationId xmlns:p14="http://schemas.microsoft.com/office/powerpoint/2010/main" val="4097843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opmadrid.org/wp/bienvenidos/default/" TargetMode="External"/><Relationship Id="rId2" Type="http://schemas.openxmlformats.org/officeDocument/2006/relationships/image" Target="../media/image1.jpg"/><Relationship Id="rId1" Type="http://schemas.openxmlformats.org/officeDocument/2006/relationships/slideLayout" Target="../slideLayouts/slideLayout4.xml"/><Relationship Id="rId5" Type="http://schemas.openxmlformats.org/officeDocument/2006/relationships/hyperlink" Target="https://www.ex-isto.com/2018/04/o-que-psicologia-estuda.html"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2A4AAEE-797D-B786-A0D8-CF64288BA5AC}"/>
              </a:ext>
            </a:extLst>
          </p:cNvPr>
          <p:cNvSpPr>
            <a:spLocks noGrp="1"/>
          </p:cNvSpPr>
          <p:nvPr>
            <p:ph type="title"/>
          </p:nvPr>
        </p:nvSpPr>
        <p:spPr>
          <a:xfrm>
            <a:off x="1871004" y="624111"/>
            <a:ext cx="8947051" cy="656050"/>
          </a:xfrm>
        </p:spPr>
        <p:txBody>
          <a:bodyPr/>
          <a:lstStyle/>
          <a:p>
            <a:pPr algn="ctr"/>
            <a:r>
              <a:rPr lang="it-IT" dirty="0">
                <a:solidFill>
                  <a:srgbClr val="FF0000"/>
                </a:solidFill>
              </a:rPr>
              <a:t>LA MEMORIA</a:t>
            </a:r>
          </a:p>
        </p:txBody>
      </p:sp>
      <p:pic>
        <p:nvPicPr>
          <p:cNvPr id="8" name="Segnaposto contenuto 7">
            <a:extLst>
              <a:ext uri="{FF2B5EF4-FFF2-40B4-BE49-F238E27FC236}">
                <a16:creationId xmlns:a16="http://schemas.microsoft.com/office/drawing/2014/main" id="{AA8FE3FA-47E8-6651-09BF-5E26AA2C7F9B}"/>
              </a:ext>
            </a:extLst>
          </p:cNvPr>
          <p:cNvPicPr>
            <a:picLocks noGrp="1" noChangeAspect="1"/>
          </p:cNvPicPr>
          <p:nvPr>
            <p:ph sz="half"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89317" y="2419643"/>
            <a:ext cx="5330483" cy="3348111"/>
          </a:xfrm>
        </p:spPr>
      </p:pic>
      <p:pic>
        <p:nvPicPr>
          <p:cNvPr id="11" name="Segnaposto contenuto 10">
            <a:extLst>
              <a:ext uri="{FF2B5EF4-FFF2-40B4-BE49-F238E27FC236}">
                <a16:creationId xmlns:a16="http://schemas.microsoft.com/office/drawing/2014/main" id="{7BD38BE3-80DD-D035-5EAF-42556B0CE5F2}"/>
              </a:ext>
            </a:extLst>
          </p:cNvPr>
          <p:cNvPicPr>
            <a:picLocks noGrp="1" noChangeAspect="1"/>
          </p:cNvPicPr>
          <p:nvPr>
            <p:ph sz="half" idx="2"/>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539547" y="2419643"/>
            <a:ext cx="4963136" cy="3348111"/>
          </a:xfrm>
        </p:spPr>
      </p:pic>
      <p:sp>
        <p:nvSpPr>
          <p:cNvPr id="9" name="CasellaDiTesto 8">
            <a:extLst>
              <a:ext uri="{FF2B5EF4-FFF2-40B4-BE49-F238E27FC236}">
                <a16:creationId xmlns:a16="http://schemas.microsoft.com/office/drawing/2014/main" id="{88CC087F-5F9F-276C-FF00-F412CCF429AA}"/>
              </a:ext>
            </a:extLst>
          </p:cNvPr>
          <p:cNvSpPr txBox="1"/>
          <p:nvPr/>
        </p:nvSpPr>
        <p:spPr>
          <a:xfrm>
            <a:off x="838200" y="5414764"/>
            <a:ext cx="5181600" cy="230832"/>
          </a:xfrm>
          <a:prstGeom prst="rect">
            <a:avLst/>
          </a:prstGeom>
          <a:noFill/>
        </p:spPr>
        <p:txBody>
          <a:bodyPr wrap="square" rtlCol="0">
            <a:spAutoFit/>
          </a:bodyPr>
          <a:lstStyle/>
          <a:p>
            <a:r>
              <a:rPr lang="it-IT" sz="900" dirty="0"/>
              <a:t>TRATTO DAL LIBRO «PSICOLOGIA GENERALE» </a:t>
            </a:r>
          </a:p>
        </p:txBody>
      </p:sp>
    </p:spTree>
    <p:extLst>
      <p:ext uri="{BB962C8B-B14F-4D97-AF65-F5344CB8AC3E}">
        <p14:creationId xmlns:p14="http://schemas.microsoft.com/office/powerpoint/2010/main" val="3965031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4E328F-BC81-B119-FE63-19566F665004}"/>
              </a:ext>
            </a:extLst>
          </p:cNvPr>
          <p:cNvSpPr>
            <a:spLocks noGrp="1"/>
          </p:cNvSpPr>
          <p:nvPr>
            <p:ph type="title"/>
          </p:nvPr>
        </p:nvSpPr>
        <p:spPr>
          <a:xfrm>
            <a:off x="1638300" y="257176"/>
            <a:ext cx="10206038" cy="585788"/>
          </a:xfrm>
        </p:spPr>
        <p:txBody>
          <a:bodyPr>
            <a:normAutofit/>
          </a:bodyPr>
          <a:lstStyle/>
          <a:p>
            <a:pPr algn="ctr"/>
            <a:r>
              <a:rPr lang="it-IT" sz="2800" b="1" dirty="0"/>
              <a:t>I SISTEMI PERMANENTI</a:t>
            </a:r>
          </a:p>
        </p:txBody>
      </p:sp>
      <p:sp>
        <p:nvSpPr>
          <p:cNvPr id="3" name="Segnaposto contenuto 2">
            <a:extLst>
              <a:ext uri="{FF2B5EF4-FFF2-40B4-BE49-F238E27FC236}">
                <a16:creationId xmlns:a16="http://schemas.microsoft.com/office/drawing/2014/main" id="{793DACE4-4AA6-A5EA-0BB3-61052C663368}"/>
              </a:ext>
            </a:extLst>
          </p:cNvPr>
          <p:cNvSpPr>
            <a:spLocks noGrp="1"/>
          </p:cNvSpPr>
          <p:nvPr>
            <p:ph idx="1"/>
          </p:nvPr>
        </p:nvSpPr>
        <p:spPr>
          <a:xfrm>
            <a:off x="1638299" y="742950"/>
            <a:ext cx="10206037" cy="6115050"/>
          </a:xfrm>
        </p:spPr>
        <p:txBody>
          <a:bodyPr>
            <a:normAutofit lnSpcReduction="10000"/>
          </a:bodyPr>
          <a:lstStyle/>
          <a:p>
            <a:r>
              <a:rPr lang="it-IT" sz="2000" b="1" dirty="0"/>
              <a:t>TRA I SISTEMI PERMANENTI ABBIAMO LA </a:t>
            </a:r>
            <a:r>
              <a:rPr lang="it-IT" sz="2000" b="1" u="sng" dirty="0"/>
              <a:t>MEMORIA A LUNGO TERMINE</a:t>
            </a:r>
            <a:r>
              <a:rPr lang="it-IT" sz="2000" b="1" dirty="0"/>
              <a:t>.</a:t>
            </a:r>
          </a:p>
          <a:p>
            <a:r>
              <a:rPr lang="it-IT" sz="2000" b="1" dirty="0"/>
              <a:t>ESSA E’ ARTICOLATA IN MAGAZZINI CON CARATTERISTICHE DIVERSE UN’IMPORTANTE DIVISIONE GENERALE E’ QUELLA TRA </a:t>
            </a:r>
            <a:r>
              <a:rPr lang="it-IT" sz="2000" b="1" u="sng" dirty="0"/>
              <a:t>MEMORIA IMPLICITA </a:t>
            </a:r>
            <a:r>
              <a:rPr lang="it-IT" sz="2000" b="1" dirty="0"/>
              <a:t>E </a:t>
            </a:r>
            <a:r>
              <a:rPr lang="it-IT" sz="2000" b="1" u="sng" dirty="0"/>
              <a:t>MEMORIA ESPLICITA</a:t>
            </a:r>
            <a:r>
              <a:rPr lang="it-IT" sz="2000" b="1" dirty="0"/>
              <a:t>.</a:t>
            </a:r>
          </a:p>
          <a:p>
            <a:r>
              <a:rPr lang="it-IT" sz="2000" b="1" u="sng" dirty="0"/>
              <a:t>LA MEMORIA IMPLICITA</a:t>
            </a:r>
            <a:r>
              <a:rPr lang="it-IT" sz="2000" b="1" dirty="0"/>
              <a:t>: E’ QUELLA PARTE DI MEMORIA </a:t>
            </a:r>
            <a:r>
              <a:rPr lang="it-IT" sz="2000" b="1" dirty="0">
                <a:solidFill>
                  <a:srgbClr val="FF0000"/>
                </a:solidFill>
              </a:rPr>
              <a:t>NON DICHIARITIVA </a:t>
            </a:r>
            <a:r>
              <a:rPr lang="it-IT" sz="2000" b="1" dirty="0"/>
              <a:t>CHE RECUPERIAMO IN MANIERA AUTOMATICA, INCONSAPEVOLE. CI SONO DIVERSI ESEMPI DI MEMORIA IMPLICITA:</a:t>
            </a:r>
          </a:p>
          <a:p>
            <a:pPr marL="457200" indent="-457200">
              <a:buFont typeface="+mj-lt"/>
              <a:buAutoNum type="arabicPeriod"/>
            </a:pPr>
            <a:r>
              <a:rPr lang="it-IT" sz="2000" b="1" dirty="0"/>
              <a:t>QUELLA </a:t>
            </a:r>
            <a:r>
              <a:rPr lang="it-IT" sz="2000" b="1" u="sng" dirty="0"/>
              <a:t>PROCEDURALE</a:t>
            </a:r>
            <a:r>
              <a:rPr lang="it-IT" sz="2000" b="1" dirty="0"/>
              <a:t>, CHE SI RIFERISCE AL RECUPERO DI PROCEDURE ACQUISITE COSI’ BENE DA DIVENTARE AUTOMATICHE (ALLACCIARSI LA SCARPA, GUIDARE LA MACCHINA, ECC.). </a:t>
            </a:r>
          </a:p>
          <a:p>
            <a:pPr marL="457200" indent="-457200">
              <a:buFont typeface="+mj-lt"/>
              <a:buAutoNum type="arabicPeriod"/>
            </a:pPr>
            <a:r>
              <a:rPr lang="it-IT" sz="2000" b="1" dirty="0"/>
              <a:t>UN ALTRO ESEMPIO SONO LE TRACCE CREATE TRAMITE </a:t>
            </a:r>
            <a:r>
              <a:rPr lang="it-IT" sz="2000" b="1" u="sng" dirty="0"/>
              <a:t>APPRENDIMENTO ASSOCIATIVO</a:t>
            </a:r>
            <a:r>
              <a:rPr lang="it-IT" sz="2000" b="1" dirty="0"/>
              <a:t> (O CONDIZIONAMENTO).</a:t>
            </a:r>
          </a:p>
          <a:p>
            <a:pPr marL="457200" indent="-457200">
              <a:buFont typeface="+mj-lt"/>
              <a:buAutoNum type="arabicPeriod"/>
            </a:pPr>
            <a:r>
              <a:rPr lang="it-IT" sz="2000" b="1" dirty="0"/>
              <a:t>IL </a:t>
            </a:r>
            <a:r>
              <a:rPr lang="it-IT" sz="2000" b="1" u="sng" dirty="0"/>
              <a:t>PRIMING</a:t>
            </a:r>
            <a:r>
              <a:rPr lang="it-IT" sz="2000" b="1" dirty="0"/>
              <a:t> IN CUI UNO STIMOLO PRESENTATO IN PRECEDENZA, INFLUENZA UNA RISPOSTA FORNITA DOPO; LA PERSONA NON SE NE RENDE CONTO, PER ESEMPIO LA FOTO DI UN FORNO A LEGNA PUO’ VELOCIZZARE NEL RISPONDERE «PIZZA» DI FRONTE A UN COMPITO DI COMPLETAMENTO DI PAROLE: P_ _ _ _.</a:t>
            </a:r>
          </a:p>
          <a:p>
            <a:r>
              <a:rPr lang="it-IT" sz="2000" b="1" dirty="0"/>
              <a:t>QUESTI ASPETTI POSSONO PRESENTARSI ANCHE IN SOGGETTI CON LESIONI CEREBRALI GRAVI. </a:t>
            </a:r>
            <a:r>
              <a:rPr lang="it-IT" sz="2000" b="1" u="sng" dirty="0"/>
              <a:t>NB: </a:t>
            </a:r>
            <a:r>
              <a:rPr lang="it-IT" sz="2000" b="1" dirty="0"/>
              <a:t>LA M.I. E’ AFFINE AGLI ELEMENTI DELL’APPRENDIMENTO E CONDIVIDE QUESTO ASPETTO CON  GLI ANIMALI.</a:t>
            </a:r>
          </a:p>
          <a:p>
            <a:pPr marL="457200" indent="-457200">
              <a:buFont typeface="+mj-lt"/>
              <a:buAutoNum type="arabicPeriod"/>
            </a:pPr>
            <a:endParaRPr lang="it-IT" sz="2000" b="1" dirty="0"/>
          </a:p>
          <a:p>
            <a:pPr marL="0" indent="0">
              <a:buNone/>
            </a:pPr>
            <a:endParaRPr lang="it-IT" sz="2000" b="1" dirty="0"/>
          </a:p>
        </p:txBody>
      </p:sp>
    </p:spTree>
    <p:extLst>
      <p:ext uri="{BB962C8B-B14F-4D97-AF65-F5344CB8AC3E}">
        <p14:creationId xmlns:p14="http://schemas.microsoft.com/office/powerpoint/2010/main" val="2736616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E286C9-FF0B-739E-49DC-E0F9A0CE1D7D}"/>
              </a:ext>
            </a:extLst>
          </p:cNvPr>
          <p:cNvSpPr>
            <a:spLocks noGrp="1"/>
          </p:cNvSpPr>
          <p:nvPr>
            <p:ph type="title"/>
          </p:nvPr>
        </p:nvSpPr>
        <p:spPr>
          <a:xfrm>
            <a:off x="1657350" y="200026"/>
            <a:ext cx="10344149" cy="500062"/>
          </a:xfrm>
        </p:spPr>
        <p:txBody>
          <a:bodyPr>
            <a:noAutofit/>
          </a:bodyPr>
          <a:lstStyle/>
          <a:p>
            <a:pPr algn="ctr"/>
            <a:r>
              <a:rPr lang="it-IT" sz="2800" b="1" dirty="0"/>
              <a:t>LA MEMORIA ESPLICITA</a:t>
            </a:r>
          </a:p>
        </p:txBody>
      </p:sp>
      <p:sp>
        <p:nvSpPr>
          <p:cNvPr id="3" name="Segnaposto contenuto 2">
            <a:extLst>
              <a:ext uri="{FF2B5EF4-FFF2-40B4-BE49-F238E27FC236}">
                <a16:creationId xmlns:a16="http://schemas.microsoft.com/office/drawing/2014/main" id="{EDC80692-B3C8-B234-B1D7-9FFBEAE1D82A}"/>
              </a:ext>
            </a:extLst>
          </p:cNvPr>
          <p:cNvSpPr>
            <a:spLocks noGrp="1"/>
          </p:cNvSpPr>
          <p:nvPr>
            <p:ph idx="1"/>
          </p:nvPr>
        </p:nvSpPr>
        <p:spPr>
          <a:xfrm>
            <a:off x="1657349" y="700088"/>
            <a:ext cx="10344149" cy="5957886"/>
          </a:xfrm>
        </p:spPr>
        <p:txBody>
          <a:bodyPr>
            <a:normAutofit lnSpcReduction="10000"/>
          </a:bodyPr>
          <a:lstStyle/>
          <a:p>
            <a:r>
              <a:rPr lang="it-IT" sz="2000" b="1" dirty="0"/>
              <a:t>LA </a:t>
            </a:r>
            <a:r>
              <a:rPr lang="it-IT" sz="2000" b="1" u="sng" dirty="0"/>
              <a:t>MEMORIA ESPLICITA</a:t>
            </a:r>
            <a:r>
              <a:rPr lang="it-IT" sz="2000" b="1" dirty="0"/>
              <a:t>, DETTA ANCHE </a:t>
            </a:r>
            <a:r>
              <a:rPr lang="it-IT" sz="2000" b="1" u="sng" dirty="0">
                <a:solidFill>
                  <a:srgbClr val="FF0000"/>
                </a:solidFill>
              </a:rPr>
              <a:t>DICHIARATIVA</a:t>
            </a:r>
            <a:r>
              <a:rPr lang="it-IT" sz="2000" b="1" dirty="0"/>
              <a:t>,SI RIFERISCE AD INFORMAZIONI CHE RECUPERIAMO IN MODO VERBALE E </a:t>
            </a:r>
            <a:r>
              <a:rPr lang="it-IT" sz="2000" b="1" u="sng" dirty="0"/>
              <a:t>CONSAPEVOLE</a:t>
            </a:r>
            <a:r>
              <a:rPr lang="it-IT" sz="2000" b="1" dirty="0"/>
              <a:t>, OPERANDO UNO SFORZO ATTENTIVO (AD ES. DIRE COSA SI E’ MANGIATO LA SERA PRIMA A CENA). LA DISTINZIONE PIU’ RILEVANTE DELLA M.E. E’ QUELLA TRA </a:t>
            </a:r>
            <a:r>
              <a:rPr lang="it-IT" sz="2000" b="1" u="sng" dirty="0"/>
              <a:t>MEMORIA EPISODICA </a:t>
            </a:r>
            <a:r>
              <a:rPr lang="it-IT" sz="2000" b="1" dirty="0"/>
              <a:t>E </a:t>
            </a:r>
            <a:r>
              <a:rPr lang="it-IT" sz="2000" b="1" u="sng" dirty="0"/>
              <a:t>MEMORIA SEMANTICA</a:t>
            </a:r>
            <a:r>
              <a:rPr lang="it-IT" sz="2000" b="1" dirty="0"/>
              <a:t>.</a:t>
            </a:r>
          </a:p>
          <a:p>
            <a:r>
              <a:rPr lang="it-IT" sz="2000" b="1" dirty="0"/>
              <a:t>LA </a:t>
            </a:r>
            <a:r>
              <a:rPr lang="it-IT" sz="2000" b="1" u="sng" dirty="0"/>
              <a:t>MEMORIA EPISODICA </a:t>
            </a:r>
            <a:r>
              <a:rPr lang="it-IT" sz="2000" b="1" dirty="0"/>
              <a:t>E’ QUELLA CHE PERMETTE DI RICORDARE AVVENIMENTI COLLOCABILI IN UN DETERMINATO CONTESTO SPAZIO-TEMPORALE (</a:t>
            </a:r>
            <a:r>
              <a:rPr lang="it-IT" sz="2000" b="1" u="sng" dirty="0"/>
              <a:t>DOVE E</a:t>
            </a:r>
            <a:r>
              <a:rPr lang="it-IT" sz="2000" b="1" dirty="0"/>
              <a:t> </a:t>
            </a:r>
            <a:r>
              <a:rPr lang="it-IT" sz="2000" b="1" u="sng" dirty="0"/>
              <a:t>QUANDO</a:t>
            </a:r>
            <a:r>
              <a:rPr lang="it-IT" sz="2000" b="1" dirty="0"/>
              <a:t>). AD ES. SI PUO’ RICORDARE IL PRIMO GIORNO DI SCUOLA ELEMENTARE, RIFERENDO DETTAGLI VISIVI O UDITIVI O RICORDARE QUALCOSA CHE SI E’ PENSATO. ORGANIZZATA </a:t>
            </a:r>
            <a:r>
              <a:rPr lang="it-IT" sz="2000" b="1" u="sng" dirty="0"/>
              <a:t>CRONOLOGICAMENTE</a:t>
            </a:r>
            <a:r>
              <a:rPr lang="it-IT" sz="2000" b="1" dirty="0"/>
              <a:t>. </a:t>
            </a:r>
          </a:p>
          <a:p>
            <a:r>
              <a:rPr lang="it-IT" sz="2000" b="1" dirty="0"/>
              <a:t>LA </a:t>
            </a:r>
            <a:r>
              <a:rPr lang="it-IT" sz="2000" b="1" u="sng" dirty="0"/>
              <a:t>MEMORIA SEMANTICA</a:t>
            </a:r>
            <a:r>
              <a:rPr lang="it-IT" sz="2000" b="1" dirty="0"/>
              <a:t> CONTIENE CONOSCENZE GENERALI ASTRATTE, AD ES. LA CAPITALE DEL GIAPPONE, QUANTE RUOTE HA UN’AUTOMOBILE. ESSA INCLUDE TUTTE LE INFORMAZIONI CHE CONOSCIAMO RIGUARDO I CONCETTI ED I FATTI GENERALI ED E’ CRUCIALE PER IL LINGUAGGIO. LA MEMORIA SEMANTICA E’ UN PROGRESSIVO SEDIMENTARSI DI CONOSCENZE RELATIVE AL «</a:t>
            </a:r>
            <a:r>
              <a:rPr lang="it-IT" sz="2000" b="1" u="sng" dirty="0"/>
              <a:t>CHE COSA</a:t>
            </a:r>
            <a:r>
              <a:rPr lang="it-IT" sz="2000" b="1" dirty="0"/>
              <a:t>», CHE PERMANGONO ANCHE QUANDO I DATI RELATIVI A DETTAGLI CONTESTUALI (IL DOVE, IL QUANDO O CON CHI E LE IMPRESSIONI SENSORIALI DELL’EVENTO) NON SONO PIU’ ACCESSIBILI (SAPPIAMO QUAL’E’ LA CAPITALE DELLA FRANCIA MA NON SAPPIAMO IL TEMPO ED IL LUOGO IN CUI LO ABBIAMO APPRESO). E’ ASSOCIATIVA.</a:t>
            </a:r>
          </a:p>
        </p:txBody>
      </p:sp>
    </p:spTree>
    <p:extLst>
      <p:ext uri="{BB962C8B-B14F-4D97-AF65-F5344CB8AC3E}">
        <p14:creationId xmlns:p14="http://schemas.microsoft.com/office/powerpoint/2010/main" val="2069779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4104AF-1F22-8BA8-FB9F-659DBB7FC013}"/>
              </a:ext>
            </a:extLst>
          </p:cNvPr>
          <p:cNvSpPr>
            <a:spLocks noGrp="1"/>
          </p:cNvSpPr>
          <p:nvPr>
            <p:ph type="title"/>
          </p:nvPr>
        </p:nvSpPr>
        <p:spPr>
          <a:xfrm>
            <a:off x="1600201" y="213360"/>
            <a:ext cx="10454638" cy="609600"/>
          </a:xfrm>
        </p:spPr>
        <p:txBody>
          <a:bodyPr>
            <a:normAutofit/>
          </a:bodyPr>
          <a:lstStyle/>
          <a:p>
            <a:pPr algn="ctr"/>
            <a:r>
              <a:rPr lang="it-IT" sz="2800" b="1" dirty="0"/>
              <a:t>MEMORIA EPISODICA E MEMORIA SEMANTICA</a:t>
            </a:r>
          </a:p>
        </p:txBody>
      </p:sp>
      <p:sp>
        <p:nvSpPr>
          <p:cNvPr id="3" name="Segnaposto contenuto 2">
            <a:extLst>
              <a:ext uri="{FF2B5EF4-FFF2-40B4-BE49-F238E27FC236}">
                <a16:creationId xmlns:a16="http://schemas.microsoft.com/office/drawing/2014/main" id="{C29FBE2C-DAFB-4391-A9AB-143BB96BD16B}"/>
              </a:ext>
            </a:extLst>
          </p:cNvPr>
          <p:cNvSpPr>
            <a:spLocks noGrp="1"/>
          </p:cNvSpPr>
          <p:nvPr>
            <p:ph idx="1"/>
          </p:nvPr>
        </p:nvSpPr>
        <p:spPr>
          <a:xfrm>
            <a:off x="1600201" y="822960"/>
            <a:ext cx="10454638" cy="5821680"/>
          </a:xfrm>
        </p:spPr>
        <p:txBody>
          <a:bodyPr>
            <a:normAutofit fontScale="92500" lnSpcReduction="10000"/>
          </a:bodyPr>
          <a:lstStyle/>
          <a:p>
            <a:r>
              <a:rPr lang="it-IT" sz="2000" b="1" dirty="0"/>
              <a:t>ASSOCIATO ALLA M.E. E’ IL </a:t>
            </a:r>
            <a:r>
              <a:rPr lang="it-IT" sz="2000" b="1" u="sng" dirty="0"/>
              <a:t>MONITORAGGIO DELLA FONTE</a:t>
            </a:r>
            <a:r>
              <a:rPr lang="it-IT" sz="2000" b="1" dirty="0"/>
              <a:t>. ESSA E’ LA CAPACITA’ DI RICORDARE L’ORIGINE DI UN’INFORMAZIONE CHE ABBIAMO APPRESO (RICORDARE IL </a:t>
            </a:r>
            <a:r>
              <a:rPr lang="it-IT" sz="2000" b="1" u="sng" dirty="0"/>
              <a:t>CONTENUTO</a:t>
            </a:r>
            <a:r>
              <a:rPr lang="it-IT" sz="2000" b="1" dirty="0"/>
              <a:t> MA NON LA FONTE DELL’INFORMAZIONE; IL NUCLEO DELL’INFORMAZIONE PERMANE PIU’ A LUNGO). </a:t>
            </a:r>
          </a:p>
          <a:p>
            <a:r>
              <a:rPr lang="it-IT" sz="2000" b="1" dirty="0"/>
              <a:t>LE DUE MEMORIE SONO STRETTAMENTE INTRECCIATE PER MOLTI ASPETTI (NEI CASI CLINICI DI AMNESIE SONO COMPROMESSE ENTRAMBE). LA MEMORIA EPISODICA SFUMA PROGRESSIVAMENTE IN QUELLA SEMANTICA MAN MANO CHE IL CONTESTO SPECIFICO IN CUI SI E’ APPRESA UN’INFORMAZIONE DIVENTA INACCESSIBILE. </a:t>
            </a:r>
          </a:p>
          <a:p>
            <a:r>
              <a:rPr lang="it-IT" sz="2000" b="1" dirty="0"/>
              <a:t>L’INTERDIPENDENZA DELLE DUE MEMORIE E’ TESTIMONIATA ANCHE DAL FATTO CHE LA CONOSCENZA (SEMANTICA) DELLO SCHEMA GENERALE DI UN EVENTO GUIDA IL RICORDO (EPISODICO) DI UN AVVENIMENTO SPECIFICO. PER ES: CIO’ CHE SI FA DI SOLITO QUANDO SI VA AL RISTORANTE GUIDA IL RECUPERO RELATIVO AL SABATO PRECEDENTE, QUANDO SI ERA ANDATI IN PIZZERIA CON GLI AMICI.</a:t>
            </a:r>
          </a:p>
          <a:p>
            <a:r>
              <a:rPr lang="it-IT" sz="2000" b="1" dirty="0"/>
              <a:t>L’</a:t>
            </a:r>
            <a:r>
              <a:rPr lang="it-IT" sz="2000" b="1" u="sng" dirty="0"/>
              <a:t>EPISODIC FUTURE THINKING</a:t>
            </a:r>
            <a:r>
              <a:rPr lang="it-IT" sz="2000" b="1" dirty="0"/>
              <a:t>: CAPACITA’ DI IMMAGINARE O SIMULARE MENTALMENTE EVENTI CHE POTREBBERO AVVENIRE IN FUTURO. IMMAGINARE COSA SI FARA’ AD ES. LA PROSSIMA ESTATE: SI PUO’ FARE RECUPERANDO E RICOMBINANDO ELEMENTI GIA’ CODIFICATI IN MEMORIA PER CREARE NUOVI SCENARI. </a:t>
            </a:r>
            <a:r>
              <a:rPr lang="it-IT" sz="2000" b="1" dirty="0">
                <a:solidFill>
                  <a:srgbClr val="FF0000"/>
                </a:solidFill>
              </a:rPr>
              <a:t>RICORDI DEL PASSATO E IMMAGINAZIONI FUTURE ATTIVANO LE STESSE RETI CEREBRALI. </a:t>
            </a:r>
          </a:p>
          <a:p>
            <a:r>
              <a:rPr lang="it-IT" sz="2000" b="1" dirty="0"/>
              <a:t>PERMETTE DI PROGRAMMARE SPOSTAMENTI, SIMULARE MENTALMENTE EVENTI FUTURI PER PRENDERE DECISIONI, REGOLARE EMOZIONI.</a:t>
            </a:r>
          </a:p>
        </p:txBody>
      </p:sp>
    </p:spTree>
    <p:extLst>
      <p:ext uri="{BB962C8B-B14F-4D97-AF65-F5344CB8AC3E}">
        <p14:creationId xmlns:p14="http://schemas.microsoft.com/office/powerpoint/2010/main" val="528149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F5F454-D04D-2B29-FB4B-00EB0D2CE0D3}"/>
              </a:ext>
            </a:extLst>
          </p:cNvPr>
          <p:cNvSpPr>
            <a:spLocks noGrp="1"/>
          </p:cNvSpPr>
          <p:nvPr>
            <p:ph type="title"/>
          </p:nvPr>
        </p:nvSpPr>
        <p:spPr>
          <a:xfrm>
            <a:off x="1643063" y="214314"/>
            <a:ext cx="10301287" cy="571500"/>
          </a:xfrm>
        </p:spPr>
        <p:txBody>
          <a:bodyPr>
            <a:normAutofit/>
          </a:bodyPr>
          <a:lstStyle/>
          <a:p>
            <a:pPr algn="ctr"/>
            <a:r>
              <a:rPr lang="it-IT" sz="2800" b="1" dirty="0"/>
              <a:t>MEMORIA AUTOBIOGRAFICA</a:t>
            </a:r>
          </a:p>
        </p:txBody>
      </p:sp>
      <p:sp>
        <p:nvSpPr>
          <p:cNvPr id="3" name="Segnaposto contenuto 2">
            <a:extLst>
              <a:ext uri="{FF2B5EF4-FFF2-40B4-BE49-F238E27FC236}">
                <a16:creationId xmlns:a16="http://schemas.microsoft.com/office/drawing/2014/main" id="{511BA6CB-C54A-0EF8-82F9-2D410C6B02B1}"/>
              </a:ext>
            </a:extLst>
          </p:cNvPr>
          <p:cNvSpPr>
            <a:spLocks noGrp="1"/>
          </p:cNvSpPr>
          <p:nvPr>
            <p:ph idx="1"/>
          </p:nvPr>
        </p:nvSpPr>
        <p:spPr>
          <a:xfrm>
            <a:off x="1643063" y="828676"/>
            <a:ext cx="10301287" cy="5772148"/>
          </a:xfrm>
        </p:spPr>
        <p:txBody>
          <a:bodyPr>
            <a:normAutofit fontScale="92500" lnSpcReduction="10000"/>
          </a:bodyPr>
          <a:lstStyle/>
          <a:p>
            <a:r>
              <a:rPr lang="it-IT" sz="2000" b="1" dirty="0"/>
              <a:t>DEFINIZIONE DI M.A.: </a:t>
            </a:r>
            <a:r>
              <a:rPr lang="it-IT" sz="2000" b="1" dirty="0">
                <a:solidFill>
                  <a:srgbClr val="FF0000"/>
                </a:solidFill>
              </a:rPr>
              <a:t>COMPLESSO INTRECCIO DI FORME DI MEMORIA E CONOSCENZA INTEGRATE IN UNA STORIA COERENTE DEL SE’, CHE SI BASA SUL RICORDO DI EVENTI SINGOLI, EVENTI RICORRENTI ED EVENTI ESTESI NEL TEMPO, NONCHE’ SU FATTI RELATIVI A NOI STESSI, CHE ABBIAMO APPRESO DAGLI ALTRI O ABBIAMO ASTRATTO A PARTIRE DA ESPERIENZE PERSONALI.</a:t>
            </a:r>
          </a:p>
          <a:p>
            <a:r>
              <a:rPr lang="it-IT" sz="2000" b="1" dirty="0"/>
              <a:t>NON TUTTA LA MEMORIA EPISODICA CORRISPONDE A QUELLA AUTOBIOGRAFICA: SE SI RECUPERA UN RICORDO DI 10 ANNI PRIMA PUO’ AVERE UN SIGNIFICATO AUTOBIOGRAFICO, MA SE SI RICORDA DI ESSERE ANDATI A FARE LA SPESA DUE ORE PRIMA, QUESTO è UN RICORDO EPISODICO MA NON AUTOBIOGRAFICO. </a:t>
            </a:r>
          </a:p>
          <a:p>
            <a:r>
              <a:rPr lang="it-IT" sz="2000" b="1" dirty="0">
                <a:solidFill>
                  <a:srgbClr val="FF0000"/>
                </a:solidFill>
              </a:rPr>
              <a:t>AFFINCHE’ UN RICORDO POSSA ESSERE CONSIDERATO </a:t>
            </a:r>
            <a:r>
              <a:rPr lang="it-IT" sz="2000" b="1" u="sng" dirty="0">
                <a:solidFill>
                  <a:srgbClr val="FF0000"/>
                </a:solidFill>
              </a:rPr>
              <a:t>AUTOBIOGRAFICO</a:t>
            </a:r>
            <a:r>
              <a:rPr lang="it-IT" sz="2000" b="1" dirty="0">
                <a:solidFill>
                  <a:srgbClr val="FF0000"/>
                </a:solidFill>
              </a:rPr>
              <a:t> DEVE ESSERE LEGATO IN MODO SIGNIFICATIVO AL SE’, DEVE FAR PARTE DELLA «STORIA», DELLA VITA INDIVIDUALE.</a:t>
            </a:r>
          </a:p>
          <a:p>
            <a:r>
              <a:rPr lang="it-IT" sz="2000" b="1" dirty="0"/>
              <a:t>NON TUTTA LA M.A. E’ DI NATURA EPISODICA, PERCHE’ UNA PARTE E’ SEMANTICA. ES. UNA PERSONA RIEVOCA IL SUO PRIMO RICORDO D’INFANZIA QUANDO, A 4 ANNI, ERA STATA MESSA IN PUNIZIONE DAI GENITORI, COSTRETTA A META’ SCALA A GUARDARE IL MURO, PERCHE’ NON SI ERA IMPEGNATA AD IMPARARE I NOMI DEI GIORNI DELLA SETTIMANA (EPISODICA), MA QUESTO LE E’ SEMBRATO STRANO PERCHE’ I SUOI GENITORI ERANO STATI SEMPRE MOLTO PREMUROSI CON LEI (SEMANTICA).</a:t>
            </a:r>
          </a:p>
        </p:txBody>
      </p:sp>
    </p:spTree>
    <p:extLst>
      <p:ext uri="{BB962C8B-B14F-4D97-AF65-F5344CB8AC3E}">
        <p14:creationId xmlns:p14="http://schemas.microsoft.com/office/powerpoint/2010/main" val="2264303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DEA9DC-4CAC-A5AE-AFED-40D34DE3FA59}"/>
              </a:ext>
            </a:extLst>
          </p:cNvPr>
          <p:cNvSpPr>
            <a:spLocks noGrp="1"/>
          </p:cNvSpPr>
          <p:nvPr>
            <p:ph type="title"/>
          </p:nvPr>
        </p:nvSpPr>
        <p:spPr>
          <a:xfrm>
            <a:off x="1728788" y="171450"/>
            <a:ext cx="10044111" cy="614364"/>
          </a:xfrm>
        </p:spPr>
        <p:txBody>
          <a:bodyPr>
            <a:normAutofit/>
          </a:bodyPr>
          <a:lstStyle/>
          <a:p>
            <a:pPr algn="ctr"/>
            <a:r>
              <a:rPr lang="it-IT" sz="2800" b="1" dirty="0"/>
              <a:t>MEMORIA AUTOBIOGRAFICA</a:t>
            </a:r>
          </a:p>
        </p:txBody>
      </p:sp>
      <p:sp>
        <p:nvSpPr>
          <p:cNvPr id="3" name="Segnaposto contenuto 2">
            <a:extLst>
              <a:ext uri="{FF2B5EF4-FFF2-40B4-BE49-F238E27FC236}">
                <a16:creationId xmlns:a16="http://schemas.microsoft.com/office/drawing/2014/main" id="{EFEACBD1-285F-D9C7-5203-B604054B4695}"/>
              </a:ext>
            </a:extLst>
          </p:cNvPr>
          <p:cNvSpPr>
            <a:spLocks noGrp="1"/>
          </p:cNvSpPr>
          <p:nvPr>
            <p:ph idx="1"/>
          </p:nvPr>
        </p:nvSpPr>
        <p:spPr>
          <a:xfrm>
            <a:off x="1728789" y="942975"/>
            <a:ext cx="10044110" cy="5743575"/>
          </a:xfrm>
        </p:spPr>
        <p:txBody>
          <a:bodyPr>
            <a:normAutofit fontScale="92500" lnSpcReduction="10000"/>
          </a:bodyPr>
          <a:lstStyle/>
          <a:p>
            <a:r>
              <a:rPr lang="it-IT" sz="2000" b="1" dirty="0"/>
              <a:t>SECONDO CONWAY E WILLIAMS, </a:t>
            </a:r>
            <a:r>
              <a:rPr lang="it-IT" sz="2000" b="1" dirty="0">
                <a:solidFill>
                  <a:srgbClr val="FF0000"/>
                </a:solidFill>
              </a:rPr>
              <a:t>LA M.A. «DEFINISCE CHI SIAMO, CHI SIAMO STATI E CHI POSSIAMO ANCORA DIVENTARE. CI PERMETTE DI AVERE UN PASSATO, UN PRESENTE E UN FUTURO NEL QUALE ESISTERE COME INDIVIDUI». </a:t>
            </a:r>
          </a:p>
          <a:p>
            <a:r>
              <a:rPr lang="it-IT" sz="2000" b="1" dirty="0"/>
              <a:t>LA M.A. E’ UNA FORMA DI ORGANIZZAZIONE DI RICORDI IN BASE A DIVERSE FUNZIONI:</a:t>
            </a:r>
          </a:p>
          <a:p>
            <a:pPr marL="457200" indent="-457200">
              <a:buFont typeface="+mj-lt"/>
              <a:buAutoNum type="arabicPeriod"/>
            </a:pPr>
            <a:r>
              <a:rPr lang="it-IT" sz="2000" b="1" dirty="0"/>
              <a:t>DEFINISCE IL SE’, CREA UN SENSO DI IDENTITA’ E DI CONTINUITA’ DEL TEMPO;</a:t>
            </a:r>
          </a:p>
          <a:p>
            <a:pPr marL="457200" indent="-457200">
              <a:buFont typeface="+mj-lt"/>
              <a:buAutoNum type="arabicPeriod"/>
            </a:pPr>
            <a:r>
              <a:rPr lang="it-IT" sz="2000" b="1" dirty="0"/>
              <a:t>FORNISCE UNA NARRAZIONE DELLA PROPRIA VITA CHE CONSENTE DI FUNZIONARE SOCIALMENTE.</a:t>
            </a:r>
          </a:p>
          <a:p>
            <a:pPr marL="0" indent="0">
              <a:buNone/>
            </a:pPr>
            <a:r>
              <a:rPr lang="it-IT" sz="2000" b="1" dirty="0"/>
              <a:t>LA M.A. INIZIA GIA’ NELL’INFANZIA, QUANDO IL BAMBINO COMINCIA A RICORDARE GLI EVENTI CHE GLI SONO ACCADUTI, MA E’ NELL’ADOLESCENZA CHE SI STRUTTURA  LA «</a:t>
            </a:r>
            <a:r>
              <a:rPr lang="it-IT" sz="2000" b="1" dirty="0">
                <a:solidFill>
                  <a:srgbClr val="FF0000"/>
                </a:solidFill>
              </a:rPr>
              <a:t>NARRAZIONE</a:t>
            </a:r>
            <a:r>
              <a:rPr lang="it-IT" sz="2000" b="1" dirty="0"/>
              <a:t>» DELLA PROPRIA VITA, CON UNA PIENA COMPRENSIONE DEI NESSI TEMPORALI E CAUSALI TRA GLI EVENTI; INIZIA AD ESSERE DETERMINANTE PER LA DEFINIZIONE DEL SE’ E PER IL FUNZIONAMENTO SOCIALE.</a:t>
            </a:r>
          </a:p>
          <a:p>
            <a:pPr marL="0" indent="0">
              <a:buNone/>
            </a:pPr>
            <a:r>
              <a:rPr lang="it-IT" sz="2000" b="1" dirty="0"/>
              <a:t>UN ELEMENTO INTERESSANTE E’ CHE LA M.A. CONTRIBUISCE AD AUTOREGOLARE LE EMOZIONI: RACCONTARE I RICORDI, SPECIE QUELLI DIFFICILI, AIUTA A RIDURRE LO STRESS E A MIGLIORARE IL BENESSERE PSICOFISICO; E’ IMPORTANTE COMBINARE IL RICORDO IN UNA STORIA COERENTE, RICONCILIANDO E RIFLETTENDO SUL SIGNIFICATO CHE HA IL RICORDO SULLA VITA PRESENTE (UNA PERSONA PUO’ RIFLETTERE SU UNA DIFFICOLTA’ ATTRAVERSATA E SU QUANTO L’ABBIA RESA PIU’ FORTE)</a:t>
            </a:r>
          </a:p>
        </p:txBody>
      </p:sp>
    </p:spTree>
    <p:extLst>
      <p:ext uri="{BB962C8B-B14F-4D97-AF65-F5344CB8AC3E}">
        <p14:creationId xmlns:p14="http://schemas.microsoft.com/office/powerpoint/2010/main" val="3903158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06AFC9-F7FF-95AE-8C4D-18CF99E7D201}"/>
              </a:ext>
            </a:extLst>
          </p:cNvPr>
          <p:cNvSpPr>
            <a:spLocks noGrp="1"/>
          </p:cNvSpPr>
          <p:nvPr>
            <p:ph type="title"/>
          </p:nvPr>
        </p:nvSpPr>
        <p:spPr>
          <a:xfrm>
            <a:off x="1743075" y="200026"/>
            <a:ext cx="10215563" cy="585788"/>
          </a:xfrm>
        </p:spPr>
        <p:txBody>
          <a:bodyPr>
            <a:normAutofit/>
          </a:bodyPr>
          <a:lstStyle/>
          <a:p>
            <a:pPr algn="ctr"/>
            <a:r>
              <a:rPr lang="it-IT" sz="2800" b="1" dirty="0"/>
              <a:t>MEMORIA AUTOBIOGRAFICA</a:t>
            </a:r>
          </a:p>
        </p:txBody>
      </p:sp>
      <p:sp>
        <p:nvSpPr>
          <p:cNvPr id="3" name="Segnaposto contenuto 2">
            <a:extLst>
              <a:ext uri="{FF2B5EF4-FFF2-40B4-BE49-F238E27FC236}">
                <a16:creationId xmlns:a16="http://schemas.microsoft.com/office/drawing/2014/main" id="{F92007BB-F161-E808-F962-17785192BC70}"/>
              </a:ext>
            </a:extLst>
          </p:cNvPr>
          <p:cNvSpPr>
            <a:spLocks noGrp="1"/>
          </p:cNvSpPr>
          <p:nvPr>
            <p:ph idx="1"/>
          </p:nvPr>
        </p:nvSpPr>
        <p:spPr>
          <a:xfrm>
            <a:off x="1457325" y="785814"/>
            <a:ext cx="10501313" cy="6072186"/>
          </a:xfrm>
        </p:spPr>
        <p:txBody>
          <a:bodyPr>
            <a:normAutofit lnSpcReduction="10000"/>
          </a:bodyPr>
          <a:lstStyle/>
          <a:p>
            <a:r>
              <a:rPr lang="it-IT" b="1" dirty="0"/>
              <a:t>CON LA M.A. LE EMOZIONI ASSOCIATE AI RICORDI SI AFFIEVOLISCONO E QUELLE LEGATE AI RICORDI NEGATIVI ANCORA PIU’ RAPIDAMENTE, CONTRIBUENDO A RAFFORZARE UN SENSO DI POSITIVITA’ NELLA PERSONA, CHE ALLA LUNGA RENDE LA M.A. UN SERBATOIO DI ESPERIENZE E RICORDI SOPRATTUTTO POSITIVI.</a:t>
            </a:r>
          </a:p>
          <a:p>
            <a:r>
              <a:rPr lang="it-IT" b="1" dirty="0"/>
              <a:t>LA STRUTTURA DELLA M.A. E’ ORGANIZZATA IN UNA COSTRUZIONE GERARCHICA: </a:t>
            </a:r>
          </a:p>
          <a:p>
            <a:pPr>
              <a:buFont typeface="+mj-lt"/>
              <a:buAutoNum type="arabicParenR"/>
            </a:pPr>
            <a:r>
              <a:rPr lang="it-IT" b="1" dirty="0"/>
              <a:t>AL VERTICE C’E’ «LA STORIA DI VITA GLOBALE» ORGANIZZATA PER TEMATICHE (LAVORO, CASA, RELAZIONI AFFETTIVE ECC.)</a:t>
            </a:r>
          </a:p>
          <a:p>
            <a:pPr>
              <a:buFont typeface="+mj-lt"/>
              <a:buAutoNum type="arabicParenR"/>
            </a:pPr>
            <a:r>
              <a:rPr lang="it-IT" b="1" dirty="0"/>
              <a:t>AL DI SOTTO I PERIODI DI VITA ORGANIZZATI INTORNO ALLE TEMATICHE (ES. IL PERIODO IN CUI SI E’ LAVORATO IN UN BAR X, IN CUI SI E’ VISSUTO IN VIA Y, ECC.)</a:t>
            </a:r>
          </a:p>
          <a:p>
            <a:pPr>
              <a:buFont typeface="+mj-lt"/>
              <a:buAutoNum type="arabicParenR"/>
            </a:pPr>
            <a:r>
              <a:rPr lang="it-IT" b="1" dirty="0"/>
              <a:t>ANCORA PIU’ SOTTO CI SONO GLI «EVENTI GENERALI» COLLOCATI IN UN CIASCUN PERIODO DI VITA (ES. LE SERATE DI LAVORO AL BAR, L’ARREDAMENTO DELLA CASA, ECC.)</a:t>
            </a:r>
          </a:p>
          <a:p>
            <a:pPr>
              <a:buFont typeface="+mj-lt"/>
              <a:buAutoNum type="arabicParenR"/>
            </a:pPr>
            <a:r>
              <a:rPr lang="it-IT" b="1" dirty="0"/>
              <a:t>AL LIVELLO PIU’ BASSO CI SONO I RICORDI EPISODICI SPECIFICI (ES. UN EPISODIO ACCADUTO A LAVORO. SOLO IL LIVELLO PIU’ BASSO E’ PRETTAMENTE EPISODICO, MENTRE I LIVELLI PIU’ ALTI COINVOLGONO LA CONOSCENZA AUTOBIOGRAFICA DI NATURA SEMANTICA, QUINDI LA NARRAZIONE CHE NEL TEMPO CIUASCUNO DI NOI COSTRUISCE DELLA PROPRIA ESISTENZA (NOI SIAMO CIO’ CHE RICORDIAMO).</a:t>
            </a:r>
          </a:p>
          <a:p>
            <a:pPr marL="0" indent="0">
              <a:buNone/>
            </a:pPr>
            <a:r>
              <a:rPr lang="it-IT" b="1" dirty="0"/>
              <a:t>SE VIENE CHIESTO DI RIDORDARE QUALCOSA DALLA M.A., MOLTI RICORDANO EVENTI DEGLI ULTIMI ANNI, PERCHE’ SONO PIU’ VIVIDI E PLAUSIBILMENTE LEGATI AI NOSTRI OBIETTIVI ATTUALI. ESISTE PERO’ UN </a:t>
            </a:r>
            <a:r>
              <a:rPr lang="it-IT" b="1" u="sng" dirty="0"/>
              <a:t>PICCO</a:t>
            </a:r>
            <a:r>
              <a:rPr lang="it-IT" b="1" dirty="0"/>
              <a:t>: </a:t>
            </a:r>
            <a:r>
              <a:rPr lang="it-IT" b="1" dirty="0">
                <a:solidFill>
                  <a:srgbClr val="FF0000"/>
                </a:solidFill>
              </a:rPr>
              <a:t>SONO RICORDI NUMERORI E DETTAGLIATI DEL PERIODO TRA I 15 E I 25 ANNI, CHE SI OSSERVANO DOPO I 35 ANNI </a:t>
            </a:r>
            <a:r>
              <a:rPr lang="it-IT" b="1" dirty="0"/>
              <a:t>(RAPIDI E FREQUENTI CAMBIAMENTI DEGLI OBIETTIVI).</a:t>
            </a:r>
          </a:p>
        </p:txBody>
      </p:sp>
    </p:spTree>
    <p:extLst>
      <p:ext uri="{BB962C8B-B14F-4D97-AF65-F5344CB8AC3E}">
        <p14:creationId xmlns:p14="http://schemas.microsoft.com/office/powerpoint/2010/main" val="1998813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ED46CC-0A3A-1F44-4E3F-034F39C49EB7}"/>
              </a:ext>
            </a:extLst>
          </p:cNvPr>
          <p:cNvSpPr>
            <a:spLocks noGrp="1"/>
          </p:cNvSpPr>
          <p:nvPr>
            <p:ph type="title"/>
          </p:nvPr>
        </p:nvSpPr>
        <p:spPr>
          <a:xfrm>
            <a:off x="1671639" y="200025"/>
            <a:ext cx="10272712" cy="542925"/>
          </a:xfrm>
        </p:spPr>
        <p:txBody>
          <a:bodyPr>
            <a:noAutofit/>
          </a:bodyPr>
          <a:lstStyle/>
          <a:p>
            <a:pPr algn="ctr"/>
            <a:r>
              <a:rPr lang="it-IT" sz="2800" b="1" dirty="0"/>
              <a:t>GLI ERRORI DELLA MEMORIA</a:t>
            </a:r>
          </a:p>
        </p:txBody>
      </p:sp>
      <p:sp>
        <p:nvSpPr>
          <p:cNvPr id="3" name="Segnaposto contenuto 2">
            <a:extLst>
              <a:ext uri="{FF2B5EF4-FFF2-40B4-BE49-F238E27FC236}">
                <a16:creationId xmlns:a16="http://schemas.microsoft.com/office/drawing/2014/main" id="{B77F23B0-F9CC-B4DC-01BF-6B4013720CA7}"/>
              </a:ext>
            </a:extLst>
          </p:cNvPr>
          <p:cNvSpPr>
            <a:spLocks noGrp="1"/>
          </p:cNvSpPr>
          <p:nvPr>
            <p:ph idx="1"/>
          </p:nvPr>
        </p:nvSpPr>
        <p:spPr>
          <a:xfrm>
            <a:off x="1485900" y="742949"/>
            <a:ext cx="10601325" cy="6115051"/>
          </a:xfrm>
        </p:spPr>
        <p:txBody>
          <a:bodyPr>
            <a:normAutofit fontScale="92500" lnSpcReduction="20000"/>
          </a:bodyPr>
          <a:lstStyle/>
          <a:p>
            <a:r>
              <a:rPr lang="it-IT" sz="2000" b="1" dirty="0">
                <a:solidFill>
                  <a:srgbClr val="FF0000"/>
                </a:solidFill>
              </a:rPr>
              <a:t>I MALFUNZIONAMENTI DELLA MEMORIA RIVELANO IL SUO FUNZIONAMENTO; DIMENTICARE E’ IMPORTANTE, NON SI PUO’ RICORDARE TUTTO</a:t>
            </a:r>
            <a:r>
              <a:rPr lang="it-IT" sz="2000" b="1" dirty="0"/>
              <a:t>. </a:t>
            </a:r>
          </a:p>
          <a:p>
            <a:r>
              <a:rPr lang="it-IT" sz="2000" b="1" dirty="0"/>
              <a:t>UNA DONNA DI NOME JILL PRICE SOFFRIVA DI UN DISTURBO: LA SINDROME IPERTIMESICA; RICORDAVA OGNI DETTAGLIO DELLA SUA VITA, OGNI SIGOLO GIORNO, FIN DA QUANDO ERA ADOLESCENTE. HA TENUTO UN DIARIO ED E’ IN GRADO IN QUALSIASI MOMENTO DI RIPETERNE IL CONTENUTO. LEI STESSA HA DEFINITO LA SUA MEMORIA «TIRANNICA», PER IL COSTANTE FLUSSO DI RICORDI SPONTANEI CHE LE GIUNGONO ALLA MENTE, PER IL FATTO CHE ANCHE I RICORDI NEGATIVI, I RIMPIANTI PER LE SCELTE SBAGLIATE NON POSSONO ESSERE DIMENTICATI MAI, SI SENTE PRIGIONIERA DELLA SUA MEMORIA. </a:t>
            </a:r>
          </a:p>
          <a:p>
            <a:r>
              <a:rPr lang="it-IT" sz="2000" b="1" dirty="0"/>
              <a:t>DIMENTICARE E’ UTILE PERCHE’ PERMETTE DI FOCALIZZARE L’ATTENZIONE SUGLI ASPETTI ESSENZIALI DELLE ESPERIENZE, LASCIANDO DA PARTE IL RESTO. </a:t>
            </a:r>
          </a:p>
          <a:p>
            <a:r>
              <a:rPr lang="it-IT" sz="2000" b="1" dirty="0"/>
              <a:t>SE SI RICORDA SOLO UNA PARTE DEL VISSUTO, IL RESTO DOVRA’ ESSERE ALL’OCCORRENZA RICOSTRUITO. LA MEMORIA RICOSTRUISCE A PARTIRE DA ELEMENTI PARZIALI, COLMANDO I VUOTI LASCIATI DALL’OBLIO, MA RENDE ANCHE PIU’ FLESSIBILE IL FUNZIONAMENTO MENTALE PERMETTENDO DI IMMAGINARE SCENARI FUTURI O IPOTETICI. </a:t>
            </a:r>
          </a:p>
          <a:p>
            <a:r>
              <a:rPr lang="it-IT" sz="2000" b="1" dirty="0"/>
              <a:t>QUESTA RICOSTRUZIONE A VOLTE INGANNA FACENDO RICORDARE LE COSE DIVERSAMENTE DA COME ERANO. </a:t>
            </a:r>
          </a:p>
          <a:p>
            <a:r>
              <a:rPr lang="it-IT" sz="2000" b="1" dirty="0"/>
              <a:t>LO SCOPO DELLA MEMORIA NON E’ DI CONSERVARE RAPPRESENTAZIONI ESATTE DEL VISSUTO, MA DI COGLIERE CARATTERISTICHE SALIENTI DELL’ESPERIENZA, UTILI A GUIDARE, COSTRUIRE LA PROPRIA IDENTITA’, IMMAGINARE SCENARI IPOTETICI, AFFERRARE IL SIGNIFICATO DEGLI EVENTI.</a:t>
            </a:r>
          </a:p>
        </p:txBody>
      </p:sp>
    </p:spTree>
    <p:extLst>
      <p:ext uri="{BB962C8B-B14F-4D97-AF65-F5344CB8AC3E}">
        <p14:creationId xmlns:p14="http://schemas.microsoft.com/office/powerpoint/2010/main" val="2990183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E2E216-6867-9492-5762-1D9D268DD8A4}"/>
              </a:ext>
            </a:extLst>
          </p:cNvPr>
          <p:cNvSpPr>
            <a:spLocks noGrp="1"/>
          </p:cNvSpPr>
          <p:nvPr>
            <p:ph type="title"/>
          </p:nvPr>
        </p:nvSpPr>
        <p:spPr>
          <a:xfrm>
            <a:off x="1700213" y="100014"/>
            <a:ext cx="10287000" cy="442912"/>
          </a:xfrm>
        </p:spPr>
        <p:txBody>
          <a:bodyPr>
            <a:noAutofit/>
          </a:bodyPr>
          <a:lstStyle/>
          <a:p>
            <a:pPr algn="ctr"/>
            <a:r>
              <a:rPr lang="it-IT" sz="2800" b="1" dirty="0"/>
              <a:t>L’OBLIO</a:t>
            </a:r>
          </a:p>
        </p:txBody>
      </p:sp>
      <p:sp>
        <p:nvSpPr>
          <p:cNvPr id="3" name="Segnaposto contenuto 2">
            <a:extLst>
              <a:ext uri="{FF2B5EF4-FFF2-40B4-BE49-F238E27FC236}">
                <a16:creationId xmlns:a16="http://schemas.microsoft.com/office/drawing/2014/main" id="{EEC00BBD-D165-BECD-215E-CF2CF31DC0EB}"/>
              </a:ext>
            </a:extLst>
          </p:cNvPr>
          <p:cNvSpPr>
            <a:spLocks noGrp="1"/>
          </p:cNvSpPr>
          <p:nvPr>
            <p:ph idx="1"/>
          </p:nvPr>
        </p:nvSpPr>
        <p:spPr>
          <a:xfrm>
            <a:off x="1700213" y="714375"/>
            <a:ext cx="10287000" cy="5843588"/>
          </a:xfrm>
        </p:spPr>
        <p:txBody>
          <a:bodyPr>
            <a:normAutofit fontScale="92500" lnSpcReduction="10000"/>
          </a:bodyPr>
          <a:lstStyle/>
          <a:p>
            <a:r>
              <a:rPr lang="it-IT" sz="2000" b="1" dirty="0"/>
              <a:t>LOBLIO SI COMPRENDE SE DISTINGUIAMO LA </a:t>
            </a:r>
            <a:r>
              <a:rPr lang="it-IT" sz="2000" b="1" dirty="0">
                <a:solidFill>
                  <a:srgbClr val="FF0000"/>
                </a:solidFill>
              </a:rPr>
              <a:t>DISPONIBILITA’ E L’ACCESSIBILITA’ DELLA MEMORIA. LA DISPONIBILITA’ INDICA L’ESISTENZA DI UNA TRACCIA, MENTRE L’ACCESSIBILITA’ INDICA LA CAPACITA’ DI RECUPERARLA NEL MOMENTO DESIDERATO</a:t>
            </a:r>
            <a:r>
              <a:rPr lang="it-IT" sz="2000" b="1" dirty="0"/>
              <a:t>. UN FENOMENO NOTO E’ «LA PUNTA DELLA LINGUA»</a:t>
            </a:r>
          </a:p>
          <a:p>
            <a:r>
              <a:rPr lang="it-IT" sz="2000" b="1" u="sng" dirty="0"/>
              <a:t>L’OBLIO</a:t>
            </a:r>
            <a:r>
              <a:rPr lang="it-IT" sz="2000" b="1" dirty="0"/>
              <a:t> E’ INTESO COME </a:t>
            </a:r>
            <a:r>
              <a:rPr lang="it-IT" sz="2000" b="1" u="sng" dirty="0"/>
              <a:t>MANCATA ACCESSIBILITA</a:t>
            </a:r>
            <a:r>
              <a:rPr lang="it-IT" sz="2000" b="1" dirty="0"/>
              <a:t>’. NON POSSIAMO AVERE LA CERTEZZA CHE UN RICORDO NON SIA PIU’ DISPONIBILE, PERCHE’ SI POTREBBE RECUPERARE ALL’IMPROVVISO CON L’INPUT ADEGUATO.</a:t>
            </a:r>
          </a:p>
          <a:p>
            <a:r>
              <a:rPr lang="it-IT" sz="2000" b="1" dirty="0"/>
              <a:t>SONO STATI IDENTIFICATI 5 MOTIVI PER CUI IL RECUPERO POTREBBE FALLIRE:</a:t>
            </a:r>
          </a:p>
          <a:p>
            <a:pPr marL="457200" indent="-457200">
              <a:buFont typeface="+mj-lt"/>
              <a:buAutoNum type="arabicPeriod"/>
            </a:pPr>
            <a:r>
              <a:rPr lang="it-IT" sz="2000" b="1" dirty="0"/>
              <a:t>LA </a:t>
            </a:r>
            <a:r>
              <a:rPr lang="it-IT" sz="2000" b="1" u="sng" dirty="0"/>
              <a:t>MANCATA MODIFICA</a:t>
            </a:r>
            <a:r>
              <a:rPr lang="it-IT" sz="2000" b="1" dirty="0"/>
              <a:t>: NON SI E’ DEDICATA LA GIUSTA ATTENZIONE ALL’EVENTO O ALLA PERSONA AL MOMENTO DELLA CODIFICA;</a:t>
            </a:r>
          </a:p>
          <a:p>
            <a:pPr marL="457200" indent="-457200">
              <a:buFont typeface="+mj-lt"/>
              <a:buAutoNum type="arabicPeriod"/>
            </a:pPr>
            <a:r>
              <a:rPr lang="it-IT" sz="2000" b="1" dirty="0"/>
              <a:t>IL </a:t>
            </a:r>
            <a:r>
              <a:rPr lang="it-IT" sz="2000" b="1" u="sng" dirty="0"/>
              <a:t>DECADIMENTO </a:t>
            </a:r>
            <a:r>
              <a:rPr lang="it-IT" sz="2000" b="1" dirty="0"/>
              <a:t>DELLA TRACCIA: CON I CAMBIAMENTI EVOLUTIVI DEL CERVELLO, LE MODIFICHE DELLE STRUTTURE SINAPTICHE, LE TRACCE CHE NON SONO RECUPERATE SPESSO POSSONO DETERIORARSI AL PUNTO DA SCOMPARIRE (A VOLTE IL SEMPLICE PASSARE DEL TEMPO O IL MANCATO RECUPERO NON BASTANO A GARANTIRE L’OBLIO); </a:t>
            </a:r>
          </a:p>
          <a:p>
            <a:pPr marL="457200" indent="-457200">
              <a:buFont typeface="+mj-lt"/>
              <a:buAutoNum type="arabicPeriod"/>
            </a:pPr>
            <a:r>
              <a:rPr lang="it-IT" sz="2000" b="1" dirty="0"/>
              <a:t>L’</a:t>
            </a:r>
            <a:r>
              <a:rPr lang="it-IT" sz="2000" b="1" u="sng" dirty="0"/>
              <a:t>INTERFERENZA</a:t>
            </a:r>
            <a:r>
              <a:rPr lang="it-IT" sz="2000" b="1" dirty="0"/>
              <a:t>: TRACCE SIMILI CHE SI ACCUMULANO IN MEMORIA ENTRANO IN COMPETIZIONE; DATA LA SOMIGLIANZA SI PUO’ ACCEDERE AD UNA TRACCIA DIVERSA DA QUELLA DESIDERATA, SOMIGLIANTE MA NON CORRETTA; ES. QUANDO NON SI RICORDA UN PIN SI TENDE A RICORDARNE UNO PIU’ VECCHIO. </a:t>
            </a:r>
          </a:p>
        </p:txBody>
      </p:sp>
    </p:spTree>
    <p:extLst>
      <p:ext uri="{BB962C8B-B14F-4D97-AF65-F5344CB8AC3E}">
        <p14:creationId xmlns:p14="http://schemas.microsoft.com/office/powerpoint/2010/main" val="2988985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6A149C-5C71-A5D3-2A47-2445378A739D}"/>
              </a:ext>
            </a:extLst>
          </p:cNvPr>
          <p:cNvSpPr>
            <a:spLocks noGrp="1"/>
          </p:cNvSpPr>
          <p:nvPr>
            <p:ph type="title"/>
          </p:nvPr>
        </p:nvSpPr>
        <p:spPr>
          <a:xfrm>
            <a:off x="1600199" y="228600"/>
            <a:ext cx="10501311" cy="557213"/>
          </a:xfrm>
        </p:spPr>
        <p:txBody>
          <a:bodyPr>
            <a:normAutofit/>
          </a:bodyPr>
          <a:lstStyle/>
          <a:p>
            <a:pPr algn="ctr"/>
            <a:r>
              <a:rPr lang="it-IT" sz="2800" b="1" dirty="0"/>
              <a:t>L’OBLIO</a:t>
            </a:r>
          </a:p>
        </p:txBody>
      </p:sp>
      <p:sp>
        <p:nvSpPr>
          <p:cNvPr id="3" name="Segnaposto contenuto 2">
            <a:extLst>
              <a:ext uri="{FF2B5EF4-FFF2-40B4-BE49-F238E27FC236}">
                <a16:creationId xmlns:a16="http://schemas.microsoft.com/office/drawing/2014/main" id="{DA1867C6-0787-82F5-510B-ACFC9B014499}"/>
              </a:ext>
            </a:extLst>
          </p:cNvPr>
          <p:cNvSpPr>
            <a:spLocks noGrp="1"/>
          </p:cNvSpPr>
          <p:nvPr>
            <p:ph idx="1"/>
          </p:nvPr>
        </p:nvSpPr>
        <p:spPr>
          <a:xfrm>
            <a:off x="1585913" y="957262"/>
            <a:ext cx="10501312" cy="5672137"/>
          </a:xfrm>
        </p:spPr>
        <p:txBody>
          <a:bodyPr/>
          <a:lstStyle/>
          <a:p>
            <a:pPr marL="0" indent="0">
              <a:buNone/>
            </a:pPr>
            <a:r>
              <a:rPr lang="it-IT" dirty="0"/>
              <a:t> </a:t>
            </a:r>
            <a:r>
              <a:rPr lang="it-IT" sz="2000" b="1" dirty="0"/>
              <a:t>SI POSSONO DISTINGUERE </a:t>
            </a:r>
            <a:r>
              <a:rPr lang="it-IT" sz="2000" b="1" u="sng" dirty="0"/>
              <a:t>INTERFERENZA PROATTIVA</a:t>
            </a:r>
            <a:r>
              <a:rPr lang="it-IT" sz="2000" b="1" dirty="0"/>
              <a:t>, QUANDO IL RECUPERO DI UNA TRACCIA ANTICA INIBISCE QUELLO DI UNA TRACCIA RECENTE E </a:t>
            </a:r>
            <a:r>
              <a:rPr lang="it-IT" sz="2000" b="1" u="sng" dirty="0"/>
              <a:t>L’INTERFERENZA RETROATTIVA</a:t>
            </a:r>
            <a:r>
              <a:rPr lang="it-IT" sz="2000" b="1" dirty="0"/>
              <a:t>, QUANDO ACCADE IL CONTRARIO.</a:t>
            </a:r>
          </a:p>
          <a:p>
            <a:pPr>
              <a:buFont typeface="+mj-lt"/>
              <a:buAutoNum type="arabicPeriod" startAt="4"/>
            </a:pPr>
            <a:r>
              <a:rPr lang="it-IT" sz="2000" b="1" u="sng" dirty="0"/>
              <a:t>L’INADEGUATEZZA O INSUFFICIENZA DEGLI INDIZI DI RECUPERO</a:t>
            </a:r>
            <a:r>
              <a:rPr lang="it-IT" sz="2000" b="1" dirty="0"/>
              <a:t>: GLI INDIZI O AGGANCI PORTANO ALL’ATTIVAZIONE DELLA TRACCIA DI MEMORIA;</a:t>
            </a:r>
          </a:p>
          <a:p>
            <a:pPr>
              <a:buFont typeface="+mj-lt"/>
              <a:buAutoNum type="arabicPeriod" startAt="4"/>
            </a:pPr>
            <a:r>
              <a:rPr lang="it-IT" sz="2000" b="1" dirty="0"/>
              <a:t>IL FALLIMENTO PUO’ AVVENIRE PERCHE’ SI DECIDE DELIBERATAMENTE DI NON RICORDARE, AD ES. UN RICORDO SPIACEVOLE O IMBARAZZANTE, AL PUNTO CHE COL TEMPO LA TRACCIA DIVENTA INACCESSIBILE.</a:t>
            </a:r>
          </a:p>
          <a:p>
            <a:pPr marL="0" indent="0">
              <a:buNone/>
            </a:pPr>
            <a:r>
              <a:rPr lang="it-IT" sz="2000" b="1" u="sng" dirty="0"/>
              <a:t>IL FALSI RICORDI:</a:t>
            </a:r>
            <a:r>
              <a:rPr lang="it-IT" sz="2000" b="1" dirty="0"/>
              <a:t> SI POSSONO VERIFICARE DELLE SITUAZIONI IN CUI SI RICORDANO SCENE A CUI NON SI E’ REALMENTE ASSISTITO, PERCHE’ SONO COLLEGATI AD ALTRI EPISODI VISSUTI. CIO’ DIMOSTRA SIA LE PROPRIETA’ RICOSTRUTTIVE DELLA MEMORIA CHE LO STRETTO LEGAME TRA RICORDO EPISODICO E CONOSCENZA SEMANTICA. </a:t>
            </a:r>
          </a:p>
          <a:p>
            <a:pPr marL="0" indent="0">
              <a:buNone/>
            </a:pPr>
            <a:r>
              <a:rPr lang="it-IT" sz="2000" b="1" dirty="0"/>
              <a:t>E’ POSSIBILE ANCHE CHE FALSI RICORDI O DISTORSIONI SIANO INDOTTI DA INFORMAZIONI ESTERNE</a:t>
            </a:r>
          </a:p>
          <a:p>
            <a:pPr marL="0" indent="0">
              <a:buNone/>
            </a:pPr>
            <a:r>
              <a:rPr lang="it-IT" sz="2000" b="1" dirty="0">
                <a:solidFill>
                  <a:srgbClr val="FF0000"/>
                </a:solidFill>
              </a:rPr>
              <a:t>L’EVENTUALITA’ PIU’ DRAMMATICA DI DISTORSIONE DELLA MEMORIA E’ IL FALSO RICORDO DI UN EVENTO MAI ACCADUTO</a:t>
            </a:r>
            <a:r>
              <a:rPr lang="it-IT" sz="2000" b="1" dirty="0"/>
              <a:t>. </a:t>
            </a:r>
          </a:p>
        </p:txBody>
      </p:sp>
    </p:spTree>
    <p:extLst>
      <p:ext uri="{BB962C8B-B14F-4D97-AF65-F5344CB8AC3E}">
        <p14:creationId xmlns:p14="http://schemas.microsoft.com/office/powerpoint/2010/main" val="3656155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33974A-719B-ACEE-BAF0-2154A9F74838}"/>
              </a:ext>
            </a:extLst>
          </p:cNvPr>
          <p:cNvSpPr>
            <a:spLocks noGrp="1"/>
          </p:cNvSpPr>
          <p:nvPr>
            <p:ph type="title"/>
          </p:nvPr>
        </p:nvSpPr>
        <p:spPr>
          <a:xfrm>
            <a:off x="1600201" y="624110"/>
            <a:ext cx="9904412" cy="676053"/>
          </a:xfrm>
        </p:spPr>
        <p:txBody>
          <a:bodyPr>
            <a:normAutofit fontScale="90000"/>
          </a:bodyPr>
          <a:lstStyle/>
          <a:p>
            <a:pPr algn="ctr"/>
            <a:r>
              <a:rPr lang="it-IT" sz="2800" b="1" dirty="0"/>
              <a:t>CURVA DELL’OBLIO DI EBBINGHAUS E «I PECCATI DI MEMORIA»</a:t>
            </a:r>
          </a:p>
        </p:txBody>
      </p:sp>
      <p:sp>
        <p:nvSpPr>
          <p:cNvPr id="3" name="Segnaposto contenuto 2">
            <a:extLst>
              <a:ext uri="{FF2B5EF4-FFF2-40B4-BE49-F238E27FC236}">
                <a16:creationId xmlns:a16="http://schemas.microsoft.com/office/drawing/2014/main" id="{BD385F0D-DDD9-4BF7-A376-22C1BC71C27D}"/>
              </a:ext>
            </a:extLst>
          </p:cNvPr>
          <p:cNvSpPr>
            <a:spLocks noGrp="1"/>
          </p:cNvSpPr>
          <p:nvPr>
            <p:ph idx="1"/>
          </p:nvPr>
        </p:nvSpPr>
        <p:spPr>
          <a:xfrm>
            <a:off x="1428750" y="1057275"/>
            <a:ext cx="10415588" cy="5672138"/>
          </a:xfrm>
        </p:spPr>
        <p:txBody>
          <a:bodyPr>
            <a:normAutofit fontScale="92500" lnSpcReduction="10000"/>
          </a:bodyPr>
          <a:lstStyle/>
          <a:p>
            <a:pPr>
              <a:buFont typeface="Wingdings" panose="05000000000000000000" pitchFamily="2" charset="2"/>
              <a:buChar char="§"/>
            </a:pPr>
            <a:r>
              <a:rPr lang="it-IT" sz="2000" b="1" dirty="0"/>
              <a:t>EBBINGHAUS FU IL PRIMO A PARLARE DELLA CONSERVAZIONE E PERDITA DEI RICORDI E SCOPRI’ </a:t>
            </a:r>
            <a:r>
              <a:rPr lang="it-IT" sz="2000" b="1" u="sng" dirty="0"/>
              <a:t>LA CURVA DELL’OBLIO</a:t>
            </a:r>
            <a:r>
              <a:rPr lang="it-IT" sz="2000" b="1" dirty="0"/>
              <a:t>, SECONDO CUI IL DECLINO DELLA PRESTAZIONE NELLA RIEVOCAZIONE E’ RAPIDO NEI PRIMI 20 MINUTI E POI RALLENTA</a:t>
            </a:r>
          </a:p>
          <a:p>
            <a:pPr>
              <a:buFont typeface="Wingdings" panose="05000000000000000000" pitchFamily="2" charset="2"/>
              <a:buChar char="§"/>
            </a:pPr>
            <a:r>
              <a:rPr lang="it-IT" sz="2000" b="1" dirty="0"/>
              <a:t>SCHACTER HA POI INDIVIDUATO  7 TIPI DI «PECCATI DI MEMORIA:</a:t>
            </a:r>
          </a:p>
          <a:p>
            <a:pPr marL="457200" indent="-457200">
              <a:buFont typeface="+mj-lt"/>
              <a:buAutoNum type="arabicPeriod"/>
            </a:pPr>
            <a:r>
              <a:rPr lang="it-IT" sz="2000" b="1" dirty="0"/>
              <a:t>TRANSITORIETA’: IL TRASCORRERE DEL TEMPO;</a:t>
            </a:r>
          </a:p>
          <a:p>
            <a:pPr marL="457200" indent="-457200">
              <a:buFont typeface="+mj-lt"/>
              <a:buAutoNum type="arabicPeriod"/>
            </a:pPr>
            <a:r>
              <a:rPr lang="it-IT" sz="2000" b="1" dirty="0"/>
              <a:t>DISTRAZIONE: ELABORAZIONE SUPERFICIALE CHE CREA OBLIO;</a:t>
            </a:r>
          </a:p>
          <a:p>
            <a:pPr marL="457200" indent="-457200">
              <a:buFont typeface="+mj-lt"/>
              <a:buAutoNum type="arabicPeriod"/>
            </a:pPr>
            <a:r>
              <a:rPr lang="it-IT" sz="2000" b="1" dirty="0"/>
              <a:t>BLOCCO MENTALE: TEMPORANEA INACCESSIBILITA’ DI INFORMAZIONI PRESENTI NELLA MEMORIA A LUNGO TERMINE;</a:t>
            </a:r>
          </a:p>
          <a:p>
            <a:pPr marL="457200" indent="-457200">
              <a:buFont typeface="+mj-lt"/>
              <a:buAutoNum type="arabicPeriod"/>
            </a:pPr>
            <a:r>
              <a:rPr lang="it-IT" sz="2000" b="1" dirty="0"/>
              <a:t>ERRORE DI ATTRIBUZIONE: CONFUSIONE TRA LA FONTE E IL RICORDO,</a:t>
            </a:r>
          </a:p>
          <a:p>
            <a:pPr marL="457200" indent="-457200">
              <a:buFont typeface="+mj-lt"/>
              <a:buAutoNum type="arabicPeriod"/>
            </a:pPr>
            <a:r>
              <a:rPr lang="it-IT" sz="2000" b="1" dirty="0"/>
              <a:t>SUGGESTIONABILITA’: CREAZIONE DI RICORDI IN SEGUITO A DOMANDE O COMMENTI FUORVIANTI DI ALTRE PERSONE (IL NUOVO ELEMENTO SI INCORPORA AL RICORDO ESISTENTE PER EFFETTO DELLA SUGGESTIONE; IN AMBITO TESTIMONIALE SI POSSONO PRODURRE FALSE MEMORIE PER EFFETTO DELLA PRESSIONE).</a:t>
            </a:r>
          </a:p>
          <a:p>
            <a:pPr marL="457200" indent="-457200">
              <a:buFont typeface="+mj-lt"/>
              <a:buAutoNum type="arabicPeriod"/>
            </a:pPr>
            <a:r>
              <a:rPr lang="it-IT" sz="2000" b="1" dirty="0"/>
              <a:t>BIASES: INFLUENZE ESERCITATE DA CONOSCENZE PRECEDENTI E CREDENZE PREESISTENTI;</a:t>
            </a:r>
          </a:p>
          <a:p>
            <a:pPr marL="457200" indent="-457200">
              <a:buFont typeface="+mj-lt"/>
              <a:buAutoNum type="arabicPeriod"/>
            </a:pPr>
            <a:r>
              <a:rPr lang="it-IT" sz="2000" b="1" dirty="0"/>
              <a:t>PERSISTENZA: RIEMERGERE RIPETUTO DI INORMAZIONI O DI AVVENIMENTI INQUIETANTI CONTRO LA PROPRIA VOLONTA’ (SITUAZIONE PATOLOGICA).</a:t>
            </a:r>
          </a:p>
          <a:p>
            <a:pPr marL="457200" indent="-457200">
              <a:buFont typeface="+mj-lt"/>
              <a:buAutoNum type="arabicPeriod"/>
            </a:pPr>
            <a:endParaRPr lang="it-IT" sz="2000" b="1" dirty="0"/>
          </a:p>
        </p:txBody>
      </p:sp>
    </p:spTree>
    <p:extLst>
      <p:ext uri="{BB962C8B-B14F-4D97-AF65-F5344CB8AC3E}">
        <p14:creationId xmlns:p14="http://schemas.microsoft.com/office/powerpoint/2010/main" val="339565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96766EB9-A949-A919-ACA4-ECE1E5E77EAA}"/>
              </a:ext>
            </a:extLst>
          </p:cNvPr>
          <p:cNvSpPr>
            <a:spLocks noGrp="1"/>
          </p:cNvSpPr>
          <p:nvPr>
            <p:ph type="title"/>
          </p:nvPr>
        </p:nvSpPr>
        <p:spPr>
          <a:xfrm>
            <a:off x="1071562" y="457201"/>
            <a:ext cx="10901362" cy="500062"/>
          </a:xfrm>
        </p:spPr>
        <p:txBody>
          <a:bodyPr>
            <a:noAutofit/>
          </a:bodyPr>
          <a:lstStyle/>
          <a:p>
            <a:pPr algn="ctr"/>
            <a:r>
              <a:rPr lang="it-IT" sz="2800" b="1" dirty="0"/>
              <a:t>LA MEMORIA</a:t>
            </a:r>
          </a:p>
        </p:txBody>
      </p:sp>
      <p:sp>
        <p:nvSpPr>
          <p:cNvPr id="6" name="Segnaposto contenuto 5">
            <a:extLst>
              <a:ext uri="{FF2B5EF4-FFF2-40B4-BE49-F238E27FC236}">
                <a16:creationId xmlns:a16="http://schemas.microsoft.com/office/drawing/2014/main" id="{FCBAC746-AF59-8DBF-B064-2DEC9F9B05A6}"/>
              </a:ext>
            </a:extLst>
          </p:cNvPr>
          <p:cNvSpPr>
            <a:spLocks noGrp="1"/>
          </p:cNvSpPr>
          <p:nvPr>
            <p:ph idx="1"/>
          </p:nvPr>
        </p:nvSpPr>
        <p:spPr>
          <a:xfrm>
            <a:off x="471488" y="1285874"/>
            <a:ext cx="11501437" cy="5114925"/>
          </a:xfrm>
        </p:spPr>
        <p:txBody>
          <a:bodyPr>
            <a:normAutofit/>
          </a:bodyPr>
          <a:lstStyle/>
          <a:p>
            <a:r>
              <a:rPr lang="it-IT" sz="2000" b="1" dirty="0"/>
              <a:t>DEFINIZIONE: </a:t>
            </a:r>
            <a:r>
              <a:rPr lang="it-IT" sz="2000" b="1" u="sng" dirty="0"/>
              <a:t>LA MEMORIA</a:t>
            </a:r>
            <a:r>
              <a:rPr lang="it-IT" sz="2000" b="1" dirty="0"/>
              <a:t> PERMETTE DI CONSERVARE E RECUPERARE LE INFORMAZIONI CHE USIAMO PER </a:t>
            </a:r>
            <a:r>
              <a:rPr lang="it-IT" sz="2000" b="1" dirty="0">
                <a:solidFill>
                  <a:srgbClr val="FF0000"/>
                </a:solidFill>
              </a:rPr>
              <a:t>COMPRENDERE, RAGIONARE, PRENDERE DECISIONI, FARE PREVISIONI</a:t>
            </a:r>
            <a:r>
              <a:rPr lang="it-IT" sz="2000" b="1" dirty="0"/>
              <a:t>; ESSA CONSENTE DI </a:t>
            </a:r>
            <a:r>
              <a:rPr lang="it-IT" sz="2000" b="1" u="sng" dirty="0">
                <a:solidFill>
                  <a:srgbClr val="FF0000"/>
                </a:solidFill>
              </a:rPr>
              <a:t>MANTENERE IL SENSO DI CONTINUITA’ DELL’ESISTENZA</a:t>
            </a:r>
            <a:r>
              <a:rPr lang="it-IT" sz="2000" b="1" dirty="0">
                <a:solidFill>
                  <a:srgbClr val="FF0000"/>
                </a:solidFill>
              </a:rPr>
              <a:t>.</a:t>
            </a:r>
          </a:p>
          <a:p>
            <a:r>
              <a:rPr lang="it-IT" sz="2000" b="1" dirty="0"/>
              <a:t>LA MEMORIA NON E’ UN PROCESSO UNITARIO: AFFINCHE’ UN’INFORMAZIONE DIVENTI RICORDO, DEVE PASSARE ATTRAVERSO 3 STADI:</a:t>
            </a:r>
          </a:p>
          <a:p>
            <a:pPr marL="457200" indent="-457200">
              <a:buFont typeface="+mj-lt"/>
              <a:buAutoNum type="arabicPeriod"/>
            </a:pPr>
            <a:r>
              <a:rPr lang="it-IT" sz="2000" b="1" u="sng" dirty="0"/>
              <a:t>LA CODIFICA</a:t>
            </a:r>
            <a:r>
              <a:rPr lang="it-IT" sz="2000" b="1" dirty="0"/>
              <a:t>, PERMETTE DI TRASFORMARE L’INPUT FISICO IN UN’INFORMAZIONE CHE PUO’ ESSERE ELABORATA; L’INFORMAZIONE VIENE INSERITA IN UN CONTESTO DI INFORMAZIONI PRECEDENTI. LA FORZA DELLA TRACCIA DIPENDE DALLA PROFONDITA’ DELLA CODIFICA.</a:t>
            </a:r>
          </a:p>
          <a:p>
            <a:pPr marL="457200" indent="-457200">
              <a:buFont typeface="+mj-lt"/>
              <a:buAutoNum type="arabicPeriod"/>
            </a:pPr>
            <a:r>
              <a:rPr lang="it-IT" sz="2000" b="1" u="sng" dirty="0"/>
              <a:t>L’IMMAGAZZINAMENTO</a:t>
            </a:r>
            <a:r>
              <a:rPr lang="it-IT" sz="2000" b="1" dirty="0"/>
              <a:t> (O RITENZIONE), L’INFORMAZIONE VIENE ELABORATA PER POTER ESSERE CONSERVATA. ESISTONO DIVERSE TECNICHE DI MEMORIZZAZIONE (SE NE PARLERA’ IN SEGUITO).</a:t>
            </a:r>
          </a:p>
          <a:p>
            <a:pPr marL="457200" indent="-457200">
              <a:buFont typeface="+mj-lt"/>
              <a:buAutoNum type="arabicPeriod"/>
            </a:pPr>
            <a:r>
              <a:rPr lang="it-IT" sz="2000" b="1" u="sng" dirty="0"/>
              <a:t>IL RECUPERO</a:t>
            </a:r>
            <a:r>
              <a:rPr lang="it-IT" sz="2000" b="1" dirty="0"/>
              <a:t>, OVVERO LA POSSIBILITA’ DI RICHIAMARE L’INFORMAZIONE NEL MOMENTO IN CUI SERVE. IL RECUPERO INFLUENZA ESSO STESSO L’IMMAGAZZINAMENTO, FACILITANDO I SUCCESSIVI ACCESSI ALL’INFORMAZIONE. </a:t>
            </a:r>
            <a:endParaRPr lang="it-IT" sz="2000" b="1" u="sng" dirty="0"/>
          </a:p>
        </p:txBody>
      </p:sp>
    </p:spTree>
    <p:extLst>
      <p:ext uri="{BB962C8B-B14F-4D97-AF65-F5344CB8AC3E}">
        <p14:creationId xmlns:p14="http://schemas.microsoft.com/office/powerpoint/2010/main" val="608079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0CA68A-6B66-4865-AD35-59D9E5314D57}"/>
              </a:ext>
            </a:extLst>
          </p:cNvPr>
          <p:cNvSpPr>
            <a:spLocks noGrp="1"/>
          </p:cNvSpPr>
          <p:nvPr>
            <p:ph type="title"/>
          </p:nvPr>
        </p:nvSpPr>
        <p:spPr>
          <a:xfrm>
            <a:off x="1714501" y="242888"/>
            <a:ext cx="10315574" cy="628650"/>
          </a:xfrm>
        </p:spPr>
        <p:txBody>
          <a:bodyPr>
            <a:normAutofit/>
          </a:bodyPr>
          <a:lstStyle/>
          <a:p>
            <a:pPr algn="ctr"/>
            <a:r>
              <a:rPr lang="it-IT" sz="2800" b="1" dirty="0"/>
              <a:t>LA MEMORIA PROSPETTICA</a:t>
            </a:r>
          </a:p>
        </p:txBody>
      </p:sp>
      <p:sp>
        <p:nvSpPr>
          <p:cNvPr id="3" name="Segnaposto contenuto 2">
            <a:extLst>
              <a:ext uri="{FF2B5EF4-FFF2-40B4-BE49-F238E27FC236}">
                <a16:creationId xmlns:a16="http://schemas.microsoft.com/office/drawing/2014/main" id="{E683D278-0C5C-2683-D660-D1AA2D7FFA8B}"/>
              </a:ext>
            </a:extLst>
          </p:cNvPr>
          <p:cNvSpPr>
            <a:spLocks noGrp="1"/>
          </p:cNvSpPr>
          <p:nvPr>
            <p:ph idx="1"/>
          </p:nvPr>
        </p:nvSpPr>
        <p:spPr>
          <a:xfrm>
            <a:off x="1714501" y="1000125"/>
            <a:ext cx="10315574" cy="5614987"/>
          </a:xfrm>
        </p:spPr>
        <p:txBody>
          <a:bodyPr>
            <a:normAutofit/>
          </a:bodyPr>
          <a:lstStyle/>
          <a:p>
            <a:r>
              <a:rPr lang="it-IT" sz="2000" b="1" dirty="0"/>
              <a:t>PUO’ ESSERE DEFINITA COME «IL RICORDO DELLE INTENZIONI». UN COMPITO TIPICO DELLA MEMORIA PROSPETTICA PREVEDE CHE LA PERSONA FORMULI UNA INTENZIONE E CHE POI SIA IN GRADO A DISTANZA DI TEMPO O ALL’APPARIRE DI UN DETERMINATO STIMOLO, DI RICORDARE L’INTENZIONE E DI SVOLGERE L’AZIONE. LA M.P. RIGUARDA IL RICORDO FUTURO.</a:t>
            </a:r>
          </a:p>
          <a:p>
            <a:r>
              <a:rPr lang="it-IT" sz="2000" b="1" dirty="0"/>
              <a:t>LA </a:t>
            </a:r>
            <a:r>
              <a:rPr lang="it-IT" sz="2000" b="1" u="sng" dirty="0"/>
              <a:t>MEMORIA RETROSPETTIVA</a:t>
            </a:r>
            <a:r>
              <a:rPr lang="it-IT" sz="2000" b="1" dirty="0"/>
              <a:t> (RIVOLTA AL PASSATO) E’ CENTRATA «SUL COSA», SUL CONTENUTO. LA </a:t>
            </a:r>
            <a:r>
              <a:rPr lang="it-IT" sz="2000" b="1" dirty="0">
                <a:solidFill>
                  <a:srgbClr val="FF0000"/>
                </a:solidFill>
              </a:rPr>
              <a:t>MEMORIA PROSPETTICA NEL SUO GUARDARE AL FUTURO CI CONSENTE DI RICORDARE «</a:t>
            </a:r>
            <a:r>
              <a:rPr lang="it-IT" sz="2000" b="1" u="sng" dirty="0">
                <a:solidFill>
                  <a:srgbClr val="FF0000"/>
                </a:solidFill>
              </a:rPr>
              <a:t>QUANDO</a:t>
            </a:r>
            <a:r>
              <a:rPr lang="it-IT" sz="2000" b="1" dirty="0">
                <a:solidFill>
                  <a:srgbClr val="FF0000"/>
                </a:solidFill>
              </a:rPr>
              <a:t>» RICORDARE</a:t>
            </a:r>
            <a:r>
              <a:rPr lang="it-IT" sz="2000" b="1" dirty="0"/>
              <a:t>. PER ES. SE SONO LE ORE 16.00, MI DEVO RICORDARE DI METTERE IN FORNO UNA FOCACCIA ALLE ORE 19.00 SE VOGLIO CHE SIA PRONTA PER CENA. PER MONITORARE LA COTTURA DEVO PREVEDERE DI FORMULARE UN’ALTRA INTENZIONE BASATA SUL TEMPO E DUNQUE PASSARE ALL’AZIONE.</a:t>
            </a:r>
          </a:p>
          <a:p>
            <a:r>
              <a:rPr lang="it-IT" sz="2000" b="1" dirty="0">
                <a:solidFill>
                  <a:srgbClr val="FF0000"/>
                </a:solidFill>
              </a:rPr>
              <a:t>LE INTENZIONI FUTURE, I PROGETTI, I PROCESSI CHE STANNO ALLA BASE DELLA REALIZZAZIONE DI INTENZIONI, FANNO PARTE DELLA MEMORIA PROSPETTICA. RECUPERARE CIO’ CHE ABBIAMO VISSUTO IN PASSATO FA PARTE DELLA MEMORIA RETROSPETTIVA</a:t>
            </a:r>
            <a:r>
              <a:rPr lang="it-IT" sz="2000" b="1" dirty="0"/>
              <a:t>. </a:t>
            </a:r>
          </a:p>
        </p:txBody>
      </p:sp>
    </p:spTree>
    <p:extLst>
      <p:ext uri="{BB962C8B-B14F-4D97-AF65-F5344CB8AC3E}">
        <p14:creationId xmlns:p14="http://schemas.microsoft.com/office/powerpoint/2010/main" val="440788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499BB9-4AD3-2F19-362F-FC0C876C6147}"/>
              </a:ext>
            </a:extLst>
          </p:cNvPr>
          <p:cNvSpPr>
            <a:spLocks noGrp="1"/>
          </p:cNvSpPr>
          <p:nvPr>
            <p:ph type="title"/>
          </p:nvPr>
        </p:nvSpPr>
        <p:spPr>
          <a:xfrm>
            <a:off x="1671639" y="257176"/>
            <a:ext cx="10344150" cy="657224"/>
          </a:xfrm>
        </p:spPr>
        <p:txBody>
          <a:bodyPr>
            <a:normAutofit/>
          </a:bodyPr>
          <a:lstStyle/>
          <a:p>
            <a:pPr algn="ctr"/>
            <a:r>
              <a:rPr lang="it-IT" sz="2800" b="1" dirty="0"/>
              <a:t>COME MIGLIORARE LA MEMORIA</a:t>
            </a:r>
          </a:p>
        </p:txBody>
      </p:sp>
      <p:sp>
        <p:nvSpPr>
          <p:cNvPr id="3" name="Segnaposto contenuto 2">
            <a:extLst>
              <a:ext uri="{FF2B5EF4-FFF2-40B4-BE49-F238E27FC236}">
                <a16:creationId xmlns:a16="http://schemas.microsoft.com/office/drawing/2014/main" id="{8AEB744C-BB5D-D8A1-CF04-609FC56F67B3}"/>
              </a:ext>
            </a:extLst>
          </p:cNvPr>
          <p:cNvSpPr>
            <a:spLocks noGrp="1"/>
          </p:cNvSpPr>
          <p:nvPr>
            <p:ph idx="1"/>
          </p:nvPr>
        </p:nvSpPr>
        <p:spPr>
          <a:xfrm>
            <a:off x="1343024" y="757239"/>
            <a:ext cx="10848975" cy="6100762"/>
          </a:xfrm>
        </p:spPr>
        <p:txBody>
          <a:bodyPr>
            <a:normAutofit fontScale="85000" lnSpcReduction="20000"/>
          </a:bodyPr>
          <a:lstStyle/>
          <a:p>
            <a:r>
              <a:rPr lang="it-IT" sz="2000" b="1" dirty="0"/>
              <a:t>IL PROBLEMA NON E’ COME CODIFICARE O IMMAGAZZINARE NELLA MEMORIA A LUNGO TERMINE, MA PIUTTOSTO COME RECUPERARE LE INFORMAZIONI QUANDO SERVONO. ECCO UN PO’ DI STRATEGIE:</a:t>
            </a:r>
          </a:p>
          <a:p>
            <a:pPr marL="457200" indent="-457200">
              <a:buFont typeface="+mj-lt"/>
              <a:buAutoNum type="arabicPeriod"/>
            </a:pPr>
            <a:r>
              <a:rPr lang="it-IT" sz="2000" b="1" u="sng" dirty="0"/>
              <a:t>LA RIPETIZIONE</a:t>
            </a:r>
            <a:r>
              <a:rPr lang="it-IT" sz="2000" b="1" dirty="0"/>
              <a:t>: E’ IL METODO MENO EFFICACE, SPECIE QUANDO RIMANE PASSIVO. REITERA E PROLUNGA IL SOLO MANTENIMENTO DELL’INFORMAZIONE NELLA MEMORIA DI LAVORO.</a:t>
            </a:r>
          </a:p>
          <a:p>
            <a:pPr marL="457200" indent="-457200">
              <a:buFont typeface="+mj-lt"/>
              <a:buAutoNum type="arabicPeriod"/>
            </a:pPr>
            <a:r>
              <a:rPr lang="it-IT" sz="2000" b="1" u="sng" dirty="0"/>
              <a:t>IL RIPASSO ELABORATIVO</a:t>
            </a:r>
            <a:r>
              <a:rPr lang="it-IT" sz="2000" b="1" dirty="0"/>
              <a:t>: NON SI LIMITA SOLO A RIPETERE L’INFORMAZIONE, MA NE ELABORA IL SIGNIFICATO IN PROFONDITA’ E LA COLLEGA A QUANTO GIA’ SI CONOSCE. UTILI GLI SCHEMI, I RIASSUNTI (UNO STUDENTE DI ASTRONOMIA PUO’ COLLEGARE AD UN FILM DI FANTASCIENZA, FARE ES. DEL FILM: MISTER JONES). STABILIRE COLLEGAMENTI TRA INFORMAZIONI, CREARE AGGANCI, NUOVE STRUTTURE DI CONOSCENZA. </a:t>
            </a:r>
          </a:p>
          <a:p>
            <a:pPr marL="457200" indent="-457200">
              <a:buFont typeface="+mj-lt"/>
              <a:buAutoNum type="arabicPeriod"/>
            </a:pPr>
            <a:r>
              <a:rPr lang="it-IT" sz="2000" b="1" u="sng" dirty="0"/>
              <a:t>LA TEORIA DEI LIVELLI </a:t>
            </a:r>
            <a:r>
              <a:rPr lang="it-IT" sz="2000" b="1" u="sng"/>
              <a:t>DI ELABORAZIONE</a:t>
            </a:r>
            <a:r>
              <a:rPr lang="it-IT" sz="2000" b="1" dirty="0"/>
              <a:t>: UNA LISTA DI PAROLE E’ RICORDATA MEGLIO SE CIASCUNA PAROLA SI FOCALIZZA SU ASPETTI PROFONDI. </a:t>
            </a:r>
          </a:p>
          <a:p>
            <a:pPr marL="457200" indent="-457200">
              <a:buFont typeface="+mj-lt"/>
              <a:buAutoNum type="arabicPeriod"/>
            </a:pPr>
            <a:r>
              <a:rPr lang="it-IT" sz="2000" b="1" u="sng" dirty="0"/>
              <a:t>LE MNEMOTECNICHE</a:t>
            </a:r>
            <a:r>
              <a:rPr lang="it-IT" sz="2000" b="1" dirty="0"/>
              <a:t>: ELABORARE L’INFORMAZIONE COLLEGANDOLA A STRUTTURE DI CONOSCENZA GIA’ NOTE. LA TECNICA DEI «LOCI» (LUOGHI) AIUTA A MEMORIZZARE I DIVERSI PUNTI DI UN DISCORSO TRASFORMANDOLI IN IMMAGINI MENTALI (STORIE MAGARI BIZZARRE, PERCORSI, ECC.).</a:t>
            </a:r>
          </a:p>
          <a:p>
            <a:pPr marL="457200" indent="-457200">
              <a:buFont typeface="+mj-lt"/>
              <a:buAutoNum type="arabicPeriod"/>
            </a:pPr>
            <a:r>
              <a:rPr lang="it-IT" sz="2000" b="1" u="sng" dirty="0"/>
              <a:t>PRATICA DEL RECUPERO</a:t>
            </a:r>
            <a:r>
              <a:rPr lang="it-IT" sz="2000" b="1" dirty="0"/>
              <a:t>: CHIUDERE IL LIBRO E PROVARE A RICORDARE; PRIMO E’ BENE FAR PASSARE UN PO’ DI TEMPO PER AVERE UNO SFORZO MAGGIORE; SECONDO E’ UTILE AVERE UN FEEDBACK RIAPRENDO IL LIBRO E VERIFICARE SE E COSA SI E’ RICORDATO.</a:t>
            </a:r>
          </a:p>
          <a:p>
            <a:pPr marL="457200" indent="-457200">
              <a:buFont typeface="+mj-lt"/>
              <a:buAutoNum type="arabicPeriod"/>
            </a:pPr>
            <a:r>
              <a:rPr lang="it-IT" sz="2000" b="1" u="sng" dirty="0"/>
              <a:t>SPACING EFFECT</a:t>
            </a:r>
            <a:r>
              <a:rPr lang="it-IT" sz="2000" b="1" dirty="0"/>
              <a:t>: FAR PASSARE DEL TEMPO FRA LE DIVERSE SESSIONI DI CODIFICA DEL MATERIALE; STUDIARE TUTTO GLI ULTIMI GIORNI PRIMA DI UN ESAME E’ CATTIVA PRASSI. CI SONO RISULTATI MIGLIORI SE SI FANNO BREVI SESSIONI RIPETUTE NEL TEMPO PIUTTOSTO CHE POCHE E PROLUNGATE (CALO DELL’ATTENZIONE). RIPASSARE IN MOMENTI DIVERSI IMPLICA STADI D’ANIMO DIFFERENTI. TRA UNA SESSIONE E L’ALTRA E’ CONSIGLIATO FAR PASSARE DEL TEMPO MA NON PIU’ DI 3 SETTIMANE.</a:t>
            </a:r>
            <a:endParaRPr lang="it-IT" sz="2000" b="1" u="sng" dirty="0"/>
          </a:p>
          <a:p>
            <a:pPr marL="457200" indent="-457200">
              <a:buFont typeface="+mj-lt"/>
              <a:buAutoNum type="arabicPeriod"/>
            </a:pPr>
            <a:endParaRPr lang="it-IT" sz="2000" b="1" u="sng" dirty="0"/>
          </a:p>
        </p:txBody>
      </p:sp>
    </p:spTree>
    <p:extLst>
      <p:ext uri="{BB962C8B-B14F-4D97-AF65-F5344CB8AC3E}">
        <p14:creationId xmlns:p14="http://schemas.microsoft.com/office/powerpoint/2010/main" val="1987831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CB3154-E418-00A2-7397-AF383D87E7CE}"/>
              </a:ext>
            </a:extLst>
          </p:cNvPr>
          <p:cNvSpPr>
            <a:spLocks noGrp="1"/>
          </p:cNvSpPr>
          <p:nvPr>
            <p:ph type="title"/>
          </p:nvPr>
        </p:nvSpPr>
        <p:spPr>
          <a:xfrm>
            <a:off x="814389" y="242888"/>
            <a:ext cx="10690224" cy="528637"/>
          </a:xfrm>
        </p:spPr>
        <p:txBody>
          <a:bodyPr>
            <a:normAutofit/>
          </a:bodyPr>
          <a:lstStyle/>
          <a:p>
            <a:pPr algn="ctr"/>
            <a:r>
              <a:rPr lang="it-IT" sz="2800" b="1" dirty="0"/>
              <a:t>TIPOLOGIE DI MEMORIA</a:t>
            </a:r>
          </a:p>
        </p:txBody>
      </p:sp>
      <p:sp>
        <p:nvSpPr>
          <p:cNvPr id="3" name="Segnaposto contenuto 2">
            <a:extLst>
              <a:ext uri="{FF2B5EF4-FFF2-40B4-BE49-F238E27FC236}">
                <a16:creationId xmlns:a16="http://schemas.microsoft.com/office/drawing/2014/main" id="{29933410-5EDB-9EC1-43A7-16F98EB42B81}"/>
              </a:ext>
            </a:extLst>
          </p:cNvPr>
          <p:cNvSpPr>
            <a:spLocks noGrp="1"/>
          </p:cNvSpPr>
          <p:nvPr>
            <p:ph idx="1"/>
          </p:nvPr>
        </p:nvSpPr>
        <p:spPr>
          <a:xfrm>
            <a:off x="814389" y="1257301"/>
            <a:ext cx="10690224" cy="5229224"/>
          </a:xfrm>
        </p:spPr>
        <p:txBody>
          <a:bodyPr>
            <a:normAutofit/>
          </a:bodyPr>
          <a:lstStyle/>
          <a:p>
            <a:r>
              <a:rPr lang="it-IT" sz="2000" b="1" dirty="0"/>
              <a:t>SI POSSONO DISTINGUERE DUE DIVERSI SISTEMI DI MEMORIA:</a:t>
            </a:r>
          </a:p>
          <a:p>
            <a:pPr marL="457200" indent="-457200">
              <a:buFont typeface="+mj-lt"/>
              <a:buAutoNum type="arabicPeriod"/>
            </a:pPr>
            <a:r>
              <a:rPr lang="it-IT" sz="2000" b="1" u="sng" dirty="0"/>
              <a:t>I SISTEMI TEMPORANEI</a:t>
            </a:r>
            <a:r>
              <a:rPr lang="it-IT" sz="2000" b="1" dirty="0"/>
              <a:t>: ASSICURANO IL MANTENIMENTO DELLE INFORMAZIONI PER UN TEMPO LIMITATO (DA MILLISECONDI A SECONDI). UNA CARATTERISTICA E’ DI ESSERE LEGATI ALLE PARTICOLARITA’ DEL MATERIALE DA RICORDARE (VERBALE, VISIVO, TATTILE, SPAZIALE, ECC.); CIO’ SIGNIFICA CHE LE STRATEGIE PER MEMORIZZARE UN’INFORMAZIONE VISIVA SONO DIVERSE DA QUELLA VERBALE. INOLTRE ESSI HANNO UNA </a:t>
            </a:r>
            <a:r>
              <a:rPr lang="it-IT" sz="2000" b="1" u="sng" dirty="0"/>
              <a:t>CAPACITA’ LIMITATA</a:t>
            </a:r>
            <a:r>
              <a:rPr lang="it-IT" sz="2000" b="1" dirty="0"/>
              <a:t>, OSSIA CHE UN NUMERO LIMITATO DI INFORMAZIONI PUO’ ESSERE ELABORATO E MANTENUTO IN UNO STESSO MOMENTO.QUESTA CAPACITA’ VIENE MISURATA CON LO </a:t>
            </a:r>
            <a:r>
              <a:rPr lang="it-IT" sz="2000" b="1" i="1" dirty="0"/>
              <a:t>SPAN DI MEMORIA</a:t>
            </a:r>
            <a:r>
              <a:rPr lang="it-IT" sz="2000" b="1" dirty="0"/>
              <a:t>.</a:t>
            </a:r>
          </a:p>
          <a:p>
            <a:pPr marL="457200" indent="-457200">
              <a:buFont typeface="+mj-lt"/>
              <a:buAutoNum type="arabicPeriod"/>
            </a:pPr>
            <a:r>
              <a:rPr lang="it-IT" sz="2000" b="1" u="sng" dirty="0"/>
              <a:t>I SISTEMI PERMANENTI</a:t>
            </a:r>
            <a:r>
              <a:rPr lang="it-IT" sz="2000" b="1" dirty="0"/>
              <a:t>: CONTENGONO IN MODO PERMANENTE LE INFORMAZIONI CHE SONO STATE IMMAGAZZINATE NEL CORSO DELLA VITA. NON HANNO LIMITI, Né DI DURATA Né DI CAPACITA’. L’IDEA DI «PERMANENTE» FA PENSARE AD UN RECUPERO CHE AVVIENE DOPO MESI O ANNI; IN REALTA’ E’ SUFFICIENTE CHE PASSINO UN PAIO DI MINUTI TRA CODIFICA E RECUPERO PER POTER PARLARE DI «SISTEMA PERMANENTE».</a:t>
            </a:r>
            <a:endParaRPr lang="it-IT" sz="2000" b="1" u="sng" dirty="0"/>
          </a:p>
        </p:txBody>
      </p:sp>
    </p:spTree>
    <p:extLst>
      <p:ext uri="{BB962C8B-B14F-4D97-AF65-F5344CB8AC3E}">
        <p14:creationId xmlns:p14="http://schemas.microsoft.com/office/powerpoint/2010/main" val="3203021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27A32F-03B9-A5D8-6EA8-D6962D83B6B1}"/>
              </a:ext>
            </a:extLst>
          </p:cNvPr>
          <p:cNvSpPr>
            <a:spLocks noGrp="1"/>
          </p:cNvSpPr>
          <p:nvPr>
            <p:ph type="title"/>
          </p:nvPr>
        </p:nvSpPr>
        <p:spPr>
          <a:xfrm>
            <a:off x="1514475" y="242887"/>
            <a:ext cx="9990138" cy="500063"/>
          </a:xfrm>
        </p:spPr>
        <p:txBody>
          <a:bodyPr>
            <a:noAutofit/>
          </a:bodyPr>
          <a:lstStyle/>
          <a:p>
            <a:pPr algn="ctr"/>
            <a:r>
              <a:rPr lang="it-IT" sz="2800" b="1" dirty="0"/>
              <a:t>MODELLO MODALE DI MEMORIA</a:t>
            </a:r>
          </a:p>
        </p:txBody>
      </p:sp>
      <p:sp>
        <p:nvSpPr>
          <p:cNvPr id="3" name="Segnaposto contenuto 2">
            <a:extLst>
              <a:ext uri="{FF2B5EF4-FFF2-40B4-BE49-F238E27FC236}">
                <a16:creationId xmlns:a16="http://schemas.microsoft.com/office/drawing/2014/main" id="{7BDE9118-408D-1D4A-A04B-A5D88B62EB78}"/>
              </a:ext>
            </a:extLst>
          </p:cNvPr>
          <p:cNvSpPr>
            <a:spLocks noGrp="1"/>
          </p:cNvSpPr>
          <p:nvPr>
            <p:ph idx="1"/>
          </p:nvPr>
        </p:nvSpPr>
        <p:spPr>
          <a:xfrm>
            <a:off x="1514475" y="946778"/>
            <a:ext cx="9990137" cy="4964444"/>
          </a:xfrm>
        </p:spPr>
        <p:txBody>
          <a:bodyPr>
            <a:normAutofit/>
          </a:bodyPr>
          <a:lstStyle/>
          <a:p>
            <a:r>
              <a:rPr lang="it-IT" sz="2000" b="1" dirty="0"/>
              <a:t>JAMES FU IL PRIMO A DISTINGUERE UNA </a:t>
            </a:r>
            <a:r>
              <a:rPr lang="it-IT" sz="2000" b="1" u="sng" dirty="0"/>
              <a:t>MEMORIA PRIMARIA </a:t>
            </a:r>
            <a:r>
              <a:rPr lang="it-IT" sz="2000" b="1" dirty="0"/>
              <a:t>DA UNA </a:t>
            </a:r>
            <a:r>
              <a:rPr lang="it-IT" sz="2000" b="1" u="sng" dirty="0"/>
              <a:t>MEMORIA SECONDARIA</a:t>
            </a:r>
            <a:r>
              <a:rPr lang="it-IT" sz="2000" b="1" dirty="0"/>
              <a:t>.</a:t>
            </a:r>
          </a:p>
          <a:p>
            <a:r>
              <a:rPr lang="it-IT" sz="2000" b="1" u="sng" dirty="0"/>
              <a:t>ATKINSON E SHIFFRIN</a:t>
            </a:r>
            <a:r>
              <a:rPr lang="it-IT" sz="2000" b="1" dirty="0"/>
              <a:t> FURONO I PRIMI A PARLARE DI </a:t>
            </a:r>
            <a:r>
              <a:rPr lang="it-IT" sz="2000" b="1" u="sng" dirty="0"/>
              <a:t>MODELLO MODALE</a:t>
            </a:r>
            <a:r>
              <a:rPr lang="it-IT" sz="2000" b="1" dirty="0"/>
              <a:t>, PROPONENDO UNA CATEGORIZZAZIONE DEI SISTEMI DI MEMORIA IN FUNZIONE DEL TEMPO DI PERMANENZA DELLE INFORMAZIONI, DISTINGUENDO FRA TRE MAGAZZINI DI MEMORIA:</a:t>
            </a:r>
          </a:p>
          <a:p>
            <a:pPr>
              <a:buFont typeface="Wingdings" panose="05000000000000000000" pitchFamily="2" charset="2"/>
              <a:buChar char="Ø"/>
            </a:pPr>
            <a:r>
              <a:rPr lang="it-IT" sz="2000" b="1" u="sng" dirty="0"/>
              <a:t>MAGAZZINO SENSORIALE;</a:t>
            </a:r>
          </a:p>
          <a:p>
            <a:pPr>
              <a:buFont typeface="Wingdings" panose="05000000000000000000" pitchFamily="2" charset="2"/>
              <a:buChar char="Ø"/>
            </a:pPr>
            <a:r>
              <a:rPr lang="it-IT" sz="2000" b="1" u="sng" dirty="0"/>
              <a:t>MAGAZZINO A BREVE TERMINE;</a:t>
            </a:r>
          </a:p>
          <a:p>
            <a:pPr>
              <a:buFont typeface="Wingdings" panose="05000000000000000000" pitchFamily="2" charset="2"/>
              <a:buChar char="Ø"/>
            </a:pPr>
            <a:r>
              <a:rPr lang="it-IT" sz="2000" b="1" u="sng" dirty="0"/>
              <a:t>MAGAZZINO A LUNGO TERMINE.</a:t>
            </a:r>
          </a:p>
          <a:p>
            <a:pPr>
              <a:buFont typeface="Wingdings" panose="05000000000000000000" pitchFamily="2" charset="2"/>
              <a:buChar char="Ø"/>
            </a:pPr>
            <a:endParaRPr lang="it-IT" sz="2000" b="1" u="sng" dirty="0"/>
          </a:p>
          <a:p>
            <a:pPr marL="0" indent="0">
              <a:buNone/>
            </a:pPr>
            <a:r>
              <a:rPr lang="it-IT" sz="2000" b="1" u="sng" dirty="0"/>
              <a:t>NB</a:t>
            </a:r>
            <a:r>
              <a:rPr lang="it-IT" sz="2000" b="1" u="sng" dirty="0">
                <a:solidFill>
                  <a:schemeClr val="tx1"/>
                </a:solidFill>
              </a:rPr>
              <a:t>:</a:t>
            </a:r>
            <a:r>
              <a:rPr lang="it-IT" sz="2000" b="1" dirty="0">
                <a:solidFill>
                  <a:srgbClr val="FF0000"/>
                </a:solidFill>
              </a:rPr>
              <a:t> </a:t>
            </a:r>
            <a:r>
              <a:rPr lang="it-IT" sz="2000" b="1" u="sng" dirty="0">
                <a:solidFill>
                  <a:srgbClr val="FF0000"/>
                </a:solidFill>
              </a:rPr>
              <a:t>I PRIMI DUE MAGAZZINI FANNO PARTE DEI SISTEMI TEMPORANEI, MENTRE IL TERZO MAGAZZINO RIENTRA NEI SISTEMI PERMANENTI DI MEMORIA.</a:t>
            </a:r>
          </a:p>
        </p:txBody>
      </p:sp>
    </p:spTree>
    <p:extLst>
      <p:ext uri="{BB962C8B-B14F-4D97-AF65-F5344CB8AC3E}">
        <p14:creationId xmlns:p14="http://schemas.microsoft.com/office/powerpoint/2010/main" val="1050161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E73DD4-EA95-C70D-F75D-D1ED7717CD53}"/>
              </a:ext>
            </a:extLst>
          </p:cNvPr>
          <p:cNvSpPr>
            <a:spLocks noGrp="1"/>
          </p:cNvSpPr>
          <p:nvPr>
            <p:ph type="title"/>
          </p:nvPr>
        </p:nvSpPr>
        <p:spPr>
          <a:xfrm>
            <a:off x="1671639" y="356450"/>
            <a:ext cx="9832974" cy="590328"/>
          </a:xfrm>
        </p:spPr>
        <p:txBody>
          <a:bodyPr>
            <a:normAutofit/>
          </a:bodyPr>
          <a:lstStyle/>
          <a:p>
            <a:pPr algn="ctr"/>
            <a:r>
              <a:rPr lang="it-IT" sz="2800" b="1" dirty="0"/>
              <a:t>LA MEMORIA SENSORIALE</a:t>
            </a:r>
          </a:p>
        </p:txBody>
      </p:sp>
      <p:sp>
        <p:nvSpPr>
          <p:cNvPr id="3" name="Segnaposto contenuto 2">
            <a:extLst>
              <a:ext uri="{FF2B5EF4-FFF2-40B4-BE49-F238E27FC236}">
                <a16:creationId xmlns:a16="http://schemas.microsoft.com/office/drawing/2014/main" id="{5C0BA033-3342-ADAF-09E5-5E6B08D7845A}"/>
              </a:ext>
            </a:extLst>
          </p:cNvPr>
          <p:cNvSpPr>
            <a:spLocks noGrp="1"/>
          </p:cNvSpPr>
          <p:nvPr>
            <p:ph idx="1"/>
          </p:nvPr>
        </p:nvSpPr>
        <p:spPr>
          <a:xfrm>
            <a:off x="1243013" y="946778"/>
            <a:ext cx="10772775" cy="5554772"/>
          </a:xfrm>
        </p:spPr>
        <p:txBody>
          <a:bodyPr>
            <a:normAutofit lnSpcReduction="10000"/>
          </a:bodyPr>
          <a:lstStyle/>
          <a:p>
            <a:r>
              <a:rPr lang="it-IT" sz="2000" b="1" dirty="0"/>
              <a:t>SI TRATTA DI UNA MEMORIA CHE PERMETTE DI TRATTENERE PER BREVISSIMO TEMPO I DETTAGLI SENSORIALI DEGLI EVENTI: RIGUARDA APPARENZA, SUONO, GUSTO, OLFATTO, CARATTERISTICHE TATTILI, </a:t>
            </a:r>
            <a:r>
              <a:rPr lang="it-IT" sz="2000" b="1" u="sng" dirty="0">
                <a:solidFill>
                  <a:srgbClr val="FF0000"/>
                </a:solidFill>
              </a:rPr>
              <a:t>MA NON </a:t>
            </a:r>
            <a:r>
              <a:rPr lang="it-IT" sz="2000" b="1" dirty="0">
                <a:solidFill>
                  <a:srgbClr val="FF0000"/>
                </a:solidFill>
              </a:rPr>
              <a:t>IDEE O RAPPRESENTAZIONI RELATIVE A QUANTO COLPISCE I SENSI.</a:t>
            </a:r>
          </a:p>
          <a:p>
            <a:r>
              <a:rPr lang="it-IT" sz="2000" b="1" dirty="0"/>
              <a:t>COME NELLA MBT, ANCHE IN QUELLA SENSORIALE SONO STATE STUDIATE LA COMPONENTE VISIVA (</a:t>
            </a:r>
            <a:r>
              <a:rPr lang="it-IT" sz="2000" b="1" dirty="0">
                <a:solidFill>
                  <a:srgbClr val="FF0000"/>
                </a:solidFill>
              </a:rPr>
              <a:t>MEMORIA ICONICA</a:t>
            </a:r>
            <a:r>
              <a:rPr lang="it-IT" sz="2000" b="1" dirty="0"/>
              <a:t>) E LA COMPONENTE UDITIVA (</a:t>
            </a:r>
            <a:r>
              <a:rPr lang="it-IT" sz="2000" b="1" dirty="0">
                <a:solidFill>
                  <a:srgbClr val="FF0000"/>
                </a:solidFill>
              </a:rPr>
              <a:t>MEMORIA ECOICA</a:t>
            </a:r>
            <a:r>
              <a:rPr lang="it-IT" sz="2000" b="1" dirty="0"/>
              <a:t>)  DELLA MEMORIA SENSORIALE. </a:t>
            </a:r>
            <a:r>
              <a:rPr lang="it-IT" sz="2000" b="1" u="sng" dirty="0"/>
              <a:t>SPERLING </a:t>
            </a:r>
            <a:r>
              <a:rPr lang="it-IT" sz="2000" b="1" dirty="0"/>
              <a:t>HA FATTO I SUOI ESPERIMENTI SULLA MEMORIA SENSORIALE:</a:t>
            </a:r>
            <a:r>
              <a:rPr lang="it-IT" sz="2000" b="1" u="sng" dirty="0"/>
              <a:t> </a:t>
            </a:r>
            <a:r>
              <a:rPr lang="it-IT" sz="2000" b="1" dirty="0"/>
              <a:t>PRESENTAVA AI PARTECIPANTI, PER BREVISSIMO TEMPO, UNA GRIGLIA CON TRE RIGHE DI CARATTERI. DOPO LA PRESENTAZIONE AI PARTECIPANTI VENIVA CHIESTO DI RICORDARE:</a:t>
            </a:r>
          </a:p>
          <a:p>
            <a:pPr marL="457200" indent="-457200">
              <a:buFont typeface="+mj-lt"/>
              <a:buAutoNum type="arabicPeriod"/>
            </a:pPr>
            <a:r>
              <a:rPr lang="it-IT" sz="2000" b="1" dirty="0"/>
              <a:t>TUTTE LE LETTERE PRESENTATE, PARLANDO DI </a:t>
            </a:r>
            <a:r>
              <a:rPr lang="it-IT" sz="2000" b="1" u="sng" dirty="0"/>
              <a:t>RESOCONTO COMPLETO</a:t>
            </a:r>
            <a:r>
              <a:rPr lang="it-IT" sz="2000" b="1" dirty="0"/>
              <a:t>;</a:t>
            </a:r>
          </a:p>
          <a:p>
            <a:pPr marL="457200" indent="-457200">
              <a:buFont typeface="+mj-lt"/>
              <a:buAutoNum type="arabicPeriod"/>
            </a:pPr>
            <a:r>
              <a:rPr lang="it-IT" sz="2000" b="1" dirty="0"/>
              <a:t>SOLO QUELLE DI UNA DELLE RIGHE, </a:t>
            </a:r>
            <a:r>
              <a:rPr lang="it-IT" sz="2000" b="1" u="sng" dirty="0"/>
              <a:t>RESOCONTO PARZIALE</a:t>
            </a:r>
            <a:r>
              <a:rPr lang="it-IT" sz="2000" b="1" dirty="0"/>
              <a:t>.</a:t>
            </a:r>
          </a:p>
          <a:p>
            <a:pPr marL="0" indent="0">
              <a:buNone/>
            </a:pPr>
            <a:r>
              <a:rPr lang="it-IT" sz="2000" b="1" dirty="0"/>
              <a:t>NEL RESOCONTO COMPLETO I PARTECIPANTI RIUSCIVANO A RICORDARE CIRCA 4/5 LETTERE, NEL RESOCONTO PARZIALE, A RIGA DIVERSA CORRISPONDEVA UN TONO DIVERSO (ALTO, MEDIO, BASSO); </a:t>
            </a:r>
            <a:r>
              <a:rPr lang="it-IT" sz="2000" b="1" dirty="0">
                <a:solidFill>
                  <a:srgbClr val="FF0000"/>
                </a:solidFill>
              </a:rPr>
              <a:t>SE IL TONO ERA VELOCE SI RIUSCIVANO A RICORDARE QUASI TUTTE LE LETTERE DELLA RIGA</a:t>
            </a:r>
            <a:r>
              <a:rPr lang="it-IT" sz="2000" b="1" dirty="0"/>
              <a:t>. DOPO UN SECONDO L’IMMAGINE SI DETERIORA. SPERLING SCOPRI’ CHE RICORDAVANO PIU’ NEL RP E CHE IL NUMERO DI INFORMAZIONI AUMENTAVA ALL’AUMENTARE DEGLI STIMOLI PRESENTATI.</a:t>
            </a:r>
            <a:r>
              <a:rPr lang="it-IT" sz="2000" b="1" u="sng" dirty="0"/>
              <a:t> </a:t>
            </a:r>
            <a:endParaRPr lang="it-IT" sz="2000" b="1" dirty="0"/>
          </a:p>
        </p:txBody>
      </p:sp>
    </p:spTree>
    <p:extLst>
      <p:ext uri="{BB962C8B-B14F-4D97-AF65-F5344CB8AC3E}">
        <p14:creationId xmlns:p14="http://schemas.microsoft.com/office/powerpoint/2010/main" val="2423514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53395D-1565-2AC6-DF22-7BEE94C3AEC2}"/>
              </a:ext>
            </a:extLst>
          </p:cNvPr>
          <p:cNvSpPr>
            <a:spLocks noGrp="1"/>
          </p:cNvSpPr>
          <p:nvPr>
            <p:ph type="title"/>
          </p:nvPr>
        </p:nvSpPr>
        <p:spPr>
          <a:xfrm>
            <a:off x="1228725" y="285751"/>
            <a:ext cx="10490201" cy="457200"/>
          </a:xfrm>
        </p:spPr>
        <p:txBody>
          <a:bodyPr>
            <a:noAutofit/>
          </a:bodyPr>
          <a:lstStyle/>
          <a:p>
            <a:pPr algn="ctr"/>
            <a:r>
              <a:rPr lang="it-IT" sz="2800" b="1" dirty="0"/>
              <a:t>MEMORIA DI LAVORO O MEMORIA A BREVE TERMINE</a:t>
            </a:r>
          </a:p>
        </p:txBody>
      </p:sp>
      <p:sp>
        <p:nvSpPr>
          <p:cNvPr id="3" name="Segnaposto contenuto 2">
            <a:extLst>
              <a:ext uri="{FF2B5EF4-FFF2-40B4-BE49-F238E27FC236}">
                <a16:creationId xmlns:a16="http://schemas.microsoft.com/office/drawing/2014/main" id="{37ABFCF3-A64B-D8F0-C500-1C8E162DE60B}"/>
              </a:ext>
            </a:extLst>
          </p:cNvPr>
          <p:cNvSpPr>
            <a:spLocks noGrp="1"/>
          </p:cNvSpPr>
          <p:nvPr>
            <p:ph idx="1"/>
          </p:nvPr>
        </p:nvSpPr>
        <p:spPr>
          <a:xfrm>
            <a:off x="1357312" y="914400"/>
            <a:ext cx="10361614" cy="5629275"/>
          </a:xfrm>
        </p:spPr>
        <p:txBody>
          <a:bodyPr>
            <a:normAutofit lnSpcReduction="10000"/>
          </a:bodyPr>
          <a:lstStyle/>
          <a:p>
            <a:r>
              <a:rPr lang="it-IT" sz="2000" b="1" dirty="0"/>
              <a:t>LA MEMORIA DI LAVORO, O MEMORIA BT, E’ UN INSIEME DI PROCESSI CHE CONSENTONO DI MANTENERE ATTIVE LE RAPPRESENTAZIONI MENTALI PER UN TEMPO LIMITATO, ALLO SCOPO DI RENDERLE DISPONIBILI PER FORMULARE PENSIERI O AZIONI. ESSA CONSENTE PERTANTO DI </a:t>
            </a:r>
            <a:r>
              <a:rPr lang="it-IT" sz="2000" b="1" dirty="0">
                <a:solidFill>
                  <a:srgbClr val="FF0000"/>
                </a:solidFill>
              </a:rPr>
              <a:t>MANTENERE INFORMAZIONI CIRCA ESPERIENZE APPENA PASSATE, DI SOSTENERE L’APPRENDIMENTO DI NUOVE CONOSCENZE, RISOLVERE PROBLEMI E FORMULARE PREVISIONI</a:t>
            </a:r>
            <a:r>
              <a:rPr lang="it-IT" sz="2000" b="1" dirty="0"/>
              <a:t>.</a:t>
            </a:r>
          </a:p>
          <a:p>
            <a:r>
              <a:rPr lang="it-IT" sz="2000" b="1" dirty="0"/>
              <a:t>IL MODELLO SI ARTICOLA IN TRE COMPONENTI:</a:t>
            </a:r>
          </a:p>
          <a:p>
            <a:pPr marL="457200" indent="-457200">
              <a:buFont typeface="+mj-lt"/>
              <a:buAutoNum type="arabicPeriod"/>
            </a:pPr>
            <a:r>
              <a:rPr lang="it-IT" sz="2000" b="1" dirty="0"/>
              <a:t>UN SISTEMA PER IL CONTROLLO DELLE RISORSE ATTENTIVE CHIAMATO </a:t>
            </a:r>
            <a:r>
              <a:rPr lang="it-IT" sz="2000" b="1" u="sng" dirty="0"/>
              <a:t>ESECUTIVO CENTRALE</a:t>
            </a:r>
            <a:r>
              <a:rPr lang="it-IT" sz="2000" b="1" dirty="0"/>
              <a:t>;</a:t>
            </a:r>
          </a:p>
          <a:p>
            <a:pPr marL="457200" indent="-457200">
              <a:buFont typeface="+mj-lt"/>
              <a:buAutoNum type="arabicPeriod"/>
            </a:pPr>
            <a:r>
              <a:rPr lang="it-IT" sz="2000" b="1" dirty="0"/>
              <a:t>DUE COMPONENTI AUSILIARIE: IL </a:t>
            </a:r>
            <a:r>
              <a:rPr lang="it-IT" sz="2000" b="1" u="sng" dirty="0"/>
              <a:t>LOOP ARTICOLATORIO </a:t>
            </a:r>
            <a:r>
              <a:rPr lang="it-IT" sz="2000" b="1" dirty="0"/>
              <a:t>PER LE INFORMAZIONI DI NATURA VERBALE E IL </a:t>
            </a:r>
            <a:r>
              <a:rPr lang="it-IT" sz="2000" b="1" u="sng" dirty="0"/>
              <a:t>TACCUINO VISUO-SPAZIALE</a:t>
            </a:r>
            <a:r>
              <a:rPr lang="it-IT" sz="2000" b="1" dirty="0"/>
              <a:t> PER LE INFORMAZIONI DI NATURA VISUO-SPAZIALE.</a:t>
            </a:r>
          </a:p>
          <a:p>
            <a:pPr marL="0" indent="0">
              <a:buNone/>
            </a:pPr>
            <a:r>
              <a:rPr lang="it-IT" sz="2000" b="1" dirty="0"/>
              <a:t>IL </a:t>
            </a:r>
            <a:r>
              <a:rPr lang="it-IT" sz="2000" b="1" u="sng" dirty="0"/>
              <a:t>LOOP ARTICOLATORIO </a:t>
            </a:r>
            <a:r>
              <a:rPr lang="it-IT" sz="2000" b="1" dirty="0"/>
              <a:t>E’ STATO A SUA VOLTA FRAZIONATO IN: MAGAZZINO </a:t>
            </a:r>
            <a:r>
              <a:rPr lang="it-IT" sz="2000" b="1" u="sng" dirty="0"/>
              <a:t>PASSIVO</a:t>
            </a:r>
            <a:r>
              <a:rPr lang="it-IT" sz="2000" b="1" dirty="0"/>
              <a:t>, CHE CONSENTE DI MANTENERE L’INFORMAZIONE IN UN CODICE FONOLOGICO PER UN TEMPO LIMITATO E IL PROCESSO DI RIPETIZIONE </a:t>
            </a:r>
            <a:r>
              <a:rPr lang="it-IT" sz="2000" b="1" u="sng" dirty="0"/>
              <a:t>ATTIVO</a:t>
            </a:r>
            <a:r>
              <a:rPr lang="it-IT" sz="2000" b="1" dirty="0"/>
              <a:t>, CHE CONSENTE DI «RINFRESCARE» LE INFORMAZIONI IN MODO CONTINUO PER EVITARNE IL DECADIMENTO. QUEST’ULTIMO ENTRA IN FUNZIONE NELLA PERCEZIONE E PRODUZIONE DEL LINGUAGGIO.  </a:t>
            </a:r>
          </a:p>
        </p:txBody>
      </p:sp>
    </p:spTree>
    <p:extLst>
      <p:ext uri="{BB962C8B-B14F-4D97-AF65-F5344CB8AC3E}">
        <p14:creationId xmlns:p14="http://schemas.microsoft.com/office/powerpoint/2010/main" val="2449726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C58B54-8882-FEAB-BA2A-DD895F665357}"/>
              </a:ext>
            </a:extLst>
          </p:cNvPr>
          <p:cNvSpPr>
            <a:spLocks noGrp="1"/>
          </p:cNvSpPr>
          <p:nvPr>
            <p:ph type="title"/>
          </p:nvPr>
        </p:nvSpPr>
        <p:spPr>
          <a:xfrm>
            <a:off x="1843088" y="214314"/>
            <a:ext cx="10172699" cy="528636"/>
          </a:xfrm>
        </p:spPr>
        <p:txBody>
          <a:bodyPr>
            <a:normAutofit/>
          </a:bodyPr>
          <a:lstStyle/>
          <a:p>
            <a:pPr algn="ctr"/>
            <a:r>
              <a:rPr lang="it-IT" sz="2800" b="1" dirty="0"/>
              <a:t>MEMORIA DI LAVORO O MEMORIA A BREVE TERMINE</a:t>
            </a:r>
          </a:p>
        </p:txBody>
      </p:sp>
      <p:sp>
        <p:nvSpPr>
          <p:cNvPr id="3" name="Segnaposto contenuto 2">
            <a:extLst>
              <a:ext uri="{FF2B5EF4-FFF2-40B4-BE49-F238E27FC236}">
                <a16:creationId xmlns:a16="http://schemas.microsoft.com/office/drawing/2014/main" id="{EF777D79-C315-7EF0-10A9-C8ECFF408080}"/>
              </a:ext>
            </a:extLst>
          </p:cNvPr>
          <p:cNvSpPr>
            <a:spLocks noGrp="1"/>
          </p:cNvSpPr>
          <p:nvPr>
            <p:ph idx="1"/>
          </p:nvPr>
        </p:nvSpPr>
        <p:spPr>
          <a:xfrm>
            <a:off x="1843087" y="742950"/>
            <a:ext cx="10172699" cy="5900736"/>
          </a:xfrm>
        </p:spPr>
        <p:txBody>
          <a:bodyPr>
            <a:normAutofit fontScale="92500" lnSpcReduction="20000"/>
          </a:bodyPr>
          <a:lstStyle/>
          <a:p>
            <a:r>
              <a:rPr lang="it-IT" sz="2000" b="1" dirty="0"/>
              <a:t>IL </a:t>
            </a:r>
            <a:r>
              <a:rPr lang="it-IT" sz="2000" b="1" u="sng" dirty="0"/>
              <a:t>LOOP VISUO-SPAZIALE</a:t>
            </a:r>
            <a:r>
              <a:rPr lang="it-IT" sz="2000" b="1" dirty="0"/>
              <a:t> E’ A SUA VOLTA CARATTERIZZATO DA UN MAGAZZINO PER LE INFORMAZIONI </a:t>
            </a:r>
            <a:r>
              <a:rPr lang="it-IT" sz="2000" b="1" u="sng" dirty="0"/>
              <a:t>VISIVE </a:t>
            </a:r>
            <a:r>
              <a:rPr lang="it-IT" sz="2000" b="1" dirty="0"/>
              <a:t>(ELABORAZIONE DELLE CARATTERISTICHE DEGLI OGGETTI) ED UN ALTRO PER LE INFORMAZIONI </a:t>
            </a:r>
            <a:r>
              <a:rPr lang="it-IT" sz="2000" b="1" u="sng" dirty="0"/>
              <a:t>SPAZIALI</a:t>
            </a:r>
            <a:r>
              <a:rPr lang="it-IT" sz="2000" b="1" dirty="0"/>
              <a:t> (ELABORAZIONE DELLE POSIZIONI E DEI MOVIMENTI NELLO SPAZIO). ALL’INTERNO DELLA COMPONENTE SPAZIALE E’ STATA OPERATA NELL’AMBITO DELLA RICERCA UNA DISTINZIONE NEL FORMATO DI PRESENTAZIONE DEGLI STIMOLI: </a:t>
            </a:r>
          </a:p>
          <a:p>
            <a:pPr marL="457200" indent="-457200">
              <a:buFont typeface="+mj-lt"/>
              <a:buAutoNum type="arabicPeriod"/>
            </a:pPr>
            <a:r>
              <a:rPr lang="it-IT" sz="2000" b="1" dirty="0"/>
              <a:t>UNA COMPONENTE SPAZIALE-SIMULTANEA: IN CUI LE INFORMAZIONI DA RICORDARE SONO STATE PRESENTATE SIMULTANEAMENTE;</a:t>
            </a:r>
          </a:p>
          <a:p>
            <a:pPr marL="457200" indent="-457200">
              <a:buFont typeface="+mj-lt"/>
              <a:buAutoNum type="arabicPeriod"/>
            </a:pPr>
            <a:r>
              <a:rPr lang="it-IT" sz="2000" b="1" dirty="0"/>
              <a:t>UNA COMPONENTE SPAZIALE-SEQUENZIALE: IN CUI LE INFORMAZIONI SONO STATE PRESENTATE UNA ALLA VOLTA.</a:t>
            </a:r>
          </a:p>
          <a:p>
            <a:pPr marL="0" indent="0">
              <a:buNone/>
            </a:pPr>
            <a:r>
              <a:rPr lang="it-IT" sz="2000" b="1" dirty="0"/>
              <a:t>E’ STATO UTILE PER DESCRIVERE LE DIFFERENZE INDIVIDUALI. </a:t>
            </a:r>
          </a:p>
          <a:p>
            <a:r>
              <a:rPr lang="it-IT" sz="2000" b="1" u="sng" dirty="0"/>
              <a:t>L’ESECUTIVO CENTRALE</a:t>
            </a:r>
            <a:r>
              <a:rPr lang="it-IT" sz="2000" b="1" dirty="0"/>
              <a:t>: E’ DEPUTATO AL CONTROLLO ED ALLA GESTIONE DELLE RISORSE ATTENTIVE DELLA MEMORIA DI LAVORO (COLLEGATO CON L’ATTENZIONE, NE GESTISCE LA CAPACITA’).</a:t>
            </a:r>
          </a:p>
          <a:p>
            <a:r>
              <a:rPr lang="it-IT" sz="2000" b="1" u="sng" dirty="0"/>
              <a:t>LA MEMORIA DI LAVORO E’ A CAPACITA’ LIMITATA</a:t>
            </a:r>
            <a:r>
              <a:rPr lang="it-IT" sz="2000" b="1" dirty="0"/>
              <a:t>, SOLO UN RISTRETTO NUMERO DI INFORMAZIONI PUO’ ESSERE MANTENUTO ED ELABORATO.</a:t>
            </a:r>
          </a:p>
          <a:p>
            <a:r>
              <a:rPr lang="it-IT" sz="2000" b="1" dirty="0"/>
              <a:t>SECONDO MILLER LA MBT PUO’ RIUSCIRE A CONTENERE FINO A 7 ELEMENTI O RAGGRUPPAMENTI. UN GRUPPO DI LETTERE SONO PIU’ SEMPLICI DA RICORDARE QUANDO FORMANO UNA PAROLA PIUTTOSTO CHE UN GRUPPO DI LETTERE SENZA SIGNIFICATO (OGNUNO DELLE QUALI FORMERA’ UN RAGGRUPPAMENTO).</a:t>
            </a:r>
          </a:p>
        </p:txBody>
      </p:sp>
    </p:spTree>
    <p:extLst>
      <p:ext uri="{BB962C8B-B14F-4D97-AF65-F5344CB8AC3E}">
        <p14:creationId xmlns:p14="http://schemas.microsoft.com/office/powerpoint/2010/main" val="3216191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24CF76-9E2C-681F-3730-3476723FA134}"/>
              </a:ext>
            </a:extLst>
          </p:cNvPr>
          <p:cNvSpPr>
            <a:spLocks noGrp="1"/>
          </p:cNvSpPr>
          <p:nvPr>
            <p:ph type="title"/>
          </p:nvPr>
        </p:nvSpPr>
        <p:spPr>
          <a:xfrm>
            <a:off x="1800225" y="624110"/>
            <a:ext cx="9704387" cy="490315"/>
          </a:xfrm>
        </p:spPr>
        <p:txBody>
          <a:bodyPr>
            <a:noAutofit/>
          </a:bodyPr>
          <a:lstStyle/>
          <a:p>
            <a:pPr algn="ctr"/>
            <a:r>
              <a:rPr lang="it-IT" sz="2800" b="1" dirty="0"/>
              <a:t>MEMORIA DI LAVORO O MEMORIA A BREVE TERMINE </a:t>
            </a:r>
          </a:p>
        </p:txBody>
      </p:sp>
      <p:sp>
        <p:nvSpPr>
          <p:cNvPr id="3" name="Segnaposto contenuto 2">
            <a:extLst>
              <a:ext uri="{FF2B5EF4-FFF2-40B4-BE49-F238E27FC236}">
                <a16:creationId xmlns:a16="http://schemas.microsoft.com/office/drawing/2014/main" id="{56FDE5B4-7E61-4B70-AD7F-BB57326B0460}"/>
              </a:ext>
            </a:extLst>
          </p:cNvPr>
          <p:cNvSpPr>
            <a:spLocks noGrp="1"/>
          </p:cNvSpPr>
          <p:nvPr>
            <p:ph idx="1"/>
          </p:nvPr>
        </p:nvSpPr>
        <p:spPr>
          <a:xfrm>
            <a:off x="1000125" y="1214439"/>
            <a:ext cx="10715625" cy="5643562"/>
          </a:xfrm>
        </p:spPr>
        <p:txBody>
          <a:bodyPr>
            <a:normAutofit fontScale="92500" lnSpcReduction="10000"/>
          </a:bodyPr>
          <a:lstStyle/>
          <a:p>
            <a:r>
              <a:rPr lang="it-IT" sz="2000" b="1" u="sng" dirty="0"/>
              <a:t>L’ESECUTIVO CENTRALE </a:t>
            </a:r>
            <a:r>
              <a:rPr lang="it-IT" sz="2000" b="1" dirty="0"/>
              <a:t>E’ UN PROCESSO DI SUPERVISIONE ED E’ STATO ASSOCIATO AL CONCETTO DI «FUNZIONI ESECUTIVE», OSSIA QUEI MECCANISMI E PROCESSI CHE CONSENTONO IL CONTROLLO DI PENSIERI E AZIONI (CONTROLLO E REGOLAZIONE DEI PROCESSI COGNITIVI) UTILIZZANDO LE RISORSE ATTENTIVE. VI SONO TRE FUNZIONI ESECUTIVE:</a:t>
            </a:r>
          </a:p>
          <a:p>
            <a:pPr marL="457200" indent="-457200">
              <a:buFont typeface="+mj-lt"/>
              <a:buAutoNum type="arabicPeriod"/>
            </a:pPr>
            <a:r>
              <a:rPr lang="it-IT" sz="2000" b="1" dirty="0"/>
              <a:t>L</a:t>
            </a:r>
            <a:r>
              <a:rPr lang="it-IT" sz="2000" b="1" u="sng" dirty="0"/>
              <a:t>’AGGIORNAMENTO</a:t>
            </a:r>
            <a:r>
              <a:rPr lang="it-IT" sz="2000" b="1" dirty="0"/>
              <a:t>: CAPACITA’ DI MONITORARE ED AGGIORNARE LE INFORMAZIONI IN MEMORIA DI LAVORO, IN BASE ALLA LORO RILEVANZA CON IL COMPITO (FUNGE DA SELEZIONE);</a:t>
            </a:r>
          </a:p>
          <a:p>
            <a:pPr marL="457200" indent="-457200">
              <a:buFont typeface="+mj-lt"/>
              <a:buAutoNum type="arabicPeriod"/>
            </a:pPr>
            <a:r>
              <a:rPr lang="it-IT" sz="2000" b="1" u="sng" dirty="0"/>
              <a:t>L’INIBIZIONE</a:t>
            </a:r>
            <a:r>
              <a:rPr lang="it-IT" sz="2000" b="1" dirty="0"/>
              <a:t>: CAPACITA’ DI CONTROLLARE ELIMINANDO LE INFORMAZIONI IRRILEVANTI;</a:t>
            </a:r>
          </a:p>
          <a:p>
            <a:pPr marL="457200" indent="-457200">
              <a:buFont typeface="+mj-lt"/>
              <a:buAutoNum type="arabicPeriod"/>
            </a:pPr>
            <a:r>
              <a:rPr lang="it-IT" sz="2000" b="1" dirty="0"/>
              <a:t>LA CAPACITA’ DI </a:t>
            </a:r>
            <a:r>
              <a:rPr lang="it-IT" sz="2000" b="1" u="sng" dirty="0"/>
              <a:t>ALTERNARE FRA DUE COMPITI O OPERAZIONI.</a:t>
            </a:r>
          </a:p>
          <a:p>
            <a:pPr marL="0" indent="0">
              <a:buNone/>
            </a:pPr>
            <a:r>
              <a:rPr lang="it-IT" sz="2000" b="1" dirty="0"/>
              <a:t>ESSO PERMETTE ANCHE IL RECUPERO DI INFORMAZIONI DALLA MEMORIA A LUNGO TERMINE.</a:t>
            </a:r>
          </a:p>
          <a:p>
            <a:r>
              <a:rPr lang="it-IT" sz="2000" b="1" dirty="0"/>
              <a:t>E’ STATA INTRODOTTA UNA QUARTA COMPONENTE: </a:t>
            </a:r>
            <a:r>
              <a:rPr lang="it-IT" sz="2000" b="1" u="sng" dirty="0"/>
              <a:t>IL BUFFER EPISODICO</a:t>
            </a:r>
            <a:r>
              <a:rPr lang="it-IT" sz="2000" b="1" dirty="0"/>
              <a:t>, CHE IMMAGAZZINA LE INFORMAZIONI IN UN CODICE MULTIDIMENSIONALE; RAPPRESENTA UN’INTERFACCIA TRA LA MBT E LA MLT, è CONTROLLATO DALL’ESECUTIVO CENTRALE ED E’ RESPONSABILE </a:t>
            </a:r>
            <a:r>
              <a:rPr lang="it-IT" sz="2000" b="1" dirty="0">
                <a:solidFill>
                  <a:srgbClr val="FF0000"/>
                </a:solidFill>
              </a:rPr>
              <a:t>DELL’ATTIVITA’ D’INTEGRAZIONE DI INFORMAZIONI PROVENIENTI DA FONTI DIFFERENTI IN UN’UNICA RAPPRESENTAZIONE EPISODICA</a:t>
            </a:r>
            <a:r>
              <a:rPr lang="it-IT" sz="2000" b="1" dirty="0"/>
              <a:t>. SI TRATTA DI UN MAGAZZINO TEMPORANEO IN CUI LE INFORMAZIONI IN ENTRATA SI INTEGRANO CON LE INFORMAZIONI PROVENIENTI DALLA MLT. </a:t>
            </a:r>
          </a:p>
        </p:txBody>
      </p:sp>
    </p:spTree>
    <p:extLst>
      <p:ext uri="{BB962C8B-B14F-4D97-AF65-F5344CB8AC3E}">
        <p14:creationId xmlns:p14="http://schemas.microsoft.com/office/powerpoint/2010/main" val="2297367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5DFE9D-FA16-4A5A-6C82-6CF33E51E8E0}"/>
              </a:ext>
            </a:extLst>
          </p:cNvPr>
          <p:cNvSpPr>
            <a:spLocks noGrp="1"/>
          </p:cNvSpPr>
          <p:nvPr>
            <p:ph type="title"/>
          </p:nvPr>
        </p:nvSpPr>
        <p:spPr>
          <a:xfrm>
            <a:off x="1871663" y="214313"/>
            <a:ext cx="9986962" cy="600075"/>
          </a:xfrm>
        </p:spPr>
        <p:txBody>
          <a:bodyPr>
            <a:normAutofit/>
          </a:bodyPr>
          <a:lstStyle/>
          <a:p>
            <a:pPr algn="ctr"/>
            <a:r>
              <a:rPr lang="it-IT" sz="2800" b="1" dirty="0"/>
              <a:t>ALTRE FUNZIONI DELLA MEMORIA DI LAVORO</a:t>
            </a:r>
          </a:p>
        </p:txBody>
      </p:sp>
      <p:sp>
        <p:nvSpPr>
          <p:cNvPr id="3" name="Segnaposto contenuto 2">
            <a:extLst>
              <a:ext uri="{FF2B5EF4-FFF2-40B4-BE49-F238E27FC236}">
                <a16:creationId xmlns:a16="http://schemas.microsoft.com/office/drawing/2014/main" id="{E58FA79A-6C1B-E19F-BD5C-D25B8EEF8972}"/>
              </a:ext>
            </a:extLst>
          </p:cNvPr>
          <p:cNvSpPr>
            <a:spLocks noGrp="1"/>
          </p:cNvSpPr>
          <p:nvPr>
            <p:ph idx="1"/>
          </p:nvPr>
        </p:nvSpPr>
        <p:spPr>
          <a:xfrm>
            <a:off x="1600201" y="671513"/>
            <a:ext cx="10258424" cy="6186487"/>
          </a:xfrm>
        </p:spPr>
        <p:txBody>
          <a:bodyPr>
            <a:normAutofit lnSpcReduction="10000"/>
          </a:bodyPr>
          <a:lstStyle/>
          <a:p>
            <a:r>
              <a:rPr lang="it-IT" sz="2000" b="1" dirty="0"/>
              <a:t>ESSA E’ AL SERVIZIO DI ALTRI PROCESSI COGNITIVI COMPLESSI:</a:t>
            </a:r>
          </a:p>
          <a:p>
            <a:pPr marL="457200" indent="-457200">
              <a:buFont typeface="+mj-lt"/>
              <a:buAutoNum type="arabicPeriod"/>
            </a:pPr>
            <a:r>
              <a:rPr lang="it-IT" sz="2000" b="1" dirty="0"/>
              <a:t>NEI PROCESSI DI COMPRENSIONE DEL TESTO;</a:t>
            </a:r>
          </a:p>
          <a:p>
            <a:pPr marL="457200" indent="-457200">
              <a:buFont typeface="+mj-lt"/>
              <a:buAutoNum type="arabicPeriod"/>
            </a:pPr>
            <a:r>
              <a:rPr lang="it-IT" sz="2000" b="1" dirty="0"/>
              <a:t>NEL PROBLEM SOLVING;</a:t>
            </a:r>
          </a:p>
          <a:p>
            <a:pPr marL="457200" indent="-457200">
              <a:buFont typeface="+mj-lt"/>
              <a:buAutoNum type="arabicPeriod"/>
            </a:pPr>
            <a:r>
              <a:rPr lang="it-IT" sz="2000" b="1" dirty="0"/>
              <a:t>NELL’INTELLIGENZA FLUIDA.</a:t>
            </a:r>
          </a:p>
          <a:p>
            <a:pPr marL="0" indent="0">
              <a:buNone/>
            </a:pPr>
            <a:r>
              <a:rPr lang="it-IT" sz="2000" b="1" dirty="0"/>
              <a:t>SI TRATTA DI PROCESSI IN CUI NECESSITA L’IMMEDIATEZZA E LA PRONTA DISPONIBILITA’ DELLA MEMORIA DI LAVORO.</a:t>
            </a:r>
          </a:p>
          <a:p>
            <a:pPr>
              <a:buFont typeface="Wingdings" panose="05000000000000000000" pitchFamily="2" charset="2"/>
              <a:buChar char="Ø"/>
            </a:pPr>
            <a:r>
              <a:rPr lang="it-IT" sz="2000" b="1" dirty="0"/>
              <a:t>TRA GLI EFFETTI DELLA MEMORIA SI RICORDANO:</a:t>
            </a:r>
          </a:p>
          <a:p>
            <a:pPr marL="457200" indent="-457200">
              <a:buFont typeface="+mj-lt"/>
              <a:buAutoNum type="arabicPeriod"/>
            </a:pPr>
            <a:r>
              <a:rPr lang="it-IT" sz="2000" b="1" u="sng" dirty="0"/>
              <a:t>L’EFFETTO PRIORITA</a:t>
            </a:r>
            <a:r>
              <a:rPr lang="it-IT" sz="2000" b="1" dirty="0"/>
              <a:t>’: SE VIENE CHIESTO DI RICORDARE UNA LISTA DI 40 PAROLE, SI TENDONO A RICORDARE LE PRIME PAROLE DELLA LISTA;</a:t>
            </a:r>
          </a:p>
          <a:p>
            <a:pPr marL="457200" indent="-457200">
              <a:buFont typeface="+mj-lt"/>
              <a:buAutoNum type="arabicPeriod"/>
            </a:pPr>
            <a:r>
              <a:rPr lang="it-IT" sz="2000" b="1" u="sng" dirty="0"/>
              <a:t>L’EFFETTO DI RECENZA</a:t>
            </a:r>
            <a:r>
              <a:rPr lang="it-IT" sz="2000" b="1" dirty="0"/>
              <a:t>: NELLA LISTA DI PAROLE (VEDI SOPRA), SI RICORDANO ANCHE LE PAROLE ALLA FINE DELLA LISTA.</a:t>
            </a:r>
          </a:p>
          <a:p>
            <a:pPr marL="0" indent="0">
              <a:buNone/>
            </a:pPr>
            <a:r>
              <a:rPr lang="it-IT" sz="2000" b="1" dirty="0"/>
              <a:t>LE PAROLE IN POSIZIONE INTERMEDIA SI RICORDANO MENO.</a:t>
            </a:r>
          </a:p>
          <a:p>
            <a:pPr marL="0" indent="0">
              <a:buNone/>
            </a:pPr>
            <a:r>
              <a:rPr lang="it-IT" sz="2000" b="1" dirty="0"/>
              <a:t>ALTRI EFFETTI DELLA MEMORIA RIGUARDANO LE CARATTERISTICHE DEGLI STIMOLI: NELL’ESEMPIO DELLE PAROLE IL RICORDO E’ INFLUENZATO DALLA FREQUENZA D’USO, DALLA </a:t>
            </a:r>
            <a:r>
              <a:rPr lang="it-IT" sz="2000" b="1" dirty="0">
                <a:solidFill>
                  <a:srgbClr val="FF0000"/>
                </a:solidFill>
              </a:rPr>
              <a:t>CONCRETEZZA</a:t>
            </a:r>
            <a:r>
              <a:rPr lang="it-IT" sz="2000" b="1" dirty="0"/>
              <a:t> (UNA PAROLA COME «MATITA» E’ PIU’ FACILE DA RICORDARE) E DAL </a:t>
            </a:r>
            <a:r>
              <a:rPr lang="it-IT" sz="2000" b="1" dirty="0">
                <a:solidFill>
                  <a:srgbClr val="FF0000"/>
                </a:solidFill>
              </a:rPr>
              <a:t>VALORE DELL’IMMAGINE </a:t>
            </a:r>
            <a:r>
              <a:rPr lang="it-IT" sz="2000" b="1" dirty="0"/>
              <a:t>(LA PAROLA LA CUI FORMA O PROPRIETA’ FISICA DELL’OGGETTO, VIENE RIPRODOTTA MENTALMENTE).</a:t>
            </a:r>
          </a:p>
        </p:txBody>
      </p:sp>
    </p:spTree>
    <p:extLst>
      <p:ext uri="{BB962C8B-B14F-4D97-AF65-F5344CB8AC3E}">
        <p14:creationId xmlns:p14="http://schemas.microsoft.com/office/powerpoint/2010/main" val="2257226451"/>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12917</TotalTime>
  <Words>4140</Words>
  <Application>Microsoft Office PowerPoint</Application>
  <PresentationFormat>Widescreen</PresentationFormat>
  <Paragraphs>139</Paragraphs>
  <Slides>21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21</vt:i4>
      </vt:variant>
    </vt:vector>
  </HeadingPairs>
  <TitlesOfParts>
    <vt:vector size="26" baseType="lpstr">
      <vt:lpstr>Arial</vt:lpstr>
      <vt:lpstr>Century Gothic</vt:lpstr>
      <vt:lpstr>Wingdings</vt:lpstr>
      <vt:lpstr>Wingdings 3</vt:lpstr>
      <vt:lpstr>Filo</vt:lpstr>
      <vt:lpstr>LA MEMORIA</vt:lpstr>
      <vt:lpstr>LA MEMORIA</vt:lpstr>
      <vt:lpstr>TIPOLOGIE DI MEMORIA</vt:lpstr>
      <vt:lpstr>MODELLO MODALE DI MEMORIA</vt:lpstr>
      <vt:lpstr>LA MEMORIA SENSORIALE</vt:lpstr>
      <vt:lpstr>MEMORIA DI LAVORO O MEMORIA A BREVE TERMINE</vt:lpstr>
      <vt:lpstr>MEMORIA DI LAVORO O MEMORIA A BREVE TERMINE</vt:lpstr>
      <vt:lpstr>MEMORIA DI LAVORO O MEMORIA A BREVE TERMINE </vt:lpstr>
      <vt:lpstr>ALTRE FUNZIONI DELLA MEMORIA DI LAVORO</vt:lpstr>
      <vt:lpstr>I SISTEMI PERMANENTI</vt:lpstr>
      <vt:lpstr>LA MEMORIA ESPLICITA</vt:lpstr>
      <vt:lpstr>MEMORIA EPISODICA E MEMORIA SEMANTICA</vt:lpstr>
      <vt:lpstr>MEMORIA AUTOBIOGRAFICA</vt:lpstr>
      <vt:lpstr>MEMORIA AUTOBIOGRAFICA</vt:lpstr>
      <vt:lpstr>MEMORIA AUTOBIOGRAFICA</vt:lpstr>
      <vt:lpstr>GLI ERRORI DELLA MEMORIA</vt:lpstr>
      <vt:lpstr>L’OBLIO</vt:lpstr>
      <vt:lpstr>L’OBLIO</vt:lpstr>
      <vt:lpstr>CURVA DELL’OBLIO DI EBBINGHAUS E «I PECCATI DI MEMORIA»</vt:lpstr>
      <vt:lpstr>LA MEMORIA PROSPETTICA</vt:lpstr>
      <vt:lpstr>COME MIGLIORARE LA MEMORIA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MEMORIA</dc:title>
  <dc:creator>Monica Paola Sciacca</dc:creator>
  <cp:lastModifiedBy>Monica Paola Sciacca</cp:lastModifiedBy>
  <cp:revision>12</cp:revision>
  <dcterms:created xsi:type="dcterms:W3CDTF">2023-01-02T19:04:02Z</dcterms:created>
  <dcterms:modified xsi:type="dcterms:W3CDTF">2025-03-24T17:50:53Z</dcterms:modified>
</cp:coreProperties>
</file>