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nica Paola Sciacca" initials="MS" lastIdx="1" clrIdx="0">
    <p:extLst>
      <p:ext uri="{19B8F6BF-5375-455C-9EA6-DF929625EA0E}">
        <p15:presenceInfo xmlns:p15="http://schemas.microsoft.com/office/powerpoint/2012/main" userId="454e2f0ecd8a7b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8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ca Paola Sciacca" userId="454e2f0ecd8a7bc4" providerId="LiveId" clId="{5FE55BC9-7E7B-4603-9273-2D763863EF5F}"/>
    <pc:docChg chg="undo custSel addSld delSld modSld">
      <pc:chgData name="Monica Paola Sciacca" userId="454e2f0ecd8a7bc4" providerId="LiveId" clId="{5FE55BC9-7E7B-4603-9273-2D763863EF5F}" dt="2025-05-05T17:45:21.525" v="19968" actId="20577"/>
      <pc:docMkLst>
        <pc:docMk/>
      </pc:docMkLst>
      <pc:sldChg chg="addSp delSp modSp new mod">
        <pc:chgData name="Monica Paola Sciacca" userId="454e2f0ecd8a7bc4" providerId="LiveId" clId="{5FE55BC9-7E7B-4603-9273-2D763863EF5F}" dt="2025-01-18T18:49:03.605" v="184" actId="14100"/>
        <pc:sldMkLst>
          <pc:docMk/>
          <pc:sldMk cId="139430981" sldId="256"/>
        </pc:sldMkLst>
      </pc:sldChg>
      <pc:sldChg chg="modSp new mod">
        <pc:chgData name="Monica Paola Sciacca" userId="454e2f0ecd8a7bc4" providerId="LiveId" clId="{5FE55BC9-7E7B-4603-9273-2D763863EF5F}" dt="2025-01-18T19:06:38.575" v="1686" actId="27636"/>
        <pc:sldMkLst>
          <pc:docMk/>
          <pc:sldMk cId="3691270840" sldId="257"/>
        </pc:sldMkLst>
      </pc:sldChg>
      <pc:sldChg chg="modSp new mod">
        <pc:chgData name="Monica Paola Sciacca" userId="454e2f0ecd8a7bc4" providerId="LiveId" clId="{5FE55BC9-7E7B-4603-9273-2D763863EF5F}" dt="2025-01-22T18:14:42.086" v="2742" actId="27636"/>
        <pc:sldMkLst>
          <pc:docMk/>
          <pc:sldMk cId="447326500" sldId="258"/>
        </pc:sldMkLst>
      </pc:sldChg>
      <pc:sldChg chg="modSp new mod">
        <pc:chgData name="Monica Paola Sciacca" userId="454e2f0ecd8a7bc4" providerId="LiveId" clId="{5FE55BC9-7E7B-4603-9273-2D763863EF5F}" dt="2025-05-05T17:42:15.974" v="19960" actId="20577"/>
        <pc:sldMkLst>
          <pc:docMk/>
          <pc:sldMk cId="4224646419" sldId="259"/>
        </pc:sldMkLst>
        <pc:spChg chg="mod">
          <ac:chgData name="Monica Paola Sciacca" userId="454e2f0ecd8a7bc4" providerId="LiveId" clId="{5FE55BC9-7E7B-4603-9273-2D763863EF5F}" dt="2025-05-05T17:42:15.974" v="19960" actId="20577"/>
          <ac:spMkLst>
            <pc:docMk/>
            <pc:sldMk cId="4224646419" sldId="259"/>
            <ac:spMk id="3" creationId="{C325E84F-9F3C-42F3-2808-7DF9ABF11376}"/>
          </ac:spMkLst>
        </pc:spChg>
      </pc:sldChg>
      <pc:sldChg chg="modSp new mod">
        <pc:chgData name="Monica Paola Sciacca" userId="454e2f0ecd8a7bc4" providerId="LiveId" clId="{5FE55BC9-7E7B-4603-9273-2D763863EF5F}" dt="2025-01-22T18:37:16.692" v="4734" actId="20577"/>
        <pc:sldMkLst>
          <pc:docMk/>
          <pc:sldMk cId="4092846419" sldId="260"/>
        </pc:sldMkLst>
      </pc:sldChg>
      <pc:sldChg chg="modSp mod">
        <pc:chgData name="Monica Paola Sciacca" userId="454e2f0ecd8a7bc4" providerId="LiveId" clId="{5FE55BC9-7E7B-4603-9273-2D763863EF5F}" dt="2025-02-02T18:07:09.758" v="4735" actId="20577"/>
        <pc:sldMkLst>
          <pc:docMk/>
          <pc:sldMk cId="1868813034" sldId="261"/>
        </pc:sldMkLst>
      </pc:sldChg>
      <pc:sldChg chg="modSp mod">
        <pc:chgData name="Monica Paola Sciacca" userId="454e2f0ecd8a7bc4" providerId="LiveId" clId="{5FE55BC9-7E7B-4603-9273-2D763863EF5F}" dt="2025-02-02T18:37:01.310" v="5970" actId="14100"/>
        <pc:sldMkLst>
          <pc:docMk/>
          <pc:sldMk cId="2717180052" sldId="262"/>
        </pc:sldMkLst>
      </pc:sldChg>
      <pc:sldChg chg="modSp new mod">
        <pc:chgData name="Monica Paola Sciacca" userId="454e2f0ecd8a7bc4" providerId="LiveId" clId="{5FE55BC9-7E7B-4603-9273-2D763863EF5F}" dt="2025-02-22T17:33:09.832" v="8683" actId="115"/>
        <pc:sldMkLst>
          <pc:docMk/>
          <pc:sldMk cId="2758141862" sldId="263"/>
        </pc:sldMkLst>
        <pc:spChg chg="mod">
          <ac:chgData name="Monica Paola Sciacca" userId="454e2f0ecd8a7bc4" providerId="LiveId" clId="{5FE55BC9-7E7B-4603-9273-2D763863EF5F}" dt="2025-02-22T17:33:09.832" v="8683" actId="115"/>
          <ac:spMkLst>
            <pc:docMk/>
            <pc:sldMk cId="2758141862" sldId="263"/>
            <ac:spMk id="3" creationId="{E5223E89-7A40-2FAE-200B-08CA24209E09}"/>
          </ac:spMkLst>
        </pc:spChg>
      </pc:sldChg>
      <pc:sldChg chg="modSp new mod">
        <pc:chgData name="Monica Paola Sciacca" userId="454e2f0ecd8a7bc4" providerId="LiveId" clId="{5FE55BC9-7E7B-4603-9273-2D763863EF5F}" dt="2025-02-05T18:13:54.612" v="8682" actId="14100"/>
        <pc:sldMkLst>
          <pc:docMk/>
          <pc:sldMk cId="3412944256" sldId="264"/>
        </pc:sldMkLst>
        <pc:spChg chg="mod">
          <ac:chgData name="Monica Paola Sciacca" userId="454e2f0ecd8a7bc4" providerId="LiveId" clId="{5FE55BC9-7E7B-4603-9273-2D763863EF5F}" dt="2025-02-05T18:13:54.612" v="8682" actId="14100"/>
          <ac:spMkLst>
            <pc:docMk/>
            <pc:sldMk cId="3412944256" sldId="264"/>
            <ac:spMk id="3" creationId="{74538C94-418D-6C47-AF8E-DEFFB2A78A80}"/>
          </ac:spMkLst>
        </pc:spChg>
      </pc:sldChg>
      <pc:sldChg chg="addSp delSp modSp new mod modClrScheme chgLayout">
        <pc:chgData name="Monica Paola Sciacca" userId="454e2f0ecd8a7bc4" providerId="LiveId" clId="{5FE55BC9-7E7B-4603-9273-2D763863EF5F}" dt="2025-02-05T18:13:11.170" v="8673" actId="14100"/>
        <pc:sldMkLst>
          <pc:docMk/>
          <pc:sldMk cId="1703508392" sldId="265"/>
        </pc:sldMkLst>
        <pc:spChg chg="add mod ord">
          <ac:chgData name="Monica Paola Sciacca" userId="454e2f0ecd8a7bc4" providerId="LiveId" clId="{5FE55BC9-7E7B-4603-9273-2D763863EF5F}" dt="2025-02-05T18:13:11.170" v="8673" actId="14100"/>
          <ac:spMkLst>
            <pc:docMk/>
            <pc:sldMk cId="1703508392" sldId="265"/>
            <ac:spMk id="22" creationId="{1ED12321-BCB3-7C29-FBC1-69B4ACD79A3F}"/>
          </ac:spMkLst>
        </pc:spChg>
      </pc:sldChg>
      <pc:sldChg chg="new del">
        <pc:chgData name="Monica Paola Sciacca" userId="454e2f0ecd8a7bc4" providerId="LiveId" clId="{5FE55BC9-7E7B-4603-9273-2D763863EF5F}" dt="2025-02-05T18:11:15.033" v="8655" actId="2696"/>
        <pc:sldMkLst>
          <pc:docMk/>
          <pc:sldMk cId="4203788899" sldId="266"/>
        </pc:sldMkLst>
      </pc:sldChg>
      <pc:sldChg chg="modSp mod">
        <pc:chgData name="Monica Paola Sciacca" userId="454e2f0ecd8a7bc4" providerId="LiveId" clId="{5FE55BC9-7E7B-4603-9273-2D763863EF5F}" dt="2025-02-23T15:31:14.479" v="12860" actId="207"/>
        <pc:sldMkLst>
          <pc:docMk/>
          <pc:sldMk cId="3510301227" sldId="267"/>
        </pc:sldMkLst>
        <pc:spChg chg="mod">
          <ac:chgData name="Monica Paola Sciacca" userId="454e2f0ecd8a7bc4" providerId="LiveId" clId="{5FE55BC9-7E7B-4603-9273-2D763863EF5F}" dt="2025-02-23T15:31:14.479" v="12860" actId="207"/>
          <ac:spMkLst>
            <pc:docMk/>
            <pc:sldMk cId="3510301227" sldId="267"/>
            <ac:spMk id="3" creationId="{E769B74D-D0C0-5D31-8586-8E0A6DE326D2}"/>
          </ac:spMkLst>
        </pc:spChg>
      </pc:sldChg>
      <pc:sldChg chg="modSp mod">
        <pc:chgData name="Monica Paola Sciacca" userId="454e2f0ecd8a7bc4" providerId="LiveId" clId="{5FE55BC9-7E7B-4603-9273-2D763863EF5F}" dt="2025-02-23T15:32:11.848" v="12861" actId="207"/>
        <pc:sldMkLst>
          <pc:docMk/>
          <pc:sldMk cId="3593099339" sldId="268"/>
        </pc:sldMkLst>
        <pc:spChg chg="mod">
          <ac:chgData name="Monica Paola Sciacca" userId="454e2f0ecd8a7bc4" providerId="LiveId" clId="{5FE55BC9-7E7B-4603-9273-2D763863EF5F}" dt="2025-02-23T15:32:11.848" v="12861" actId="207"/>
          <ac:spMkLst>
            <pc:docMk/>
            <pc:sldMk cId="3593099339" sldId="268"/>
            <ac:spMk id="3" creationId="{3D0C5E5E-8CD9-364A-B5FF-ECE0891F2CEC}"/>
          </ac:spMkLst>
        </pc:spChg>
      </pc:sldChg>
      <pc:sldChg chg="modSp mod">
        <pc:chgData name="Monica Paola Sciacca" userId="454e2f0ecd8a7bc4" providerId="LiveId" clId="{5FE55BC9-7E7B-4603-9273-2D763863EF5F}" dt="2025-02-22T17:42:30.977" v="8767" actId="27636"/>
        <pc:sldMkLst>
          <pc:docMk/>
          <pc:sldMk cId="1326894859" sldId="269"/>
        </pc:sldMkLst>
        <pc:spChg chg="mod">
          <ac:chgData name="Monica Paola Sciacca" userId="454e2f0ecd8a7bc4" providerId="LiveId" clId="{5FE55BC9-7E7B-4603-9273-2D763863EF5F}" dt="2025-02-22T17:42:30.977" v="8767" actId="27636"/>
          <ac:spMkLst>
            <pc:docMk/>
            <pc:sldMk cId="1326894859" sldId="269"/>
            <ac:spMk id="3" creationId="{578885AF-7DAB-C716-02D1-F6D09431326A}"/>
          </ac:spMkLst>
        </pc:spChg>
      </pc:sldChg>
      <pc:sldChg chg="modSp new mod">
        <pc:chgData name="Monica Paola Sciacca" userId="454e2f0ecd8a7bc4" providerId="LiveId" clId="{5FE55BC9-7E7B-4603-9273-2D763863EF5F}" dt="2025-02-23T15:33:24.066" v="12868" actId="115"/>
        <pc:sldMkLst>
          <pc:docMk/>
          <pc:sldMk cId="1665882362" sldId="270"/>
        </pc:sldMkLst>
        <pc:spChg chg="mod">
          <ac:chgData name="Monica Paola Sciacca" userId="454e2f0ecd8a7bc4" providerId="LiveId" clId="{5FE55BC9-7E7B-4603-9273-2D763863EF5F}" dt="2025-02-22T17:43:12.379" v="8811" actId="20577"/>
          <ac:spMkLst>
            <pc:docMk/>
            <pc:sldMk cId="1665882362" sldId="270"/>
            <ac:spMk id="2" creationId="{1E71D017-83D6-0BFB-B40C-70E6492CABE5}"/>
          </ac:spMkLst>
        </pc:spChg>
        <pc:spChg chg="mod">
          <ac:chgData name="Monica Paola Sciacca" userId="454e2f0ecd8a7bc4" providerId="LiveId" clId="{5FE55BC9-7E7B-4603-9273-2D763863EF5F}" dt="2025-02-23T15:33:24.066" v="12868" actId="115"/>
          <ac:spMkLst>
            <pc:docMk/>
            <pc:sldMk cId="1665882362" sldId="270"/>
            <ac:spMk id="3" creationId="{AB5E4AEF-6474-9CA9-A09E-F267AB82051D}"/>
          </ac:spMkLst>
        </pc:spChg>
      </pc:sldChg>
      <pc:sldChg chg="modSp new mod">
        <pc:chgData name="Monica Paola Sciacca" userId="454e2f0ecd8a7bc4" providerId="LiveId" clId="{5FE55BC9-7E7B-4603-9273-2D763863EF5F}" dt="2025-02-23T15:33:55.968" v="12872" actId="14100"/>
        <pc:sldMkLst>
          <pc:docMk/>
          <pc:sldMk cId="1597975871" sldId="271"/>
        </pc:sldMkLst>
        <pc:spChg chg="mod">
          <ac:chgData name="Monica Paola Sciacca" userId="454e2f0ecd8a7bc4" providerId="LiveId" clId="{5FE55BC9-7E7B-4603-9273-2D763863EF5F}" dt="2025-02-23T14:54:46.878" v="10827" actId="313"/>
          <ac:spMkLst>
            <pc:docMk/>
            <pc:sldMk cId="1597975871" sldId="271"/>
            <ac:spMk id="2" creationId="{BB4B91E9-9C5E-D229-29B6-7E622671DF60}"/>
          </ac:spMkLst>
        </pc:spChg>
        <pc:spChg chg="mod">
          <ac:chgData name="Monica Paola Sciacca" userId="454e2f0ecd8a7bc4" providerId="LiveId" clId="{5FE55BC9-7E7B-4603-9273-2D763863EF5F}" dt="2025-02-23T15:33:55.968" v="12872" actId="14100"/>
          <ac:spMkLst>
            <pc:docMk/>
            <pc:sldMk cId="1597975871" sldId="271"/>
            <ac:spMk id="3" creationId="{1472C7A8-B1C0-502D-CD80-5E72A06CE65F}"/>
          </ac:spMkLst>
        </pc:spChg>
      </pc:sldChg>
      <pc:sldChg chg="modSp new mod">
        <pc:chgData name="Monica Paola Sciacca" userId="454e2f0ecd8a7bc4" providerId="LiveId" clId="{5FE55BC9-7E7B-4603-9273-2D763863EF5F}" dt="2025-02-23T16:23:21.057" v="14193" actId="20577"/>
        <pc:sldMkLst>
          <pc:docMk/>
          <pc:sldMk cId="2895024047" sldId="272"/>
        </pc:sldMkLst>
        <pc:spChg chg="mod">
          <ac:chgData name="Monica Paola Sciacca" userId="454e2f0ecd8a7bc4" providerId="LiveId" clId="{5FE55BC9-7E7B-4603-9273-2D763863EF5F}" dt="2025-02-23T15:35:44.975" v="12916" actId="20577"/>
          <ac:spMkLst>
            <pc:docMk/>
            <pc:sldMk cId="2895024047" sldId="272"/>
            <ac:spMk id="2" creationId="{65ECB107-533C-A655-9498-54C9A8C205A4}"/>
          </ac:spMkLst>
        </pc:spChg>
        <pc:spChg chg="mod">
          <ac:chgData name="Monica Paola Sciacca" userId="454e2f0ecd8a7bc4" providerId="LiveId" clId="{5FE55BC9-7E7B-4603-9273-2D763863EF5F}" dt="2025-02-23T16:23:21.057" v="14193" actId="20577"/>
          <ac:spMkLst>
            <pc:docMk/>
            <pc:sldMk cId="2895024047" sldId="272"/>
            <ac:spMk id="3" creationId="{8FF26650-3E29-0CBB-6A27-59CFAB5658AE}"/>
          </ac:spMkLst>
        </pc:spChg>
      </pc:sldChg>
      <pc:sldChg chg="modSp new mod">
        <pc:chgData name="Monica Paola Sciacca" userId="454e2f0ecd8a7bc4" providerId="LiveId" clId="{5FE55BC9-7E7B-4603-9273-2D763863EF5F}" dt="2025-02-23T16:42:40.207" v="15147" actId="20577"/>
        <pc:sldMkLst>
          <pc:docMk/>
          <pc:sldMk cId="992690044" sldId="273"/>
        </pc:sldMkLst>
        <pc:spChg chg="mod">
          <ac:chgData name="Monica Paola Sciacca" userId="454e2f0ecd8a7bc4" providerId="LiveId" clId="{5FE55BC9-7E7B-4603-9273-2D763863EF5F}" dt="2025-02-23T16:32:27.188" v="14208" actId="20577"/>
          <ac:spMkLst>
            <pc:docMk/>
            <pc:sldMk cId="992690044" sldId="273"/>
            <ac:spMk id="2" creationId="{33165CDE-E824-3FE1-D400-FA3CE0F894F1}"/>
          </ac:spMkLst>
        </pc:spChg>
        <pc:spChg chg="mod">
          <ac:chgData name="Monica Paola Sciacca" userId="454e2f0ecd8a7bc4" providerId="LiveId" clId="{5FE55BC9-7E7B-4603-9273-2D763863EF5F}" dt="2025-02-23T16:42:40.207" v="15147" actId="20577"/>
          <ac:spMkLst>
            <pc:docMk/>
            <pc:sldMk cId="992690044" sldId="273"/>
            <ac:spMk id="3" creationId="{01651127-2436-BC8D-0338-63CA45DEFC61}"/>
          </ac:spMkLst>
        </pc:spChg>
      </pc:sldChg>
      <pc:sldChg chg="modSp new mod">
        <pc:chgData name="Monica Paola Sciacca" userId="454e2f0ecd8a7bc4" providerId="LiveId" clId="{5FE55BC9-7E7B-4603-9273-2D763863EF5F}" dt="2025-02-23T16:58:53.036" v="16710" actId="20577"/>
        <pc:sldMkLst>
          <pc:docMk/>
          <pc:sldMk cId="1666468214" sldId="274"/>
        </pc:sldMkLst>
        <pc:spChg chg="mod">
          <ac:chgData name="Monica Paola Sciacca" userId="454e2f0ecd8a7bc4" providerId="LiveId" clId="{5FE55BC9-7E7B-4603-9273-2D763863EF5F}" dt="2025-02-23T16:44:01.046" v="15206" actId="20577"/>
          <ac:spMkLst>
            <pc:docMk/>
            <pc:sldMk cId="1666468214" sldId="274"/>
            <ac:spMk id="2" creationId="{BEE220D0-6B59-6DE8-96F8-D4B84F90108B}"/>
          </ac:spMkLst>
        </pc:spChg>
        <pc:spChg chg="mod">
          <ac:chgData name="Monica Paola Sciacca" userId="454e2f0ecd8a7bc4" providerId="LiveId" clId="{5FE55BC9-7E7B-4603-9273-2D763863EF5F}" dt="2025-02-23T16:58:53.036" v="16710" actId="20577"/>
          <ac:spMkLst>
            <pc:docMk/>
            <pc:sldMk cId="1666468214" sldId="274"/>
            <ac:spMk id="3" creationId="{5F3AFB13-8AB5-1635-C11D-D157E6E44707}"/>
          </ac:spMkLst>
        </pc:spChg>
      </pc:sldChg>
      <pc:sldChg chg="modSp new mod">
        <pc:chgData name="Monica Paola Sciacca" userId="454e2f0ecd8a7bc4" providerId="LiveId" clId="{5FE55BC9-7E7B-4603-9273-2D763863EF5F}" dt="2025-02-24T16:37:28.395" v="19409" actId="20577"/>
        <pc:sldMkLst>
          <pc:docMk/>
          <pc:sldMk cId="333394685" sldId="275"/>
        </pc:sldMkLst>
        <pc:spChg chg="mod">
          <ac:chgData name="Monica Paola Sciacca" userId="454e2f0ecd8a7bc4" providerId="LiveId" clId="{5FE55BC9-7E7B-4603-9273-2D763863EF5F}" dt="2025-02-23T17:00:57.376" v="16750" actId="20577"/>
          <ac:spMkLst>
            <pc:docMk/>
            <pc:sldMk cId="333394685" sldId="275"/>
            <ac:spMk id="2" creationId="{6C868F31-BF04-B794-0FEC-D3394B94F5FE}"/>
          </ac:spMkLst>
        </pc:spChg>
        <pc:spChg chg="mod">
          <ac:chgData name="Monica Paola Sciacca" userId="454e2f0ecd8a7bc4" providerId="LiveId" clId="{5FE55BC9-7E7B-4603-9273-2D763863EF5F}" dt="2025-02-24T16:37:28.395" v="19409" actId="20577"/>
          <ac:spMkLst>
            <pc:docMk/>
            <pc:sldMk cId="333394685" sldId="275"/>
            <ac:spMk id="3" creationId="{DC211AD5-34F2-5B8F-2EA0-1F2098C47B23}"/>
          </ac:spMkLst>
        </pc:spChg>
      </pc:sldChg>
      <pc:sldChg chg="modSp new mod">
        <pc:chgData name="Monica Paola Sciacca" userId="454e2f0ecd8a7bc4" providerId="LiveId" clId="{5FE55BC9-7E7B-4603-9273-2D763863EF5F}" dt="2025-02-24T16:37:05.818" v="19404" actId="255"/>
        <pc:sldMkLst>
          <pc:docMk/>
          <pc:sldMk cId="3709838136" sldId="276"/>
        </pc:sldMkLst>
        <pc:spChg chg="mod">
          <ac:chgData name="Monica Paola Sciacca" userId="454e2f0ecd8a7bc4" providerId="LiveId" clId="{5FE55BC9-7E7B-4603-9273-2D763863EF5F}" dt="2025-02-24T16:16:12.930" v="18372" actId="20577"/>
          <ac:spMkLst>
            <pc:docMk/>
            <pc:sldMk cId="3709838136" sldId="276"/>
            <ac:spMk id="2" creationId="{9228DA2C-BD95-6BAB-79E2-7336E1593F0A}"/>
          </ac:spMkLst>
        </pc:spChg>
        <pc:spChg chg="mod">
          <ac:chgData name="Monica Paola Sciacca" userId="454e2f0ecd8a7bc4" providerId="LiveId" clId="{5FE55BC9-7E7B-4603-9273-2D763863EF5F}" dt="2025-02-24T16:37:05.818" v="19404" actId="255"/>
          <ac:spMkLst>
            <pc:docMk/>
            <pc:sldMk cId="3709838136" sldId="276"/>
            <ac:spMk id="3" creationId="{FE1DD077-334C-5545-4959-3CEE97498F28}"/>
          </ac:spMkLst>
        </pc:spChg>
      </pc:sldChg>
      <pc:sldChg chg="addSp delSp modSp new mod">
        <pc:chgData name="Monica Paola Sciacca" userId="454e2f0ecd8a7bc4" providerId="LiveId" clId="{5FE55BC9-7E7B-4603-9273-2D763863EF5F}" dt="2025-05-05T17:45:21.525" v="19968" actId="20577"/>
        <pc:sldMkLst>
          <pc:docMk/>
          <pc:sldMk cId="1979114252" sldId="277"/>
        </pc:sldMkLst>
        <pc:spChg chg="mod">
          <ac:chgData name="Monica Paola Sciacca" userId="454e2f0ecd8a7bc4" providerId="LiveId" clId="{5FE55BC9-7E7B-4603-9273-2D763863EF5F}" dt="2025-05-05T17:45:21.525" v="19968" actId="20577"/>
          <ac:spMkLst>
            <pc:docMk/>
            <pc:sldMk cId="1979114252" sldId="277"/>
            <ac:spMk id="2" creationId="{838A4C23-EEC3-C85F-82FD-E99C45B1353A}"/>
          </ac:spMkLst>
        </pc:spChg>
        <pc:picChg chg="add mod">
          <ac:chgData name="Monica Paola Sciacca" userId="454e2f0ecd8a7bc4" providerId="LiveId" clId="{5FE55BC9-7E7B-4603-9273-2D763863EF5F}" dt="2025-02-24T16:55:12.352" v="19959" actId="14100"/>
          <ac:picMkLst>
            <pc:docMk/>
            <pc:sldMk cId="1979114252" sldId="277"/>
            <ac:picMk id="13" creationId="{26F18191-067B-AC06-CA8C-CF5927C9681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05EB60-1128-49E0-8A52-EF0A8EFF24FD}" type="datetimeFigureOut">
              <a:rPr lang="it-IT" smtClean="0"/>
              <a:t>12/05/2025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B96037-4526-4503-8EEC-D3BD5E5D4FFE}" type="slidenum">
              <a:rPr lang="it-IT" smtClean="0"/>
              <a:t>‹N›</a:t>
            </a:fld>
            <a:endParaRPr lang="it-IT"/>
          </a:p>
        </p:txBody>
      </p:sp>
    </p:spTree>
    <p:extLst>
      <p:ext uri="{BB962C8B-B14F-4D97-AF65-F5344CB8AC3E}">
        <p14:creationId xmlns:p14="http://schemas.microsoft.com/office/powerpoint/2010/main" val="1231847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BFB96037-4526-4503-8EEC-D3BD5E5D4FFE}" type="slidenum">
              <a:rPr lang="it-IT" smtClean="0"/>
              <a:t>9</a:t>
            </a:fld>
            <a:endParaRPr lang="it-IT"/>
          </a:p>
        </p:txBody>
      </p:sp>
    </p:spTree>
    <p:extLst>
      <p:ext uri="{BB962C8B-B14F-4D97-AF65-F5344CB8AC3E}">
        <p14:creationId xmlns:p14="http://schemas.microsoft.com/office/powerpoint/2010/main" val="5909596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BFB96037-4526-4503-8EEC-D3BD5E5D4FFE}" type="slidenum">
              <a:rPr lang="it-IT" smtClean="0"/>
              <a:t>14</a:t>
            </a:fld>
            <a:endParaRPr lang="it-IT"/>
          </a:p>
        </p:txBody>
      </p:sp>
    </p:spTree>
    <p:extLst>
      <p:ext uri="{BB962C8B-B14F-4D97-AF65-F5344CB8AC3E}">
        <p14:creationId xmlns:p14="http://schemas.microsoft.com/office/powerpoint/2010/main" val="10524387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24212BF2-F7E5-4C4E-B7C3-4B471614CA5A}" type="datetimeFigureOut">
              <a:rPr lang="it-IT" smtClean="0"/>
              <a:t>12/05/2025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9FC9874-69C9-4128-90F3-391F82892C0D}" type="slidenum">
              <a:rPr lang="it-IT" smtClean="0"/>
              <a:t>‹N›</a:t>
            </a:fld>
            <a:endParaRPr lang="it-IT"/>
          </a:p>
        </p:txBody>
      </p:sp>
    </p:spTree>
    <p:extLst>
      <p:ext uri="{BB962C8B-B14F-4D97-AF65-F5344CB8AC3E}">
        <p14:creationId xmlns:p14="http://schemas.microsoft.com/office/powerpoint/2010/main" val="257469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4212BF2-F7E5-4C4E-B7C3-4B471614CA5A}" type="datetimeFigureOut">
              <a:rPr lang="it-IT" smtClean="0"/>
              <a:t>12/05/2025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9FC9874-69C9-4128-90F3-391F82892C0D}" type="slidenum">
              <a:rPr lang="it-IT" smtClean="0"/>
              <a:t>‹N›</a:t>
            </a:fld>
            <a:endParaRPr lang="it-IT"/>
          </a:p>
        </p:txBody>
      </p:sp>
    </p:spTree>
    <p:extLst>
      <p:ext uri="{BB962C8B-B14F-4D97-AF65-F5344CB8AC3E}">
        <p14:creationId xmlns:p14="http://schemas.microsoft.com/office/powerpoint/2010/main" val="3235445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4212BF2-F7E5-4C4E-B7C3-4B471614CA5A}" type="datetimeFigureOut">
              <a:rPr lang="it-IT" smtClean="0"/>
              <a:t>12/05/2025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9FC9874-69C9-4128-90F3-391F82892C0D}" type="slidenum">
              <a:rPr lang="it-IT" smtClean="0"/>
              <a:t>‹N›</a:t>
            </a:fld>
            <a:endParaRPr lang="it-IT"/>
          </a:p>
        </p:txBody>
      </p:sp>
    </p:spTree>
    <p:extLst>
      <p:ext uri="{BB962C8B-B14F-4D97-AF65-F5344CB8AC3E}">
        <p14:creationId xmlns:p14="http://schemas.microsoft.com/office/powerpoint/2010/main" val="856593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4212BF2-F7E5-4C4E-B7C3-4B471614CA5A}" type="datetimeFigureOut">
              <a:rPr lang="it-IT" smtClean="0"/>
              <a:t>12/05/2025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9FC9874-69C9-4128-90F3-391F82892C0D}" type="slidenum">
              <a:rPr lang="it-IT" smtClean="0"/>
              <a:t>‹N›</a:t>
            </a:fld>
            <a:endParaRPr lang="it-IT"/>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9772620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4212BF2-F7E5-4C4E-B7C3-4B471614CA5A}" type="datetimeFigureOut">
              <a:rPr lang="it-IT" smtClean="0"/>
              <a:t>12/05/2025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9FC9874-69C9-4128-90F3-391F82892C0D}" type="slidenum">
              <a:rPr lang="it-IT" smtClean="0"/>
              <a:t>‹N›</a:t>
            </a:fld>
            <a:endParaRPr lang="it-IT"/>
          </a:p>
        </p:txBody>
      </p:sp>
    </p:spTree>
    <p:extLst>
      <p:ext uri="{BB962C8B-B14F-4D97-AF65-F5344CB8AC3E}">
        <p14:creationId xmlns:p14="http://schemas.microsoft.com/office/powerpoint/2010/main" val="3525183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24212BF2-F7E5-4C4E-B7C3-4B471614CA5A}" type="datetimeFigureOut">
              <a:rPr lang="it-IT" smtClean="0"/>
              <a:t>12/05/2025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39FC9874-69C9-4128-90F3-391F82892C0D}" type="slidenum">
              <a:rPr lang="it-IT" smtClean="0"/>
              <a:t>‹N›</a:t>
            </a:fld>
            <a:endParaRPr lang="it-IT"/>
          </a:p>
        </p:txBody>
      </p:sp>
    </p:spTree>
    <p:extLst>
      <p:ext uri="{BB962C8B-B14F-4D97-AF65-F5344CB8AC3E}">
        <p14:creationId xmlns:p14="http://schemas.microsoft.com/office/powerpoint/2010/main" val="23242195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24212BF2-F7E5-4C4E-B7C3-4B471614CA5A}" type="datetimeFigureOut">
              <a:rPr lang="it-IT" smtClean="0"/>
              <a:t>12/05/2025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39FC9874-69C9-4128-90F3-391F82892C0D}" type="slidenum">
              <a:rPr lang="it-IT" smtClean="0"/>
              <a:t>‹N›</a:t>
            </a:fld>
            <a:endParaRPr lang="it-IT"/>
          </a:p>
        </p:txBody>
      </p:sp>
    </p:spTree>
    <p:extLst>
      <p:ext uri="{BB962C8B-B14F-4D97-AF65-F5344CB8AC3E}">
        <p14:creationId xmlns:p14="http://schemas.microsoft.com/office/powerpoint/2010/main" val="437760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4212BF2-F7E5-4C4E-B7C3-4B471614CA5A}" type="datetimeFigureOut">
              <a:rPr lang="it-IT" smtClean="0"/>
              <a:t>12/05/2025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9FC9874-69C9-4128-90F3-391F82892C0D}" type="slidenum">
              <a:rPr lang="it-IT" smtClean="0"/>
              <a:t>‹N›</a:t>
            </a:fld>
            <a:endParaRPr lang="it-IT"/>
          </a:p>
        </p:txBody>
      </p:sp>
    </p:spTree>
    <p:extLst>
      <p:ext uri="{BB962C8B-B14F-4D97-AF65-F5344CB8AC3E}">
        <p14:creationId xmlns:p14="http://schemas.microsoft.com/office/powerpoint/2010/main" val="40923672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it-IT"/>
              <a:t>Fare clic per modificare lo stile del titolo dello schema</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4212BF2-F7E5-4C4E-B7C3-4B471614CA5A}" type="datetimeFigureOut">
              <a:rPr lang="it-IT" smtClean="0"/>
              <a:t>12/05/2025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9FC9874-69C9-4128-90F3-391F82892C0D}" type="slidenum">
              <a:rPr lang="it-IT" smtClean="0"/>
              <a:t>‹N›</a:t>
            </a:fld>
            <a:endParaRPr lang="it-IT"/>
          </a:p>
        </p:txBody>
      </p:sp>
    </p:spTree>
    <p:extLst>
      <p:ext uri="{BB962C8B-B14F-4D97-AF65-F5344CB8AC3E}">
        <p14:creationId xmlns:p14="http://schemas.microsoft.com/office/powerpoint/2010/main" val="753558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4212BF2-F7E5-4C4E-B7C3-4B471614CA5A}" type="datetimeFigureOut">
              <a:rPr lang="it-IT" smtClean="0"/>
              <a:t>12/05/2025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9FC9874-69C9-4128-90F3-391F82892C0D}" type="slidenum">
              <a:rPr lang="it-IT" smtClean="0"/>
              <a:t>‹N›</a:t>
            </a:fld>
            <a:endParaRPr lang="it-IT"/>
          </a:p>
        </p:txBody>
      </p:sp>
    </p:spTree>
    <p:extLst>
      <p:ext uri="{BB962C8B-B14F-4D97-AF65-F5344CB8AC3E}">
        <p14:creationId xmlns:p14="http://schemas.microsoft.com/office/powerpoint/2010/main" val="738260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24212BF2-F7E5-4C4E-B7C3-4B471614CA5A}" type="datetimeFigureOut">
              <a:rPr lang="it-IT" smtClean="0"/>
              <a:t>12/05/2025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9FC9874-69C9-4128-90F3-391F82892C0D}" type="slidenum">
              <a:rPr lang="it-IT" smtClean="0"/>
              <a:t>‹N›</a:t>
            </a:fld>
            <a:endParaRPr lang="it-IT"/>
          </a:p>
        </p:txBody>
      </p:sp>
    </p:spTree>
    <p:extLst>
      <p:ext uri="{BB962C8B-B14F-4D97-AF65-F5344CB8AC3E}">
        <p14:creationId xmlns:p14="http://schemas.microsoft.com/office/powerpoint/2010/main" val="1444873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it-IT"/>
              <a:t>Fare clic per modificare lo stile del titolo dello schema</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24212BF2-F7E5-4C4E-B7C3-4B471614CA5A}" type="datetimeFigureOut">
              <a:rPr lang="it-IT" smtClean="0"/>
              <a:t>12/05/2025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9FC9874-69C9-4128-90F3-391F82892C0D}" type="slidenum">
              <a:rPr lang="it-IT" smtClean="0"/>
              <a:t>‹N›</a:t>
            </a:fld>
            <a:endParaRPr lang="it-IT"/>
          </a:p>
        </p:txBody>
      </p:sp>
    </p:spTree>
    <p:extLst>
      <p:ext uri="{BB962C8B-B14F-4D97-AF65-F5344CB8AC3E}">
        <p14:creationId xmlns:p14="http://schemas.microsoft.com/office/powerpoint/2010/main" val="2213424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Content Placeholder 3"/>
          <p:cNvSpPr>
            <a:spLocks noGrp="1"/>
          </p:cNvSpPr>
          <p:nvPr>
            <p:ph sz="quarter" idx="13"/>
          </p:nvPr>
        </p:nvSpPr>
        <p:spPr>
          <a:xfrm>
            <a:off x="913774" y="3051012"/>
            <a:ext cx="5106027" cy="274018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3" name="Content Placeholder 5"/>
          <p:cNvSpPr>
            <a:spLocks noGrp="1"/>
          </p:cNvSpPr>
          <p:nvPr>
            <p:ph sz="quarter" idx="14"/>
          </p:nvPr>
        </p:nvSpPr>
        <p:spPr>
          <a:xfrm>
            <a:off x="6172200" y="3051012"/>
            <a:ext cx="5105401" cy="274018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24212BF2-F7E5-4C4E-B7C3-4B471614CA5A}" type="datetimeFigureOut">
              <a:rPr lang="it-IT" smtClean="0"/>
              <a:t>12/05/2025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39FC9874-69C9-4128-90F3-391F82892C0D}" type="slidenum">
              <a:rPr lang="it-IT" smtClean="0"/>
              <a:t>‹N›</a:t>
            </a:fld>
            <a:endParaRPr lang="it-IT"/>
          </a:p>
        </p:txBody>
      </p:sp>
    </p:spTree>
    <p:extLst>
      <p:ext uri="{BB962C8B-B14F-4D97-AF65-F5344CB8AC3E}">
        <p14:creationId xmlns:p14="http://schemas.microsoft.com/office/powerpoint/2010/main" val="4161183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24212BF2-F7E5-4C4E-B7C3-4B471614CA5A}" type="datetimeFigureOut">
              <a:rPr lang="it-IT" smtClean="0"/>
              <a:t>12/05/2025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39FC9874-69C9-4128-90F3-391F82892C0D}" type="slidenum">
              <a:rPr lang="it-IT" smtClean="0"/>
              <a:t>‹N›</a:t>
            </a:fld>
            <a:endParaRPr lang="it-IT"/>
          </a:p>
        </p:txBody>
      </p:sp>
    </p:spTree>
    <p:extLst>
      <p:ext uri="{BB962C8B-B14F-4D97-AF65-F5344CB8AC3E}">
        <p14:creationId xmlns:p14="http://schemas.microsoft.com/office/powerpoint/2010/main" val="2851036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24212BF2-F7E5-4C4E-B7C3-4B471614CA5A}" type="datetimeFigureOut">
              <a:rPr lang="it-IT" smtClean="0"/>
              <a:t>12/05/2025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39FC9874-69C9-4128-90F3-391F82892C0D}" type="slidenum">
              <a:rPr lang="it-IT" smtClean="0"/>
              <a:t>‹N›</a:t>
            </a:fld>
            <a:endParaRPr lang="it-IT"/>
          </a:p>
        </p:txBody>
      </p:sp>
    </p:spTree>
    <p:extLst>
      <p:ext uri="{BB962C8B-B14F-4D97-AF65-F5344CB8AC3E}">
        <p14:creationId xmlns:p14="http://schemas.microsoft.com/office/powerpoint/2010/main" val="3014262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it-IT"/>
              <a:t>Fare clic per modificare lo stile del titolo dello schema</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4212BF2-F7E5-4C4E-B7C3-4B471614CA5A}" type="datetimeFigureOut">
              <a:rPr lang="it-IT" smtClean="0"/>
              <a:t>12/05/2025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9FC9874-69C9-4128-90F3-391F82892C0D}" type="slidenum">
              <a:rPr lang="it-IT" smtClean="0"/>
              <a:t>‹N›</a:t>
            </a:fld>
            <a:endParaRPr lang="it-IT"/>
          </a:p>
        </p:txBody>
      </p:sp>
    </p:spTree>
    <p:extLst>
      <p:ext uri="{BB962C8B-B14F-4D97-AF65-F5344CB8AC3E}">
        <p14:creationId xmlns:p14="http://schemas.microsoft.com/office/powerpoint/2010/main" val="3837728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4212BF2-F7E5-4C4E-B7C3-4B471614CA5A}" type="datetimeFigureOut">
              <a:rPr lang="it-IT" smtClean="0"/>
              <a:t>12/05/2025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9FC9874-69C9-4128-90F3-391F82892C0D}" type="slidenum">
              <a:rPr lang="it-IT" smtClean="0"/>
              <a:t>‹N›</a:t>
            </a:fld>
            <a:endParaRPr lang="it-IT"/>
          </a:p>
        </p:txBody>
      </p:sp>
    </p:spTree>
    <p:extLst>
      <p:ext uri="{BB962C8B-B14F-4D97-AF65-F5344CB8AC3E}">
        <p14:creationId xmlns:p14="http://schemas.microsoft.com/office/powerpoint/2010/main" val="2138371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24212BF2-F7E5-4C4E-B7C3-4B471614CA5A}" type="datetimeFigureOut">
              <a:rPr lang="it-IT" smtClean="0"/>
              <a:t>12/05/2025</a:t>
            </a:fld>
            <a:endParaRPr lang="it-IT"/>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it-IT"/>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39FC9874-69C9-4128-90F3-391F82892C0D}" type="slidenum">
              <a:rPr lang="it-IT" smtClean="0"/>
              <a:t>‹N›</a:t>
            </a:fld>
            <a:endParaRPr lang="it-IT"/>
          </a:p>
        </p:txBody>
      </p:sp>
    </p:spTree>
    <p:extLst>
      <p:ext uri="{BB962C8B-B14F-4D97-AF65-F5344CB8AC3E}">
        <p14:creationId xmlns:p14="http://schemas.microsoft.com/office/powerpoint/2010/main" val="15126117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uisfi61.com/2020/09/18/empatia/" TargetMode="Externa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orientandoquemorienta.com.br/category/orientacao-profissional/" TargetMode="External"/><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33BABF-9170-2FE9-9249-6839C61EFD50}"/>
              </a:ext>
            </a:extLst>
          </p:cNvPr>
          <p:cNvSpPr>
            <a:spLocks noGrp="1"/>
          </p:cNvSpPr>
          <p:nvPr>
            <p:ph type="ctrTitle"/>
          </p:nvPr>
        </p:nvSpPr>
        <p:spPr>
          <a:xfrm>
            <a:off x="1751012" y="685801"/>
            <a:ext cx="8689976" cy="914400"/>
          </a:xfrm>
        </p:spPr>
        <p:txBody>
          <a:bodyPr>
            <a:normAutofit/>
          </a:bodyPr>
          <a:lstStyle/>
          <a:p>
            <a:r>
              <a:rPr lang="it-IT" dirty="0">
                <a:solidFill>
                  <a:srgbClr val="FF0000"/>
                </a:solidFill>
              </a:rPr>
              <a:t>L’EMPATIA</a:t>
            </a:r>
            <a:br>
              <a:rPr lang="it-IT" dirty="0">
                <a:solidFill>
                  <a:srgbClr val="FF0000"/>
                </a:solidFill>
              </a:rPr>
            </a:br>
            <a:r>
              <a:rPr lang="it-IT" sz="1200" dirty="0">
                <a:solidFill>
                  <a:srgbClr val="FF0000"/>
                </a:solidFill>
              </a:rPr>
              <a:t>DAL LIBRO «Che </a:t>
            </a:r>
            <a:r>
              <a:rPr lang="it-IT" sz="1200" dirty="0" err="1">
                <a:solidFill>
                  <a:srgbClr val="FF0000"/>
                </a:solidFill>
              </a:rPr>
              <a:t>cos’e’</a:t>
            </a:r>
            <a:r>
              <a:rPr lang="it-IT" sz="1200" dirty="0">
                <a:solidFill>
                  <a:srgbClr val="FF0000"/>
                </a:solidFill>
              </a:rPr>
              <a:t> l’empatia» </a:t>
            </a:r>
            <a:endParaRPr lang="it-IT" dirty="0">
              <a:solidFill>
                <a:srgbClr val="FF0000"/>
              </a:solidFill>
            </a:endParaRPr>
          </a:p>
        </p:txBody>
      </p:sp>
      <p:sp>
        <p:nvSpPr>
          <p:cNvPr id="3" name="Sottotitolo 2">
            <a:extLst>
              <a:ext uri="{FF2B5EF4-FFF2-40B4-BE49-F238E27FC236}">
                <a16:creationId xmlns:a16="http://schemas.microsoft.com/office/drawing/2014/main" id="{98FF2542-AE48-EE65-E48D-428EEFD9BA09}"/>
              </a:ext>
            </a:extLst>
          </p:cNvPr>
          <p:cNvSpPr>
            <a:spLocks noGrp="1"/>
          </p:cNvSpPr>
          <p:nvPr>
            <p:ph type="subTitle" idx="1"/>
          </p:nvPr>
        </p:nvSpPr>
        <p:spPr>
          <a:xfrm>
            <a:off x="857250" y="1600201"/>
            <a:ext cx="10572750" cy="4571997"/>
          </a:xfrm>
        </p:spPr>
        <p:txBody>
          <a:bodyPr/>
          <a:lstStyle/>
          <a:p>
            <a:endParaRPr lang="it-IT" dirty="0"/>
          </a:p>
        </p:txBody>
      </p:sp>
      <p:pic>
        <p:nvPicPr>
          <p:cNvPr id="5" name="Immagine 4">
            <a:extLst>
              <a:ext uri="{FF2B5EF4-FFF2-40B4-BE49-F238E27FC236}">
                <a16:creationId xmlns:a16="http://schemas.microsoft.com/office/drawing/2014/main" id="{29F44443-2AC9-663D-196B-687EE0265A5D}"/>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857250" y="1600201"/>
            <a:ext cx="10572750" cy="5043486"/>
          </a:xfrm>
          <a:prstGeom prst="rect">
            <a:avLst/>
          </a:prstGeom>
        </p:spPr>
      </p:pic>
    </p:spTree>
    <p:extLst>
      <p:ext uri="{BB962C8B-B14F-4D97-AF65-F5344CB8AC3E}">
        <p14:creationId xmlns:p14="http://schemas.microsoft.com/office/powerpoint/2010/main" val="1394309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Segnaposto contenuto 21">
            <a:extLst>
              <a:ext uri="{FF2B5EF4-FFF2-40B4-BE49-F238E27FC236}">
                <a16:creationId xmlns:a16="http://schemas.microsoft.com/office/drawing/2014/main" id="{1ED12321-BCB3-7C29-FBC1-69B4ACD79A3F}"/>
              </a:ext>
            </a:extLst>
          </p:cNvPr>
          <p:cNvSpPr>
            <a:spLocks noGrp="1"/>
          </p:cNvSpPr>
          <p:nvPr>
            <p:ph sz="quarter" idx="13"/>
          </p:nvPr>
        </p:nvSpPr>
        <p:spPr>
          <a:xfrm>
            <a:off x="914087" y="657225"/>
            <a:ext cx="10363826" cy="5514976"/>
          </a:xfrm>
        </p:spPr>
        <p:txBody>
          <a:bodyPr>
            <a:noAutofit/>
          </a:bodyPr>
          <a:lstStyle/>
          <a:p>
            <a:r>
              <a:rPr lang="it-IT" sz="2300" b="1" i="1" u="sng" dirty="0"/>
              <a:t>Il disagio personale: </a:t>
            </a:r>
            <a:r>
              <a:rPr lang="it-IT" sz="2300" b="1" dirty="0"/>
              <a:t> LA Peculiarità di QUESTA risposta affettiva CONSISTE NEL FATTO CHE L’OSSERVATORE, PUR RICONOSCENDO CHIARAMENTE L’EMOZIONE DELL’ALTRO, VI RISPONDE CON UN SENTIMENTO DI ANSIA E INQUIETUDINE CENTRATO SU DI Sé. LA CONSEGUENZA è DI VOLERSI ALLONTANARE (FISICAMENTE O PSICOLOGICAMENTE) DALLA SITUAZIONE CHE PROVOCA IL MALESSERE (escludendo le situazioni in cui vi sia un </a:t>
            </a:r>
            <a:r>
              <a:rPr lang="it-IT" sz="2300" b="1" u="sng" dirty="0"/>
              <a:t>legame affettivo)</a:t>
            </a:r>
            <a:r>
              <a:rPr lang="it-IT" sz="2300" b="1" dirty="0"/>
              <a:t>. </a:t>
            </a:r>
            <a:r>
              <a:rPr lang="it-IT" sz="2300" b="1" u="sng" dirty="0"/>
              <a:t>BATSON</a:t>
            </a:r>
            <a:r>
              <a:rPr lang="it-IT" sz="2300" b="1" dirty="0"/>
              <a:t> HA CHIAMATO QUESTA CONDIZIONE </a:t>
            </a:r>
            <a:r>
              <a:rPr lang="it-IT" sz="2300" b="1" i="1" dirty="0">
                <a:solidFill>
                  <a:srgbClr val="FF0000"/>
                </a:solidFill>
              </a:rPr>
              <a:t>PERSONAL DISTRESS</a:t>
            </a:r>
            <a:r>
              <a:rPr lang="it-IT" sz="2300" b="1" dirty="0"/>
              <a:t>, </a:t>
            </a:r>
            <a:r>
              <a:rPr lang="it-IT" sz="2300" b="1" dirty="0" err="1"/>
              <a:t>IDENTIFICAnDOLA</a:t>
            </a:r>
            <a:r>
              <a:rPr lang="it-IT" sz="2300" b="1" dirty="0"/>
              <a:t> CON UNO STATO EMOTIVO NEGATIVO, CHE COMPORTA UNA PREOCCUPAZIONE Orientata su di sé. Dunque è un’esperienza di empatia, perché è riconosciuto lo stato emotivo dell’altro, ma la condivisione è talmente intensa, da essere causa di un vissuto difficile da gestire, tale da suscitare il disagio personale.  </a:t>
            </a:r>
            <a:endParaRPr lang="it-IT" sz="2300" b="1" i="1" u="sng" dirty="0"/>
          </a:p>
        </p:txBody>
      </p:sp>
    </p:spTree>
    <p:extLst>
      <p:ext uri="{BB962C8B-B14F-4D97-AF65-F5344CB8AC3E}">
        <p14:creationId xmlns:p14="http://schemas.microsoft.com/office/powerpoint/2010/main" val="1703508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egnaposto contenuto 8">
            <a:extLst>
              <a:ext uri="{FF2B5EF4-FFF2-40B4-BE49-F238E27FC236}">
                <a16:creationId xmlns:a16="http://schemas.microsoft.com/office/drawing/2014/main" id="{8EAF4968-39B6-EB3F-6686-2A88301BE54E}"/>
              </a:ext>
            </a:extLst>
          </p:cNvPr>
          <p:cNvSpPr>
            <a:spLocks noGrp="1"/>
          </p:cNvSpPr>
          <p:nvPr>
            <p:ph sz="quarter" idx="13"/>
          </p:nvPr>
        </p:nvSpPr>
        <p:spPr>
          <a:xfrm>
            <a:off x="913774" y="185738"/>
            <a:ext cx="10363826" cy="6343650"/>
          </a:xfrm>
        </p:spPr>
        <p:txBody>
          <a:bodyPr>
            <a:noAutofit/>
          </a:bodyPr>
          <a:lstStyle/>
          <a:p>
            <a:r>
              <a:rPr lang="it-IT" sz="2200" b="1" i="1" u="sng" dirty="0"/>
              <a:t>Il contagio emotivo</a:t>
            </a:r>
            <a:r>
              <a:rPr lang="it-IT" sz="2200" b="1" dirty="0"/>
              <a:t>: è una risposta innata che svolgerebbe un’importante funzione adattiva: cogliere e rispondere in modo immediato a dei segnali di pericolo. Esso è la prima forma di condivisione affettiva che i bambini manifestano già nelle prime ore di vita. I bambini appena nati, nei loro primi mesi di vita, non sono ancora in grado di distinguere il sé dall’altro e nel percepire l’emozione di qualcuno, non sono in grado di capire che l’emozione abbia una causa esterna e la attribuiscono ad una causa interna. Molti autori concordano nel ritenere che questa esperienza affettiva faccia parte anche della vita adulta. </a:t>
            </a:r>
          </a:p>
          <a:p>
            <a:pPr marL="0" indent="0">
              <a:buNone/>
            </a:pPr>
            <a:r>
              <a:rPr lang="it-IT" sz="2200" b="1" dirty="0">
                <a:solidFill>
                  <a:srgbClr val="002060"/>
                </a:solidFill>
              </a:rPr>
              <a:t>il contagio emotivo è pertanto simile all’empatia, perché rappresenta una reazione affettiva all’emozione dell’altro e perché l’emozione vissuta è simile a quella provata dalla persona osservata. La differenza risiede nel fatto che non vi è «</a:t>
            </a:r>
            <a:r>
              <a:rPr lang="it-IT" sz="2200" b="1" u="sng" dirty="0">
                <a:solidFill>
                  <a:srgbClr val="002060"/>
                </a:solidFill>
              </a:rPr>
              <a:t>consapevolezza»</a:t>
            </a:r>
            <a:r>
              <a:rPr lang="it-IT" sz="2200" b="1" dirty="0">
                <a:solidFill>
                  <a:srgbClr val="002060"/>
                </a:solidFill>
              </a:rPr>
              <a:t> che l’emozione derivi dall’altro.</a:t>
            </a:r>
          </a:p>
        </p:txBody>
      </p:sp>
    </p:spTree>
    <p:extLst>
      <p:ext uri="{BB962C8B-B14F-4D97-AF65-F5344CB8AC3E}">
        <p14:creationId xmlns:p14="http://schemas.microsoft.com/office/powerpoint/2010/main" val="1143766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4AD315-A1C0-84D3-1870-E22DE655B8BB}"/>
              </a:ext>
            </a:extLst>
          </p:cNvPr>
          <p:cNvSpPr>
            <a:spLocks noGrp="1"/>
          </p:cNvSpPr>
          <p:nvPr>
            <p:ph type="title"/>
          </p:nvPr>
        </p:nvSpPr>
        <p:spPr>
          <a:xfrm>
            <a:off x="542925" y="100013"/>
            <a:ext cx="10364451" cy="914400"/>
          </a:xfrm>
        </p:spPr>
        <p:txBody>
          <a:bodyPr>
            <a:noAutofit/>
          </a:bodyPr>
          <a:lstStyle/>
          <a:p>
            <a:r>
              <a:rPr lang="it-IT" sz="2800" b="1" dirty="0"/>
              <a:t>Il contributo delle neuroscienze: i neuroni specchio</a:t>
            </a:r>
          </a:p>
        </p:txBody>
      </p:sp>
      <p:sp>
        <p:nvSpPr>
          <p:cNvPr id="3" name="Segnaposto contenuto 2">
            <a:extLst>
              <a:ext uri="{FF2B5EF4-FFF2-40B4-BE49-F238E27FC236}">
                <a16:creationId xmlns:a16="http://schemas.microsoft.com/office/drawing/2014/main" id="{E769B74D-D0C0-5D31-8586-8E0A6DE326D2}"/>
              </a:ext>
            </a:extLst>
          </p:cNvPr>
          <p:cNvSpPr>
            <a:spLocks noGrp="1"/>
          </p:cNvSpPr>
          <p:nvPr>
            <p:ph sz="quarter" idx="13"/>
          </p:nvPr>
        </p:nvSpPr>
        <p:spPr>
          <a:xfrm>
            <a:off x="542925" y="757238"/>
            <a:ext cx="11287125" cy="5857873"/>
          </a:xfrm>
        </p:spPr>
        <p:txBody>
          <a:bodyPr>
            <a:normAutofit lnSpcReduction="10000"/>
          </a:bodyPr>
          <a:lstStyle/>
          <a:p>
            <a:r>
              <a:rPr lang="it-IT" b="1" dirty="0"/>
              <a:t>i neuroscienziati hanno cercato di individuare le basi neurofisiologiche dell’empatia. L’empatia non è una caratteristica della sola specie umana. effettuando degli esperimenti su alcune classi di primati, sono stati individuati nel loro cervello </a:t>
            </a:r>
            <a:r>
              <a:rPr lang="it-IT" b="1" u="sng" dirty="0"/>
              <a:t>neuroni premotori,</a:t>
            </a:r>
            <a:r>
              <a:rPr lang="it-IT" b="1" dirty="0"/>
              <a:t> che si attivano non solo quando essi eseguono una specifica azione, ma anche quando osservano altri individui compiere la stessa azione. Questo tipo di neuroni sono stati chiamati : «neuroni specchio». </a:t>
            </a:r>
          </a:p>
          <a:p>
            <a:r>
              <a:rPr lang="it-IT" b="1" dirty="0"/>
              <a:t>Il sistema dei neuroni specchio negli umani è sovrapponibile a quello dei primati, ma risponde in modo più intenso a un ventaglio di azioni più ampio: le azioni intransitive, ossia quei gesti che non sono diretti a un oggetto concreto come sillabare silenziosamente parole o mimare gesti. Esiste dunque un sistema neurale che ci aiuta a comprendere le azioni degli altri, attivandosi «come se» si stesse eseguendo l’azione osservata. </a:t>
            </a:r>
          </a:p>
          <a:p>
            <a:r>
              <a:rPr lang="it-IT" b="1" dirty="0">
                <a:solidFill>
                  <a:srgbClr val="FF0000"/>
                </a:solidFill>
              </a:rPr>
              <a:t>i neuroni specchio si attivano anche per le emozioni: quando si assiste ad un’espressione emotiva, nel cervello si attivano le stesse reti neurali di quando quella data emozione si sperimenta in prima persona (es. del disgusto-attivazione area corticale insula).</a:t>
            </a:r>
          </a:p>
        </p:txBody>
      </p:sp>
    </p:spTree>
    <p:extLst>
      <p:ext uri="{BB962C8B-B14F-4D97-AF65-F5344CB8AC3E}">
        <p14:creationId xmlns:p14="http://schemas.microsoft.com/office/powerpoint/2010/main" val="3510301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F3EBEF-C46C-AEA2-61F0-DAC819255694}"/>
              </a:ext>
            </a:extLst>
          </p:cNvPr>
          <p:cNvSpPr>
            <a:spLocks noGrp="1"/>
          </p:cNvSpPr>
          <p:nvPr>
            <p:ph type="title"/>
          </p:nvPr>
        </p:nvSpPr>
        <p:spPr>
          <a:xfrm>
            <a:off x="913775" y="185739"/>
            <a:ext cx="10364451" cy="485774"/>
          </a:xfrm>
        </p:spPr>
        <p:txBody>
          <a:bodyPr>
            <a:normAutofit fontScale="90000"/>
          </a:bodyPr>
          <a:lstStyle/>
          <a:p>
            <a:r>
              <a:rPr lang="it-IT" b="1" dirty="0"/>
              <a:t>Modello multidimensionale dell’empatia</a:t>
            </a:r>
          </a:p>
        </p:txBody>
      </p:sp>
      <p:sp>
        <p:nvSpPr>
          <p:cNvPr id="3" name="Segnaposto contenuto 2">
            <a:extLst>
              <a:ext uri="{FF2B5EF4-FFF2-40B4-BE49-F238E27FC236}">
                <a16:creationId xmlns:a16="http://schemas.microsoft.com/office/drawing/2014/main" id="{3D0C5E5E-8CD9-364A-B5FF-ECE0891F2CEC}"/>
              </a:ext>
            </a:extLst>
          </p:cNvPr>
          <p:cNvSpPr>
            <a:spLocks noGrp="1"/>
          </p:cNvSpPr>
          <p:nvPr>
            <p:ph sz="quarter" idx="13"/>
          </p:nvPr>
        </p:nvSpPr>
        <p:spPr>
          <a:xfrm>
            <a:off x="216694" y="671513"/>
            <a:ext cx="11758612" cy="5643561"/>
          </a:xfrm>
        </p:spPr>
        <p:txBody>
          <a:bodyPr/>
          <a:lstStyle/>
          <a:p>
            <a:r>
              <a:rPr lang="it-IT" b="1" u="sng" dirty="0"/>
              <a:t>Feshbach</a:t>
            </a:r>
            <a:r>
              <a:rPr lang="it-IT" b="1" dirty="0"/>
              <a:t> sostiene che l’empatia coniughi elementi cognitivI ed affettivi e che sia costituita da tre componenti:</a:t>
            </a:r>
          </a:p>
          <a:p>
            <a:pPr marL="457200" indent="-457200">
              <a:buFont typeface="+mj-lt"/>
              <a:buAutoNum type="arabicPeriod"/>
            </a:pPr>
            <a:r>
              <a:rPr lang="it-IT" b="1" dirty="0"/>
              <a:t>La capacità di decodificare gli stati emotivi vissuti da altre persone;</a:t>
            </a:r>
          </a:p>
          <a:p>
            <a:pPr marL="457200" indent="-457200">
              <a:buFont typeface="+mj-lt"/>
              <a:buAutoNum type="arabicPeriod"/>
            </a:pPr>
            <a:r>
              <a:rPr lang="it-IT" b="1" dirty="0"/>
              <a:t>La capacità di assumere il ruolo e la prospettiva di un altro;</a:t>
            </a:r>
          </a:p>
          <a:p>
            <a:pPr marL="457200" indent="-457200">
              <a:buFont typeface="+mj-lt"/>
              <a:buAutoNum type="arabicPeriod"/>
            </a:pPr>
            <a:r>
              <a:rPr lang="it-IT" b="1" dirty="0"/>
              <a:t>La capacità di rispondere affettivamente alle emozioni provate da un’altra persona (condivisione vicaria).</a:t>
            </a:r>
          </a:p>
          <a:p>
            <a:pPr marL="0" indent="0">
              <a:buNone/>
            </a:pPr>
            <a:r>
              <a:rPr lang="it-IT" b="1" dirty="0"/>
              <a:t>La prime due componenti sono abilità cognitive, mentre la terza inserisce l’empatia in una dimensione affettiva ed emotiva.</a:t>
            </a:r>
          </a:p>
          <a:p>
            <a:pPr marL="0" indent="0">
              <a:buNone/>
            </a:pPr>
            <a:r>
              <a:rPr lang="it-IT" b="1" u="sng" dirty="0"/>
              <a:t>Per l’autrice, solo se si prova dentro di sé l’emozione dell’altro si può parlare di esperienza empatica </a:t>
            </a:r>
            <a:r>
              <a:rPr lang="it-IT" b="1" dirty="0"/>
              <a:t>(questo può avvenire solo dopo che sia avvenuta una certa distinzione del sé dall’altro da sé).</a:t>
            </a:r>
          </a:p>
          <a:p>
            <a:pPr marL="0" indent="0">
              <a:buNone/>
            </a:pPr>
            <a:r>
              <a:rPr lang="it-IT" b="1" dirty="0">
                <a:solidFill>
                  <a:srgbClr val="FF0000"/>
                </a:solidFill>
              </a:rPr>
              <a:t>All’autrice si riconosce l’attenzione agli aspetti cognitivi oltre che a quelli affettivi</a:t>
            </a:r>
            <a:r>
              <a:rPr lang="it-IT" b="1" dirty="0"/>
              <a:t>. </a:t>
            </a:r>
          </a:p>
        </p:txBody>
      </p:sp>
    </p:spTree>
    <p:extLst>
      <p:ext uri="{BB962C8B-B14F-4D97-AF65-F5344CB8AC3E}">
        <p14:creationId xmlns:p14="http://schemas.microsoft.com/office/powerpoint/2010/main" val="3593099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A56A1C-7248-8D91-7334-FDF01F3CFDA7}"/>
              </a:ext>
            </a:extLst>
          </p:cNvPr>
          <p:cNvSpPr>
            <a:spLocks noGrp="1"/>
          </p:cNvSpPr>
          <p:nvPr>
            <p:ph type="title"/>
          </p:nvPr>
        </p:nvSpPr>
        <p:spPr>
          <a:xfrm>
            <a:off x="913775" y="1"/>
            <a:ext cx="10364451" cy="485774"/>
          </a:xfrm>
        </p:spPr>
        <p:txBody>
          <a:bodyPr>
            <a:normAutofit fontScale="90000"/>
          </a:bodyPr>
          <a:lstStyle/>
          <a:p>
            <a:r>
              <a:rPr lang="it-IT" b="1" dirty="0"/>
              <a:t>La prospettiva funzionale e fenomenologica</a:t>
            </a:r>
          </a:p>
        </p:txBody>
      </p:sp>
      <p:sp>
        <p:nvSpPr>
          <p:cNvPr id="3" name="Segnaposto contenuto 2">
            <a:extLst>
              <a:ext uri="{FF2B5EF4-FFF2-40B4-BE49-F238E27FC236}">
                <a16:creationId xmlns:a16="http://schemas.microsoft.com/office/drawing/2014/main" id="{578885AF-7DAB-C716-02D1-F6D09431326A}"/>
              </a:ext>
            </a:extLst>
          </p:cNvPr>
          <p:cNvSpPr>
            <a:spLocks noGrp="1"/>
          </p:cNvSpPr>
          <p:nvPr>
            <p:ph sz="quarter" idx="13"/>
          </p:nvPr>
        </p:nvSpPr>
        <p:spPr>
          <a:xfrm>
            <a:off x="316705" y="357189"/>
            <a:ext cx="11770519" cy="6500812"/>
          </a:xfrm>
        </p:spPr>
        <p:txBody>
          <a:bodyPr>
            <a:normAutofit fontScale="92500" lnSpcReduction="20000"/>
          </a:bodyPr>
          <a:lstStyle/>
          <a:p>
            <a:r>
              <a:rPr lang="it-IT" b="1" dirty="0"/>
              <a:t>Nella prospettiva fenomenologica l’empatia è un’esperienza con cui si comprende lo stato emotivo dell’altro condividendone l’emozione, ma rimanendo nella consapevolezza che essa appartiene all’altro.  </a:t>
            </a:r>
          </a:p>
          <a:p>
            <a:r>
              <a:rPr lang="it-IT" b="1" dirty="0"/>
              <a:t>Nella prospettiva funzionale è necessario specificare:</a:t>
            </a:r>
          </a:p>
          <a:p>
            <a:r>
              <a:rPr lang="it-IT" b="1" dirty="0"/>
              <a:t>i pattern di stimoli che consentono l’</a:t>
            </a:r>
            <a:r>
              <a:rPr lang="it-IT" b="1" dirty="0" err="1"/>
              <a:t>elicitazione</a:t>
            </a:r>
            <a:r>
              <a:rPr lang="it-IT" b="1" dirty="0"/>
              <a:t> (uscir fuori) dell’empatia che sono: il comportamento espressivo dell’altro, ovvero come esprime l’emozione che sta provando e la situazione dell’altro, ossia le caratteristiche specifiche della situazione che l’individuo sta vivendo.</a:t>
            </a:r>
          </a:p>
          <a:p>
            <a:r>
              <a:rPr lang="it-IT" b="1" dirty="0"/>
              <a:t>I diversi tipi di meccanismi intra organismici, che variano a seconda della componente che viene attivata, che sono:</a:t>
            </a:r>
          </a:p>
          <a:p>
            <a:pPr marL="457200" indent="-457200">
              <a:buFont typeface="+mj-lt"/>
              <a:buAutoNum type="arabicPeriod"/>
            </a:pPr>
            <a:r>
              <a:rPr lang="it-IT" b="1" dirty="0"/>
              <a:t>la componente affettiva;</a:t>
            </a:r>
          </a:p>
          <a:p>
            <a:pPr marL="457200" indent="-457200">
              <a:buFont typeface="+mj-lt"/>
              <a:buAutoNum type="arabicPeriod"/>
            </a:pPr>
            <a:r>
              <a:rPr lang="it-IT" b="1" dirty="0"/>
              <a:t>La componente socio cognitiva;</a:t>
            </a:r>
          </a:p>
          <a:p>
            <a:pPr marL="457200" indent="-457200">
              <a:buFont typeface="+mj-lt"/>
              <a:buAutoNum type="arabicPeriod"/>
            </a:pPr>
            <a:r>
              <a:rPr lang="it-IT" b="1" dirty="0"/>
              <a:t>La componente motivazionale; si tratta dell’attuazione di comportamenti di aiuto volti ad attenuare l’emozione spiacevole dell’altro, perciò strettamente legata al comportamento prosociale. Il meccanismo che sottende alla spinta motivazionale è che condividere un’esperienza negativa fa provare dolore; per fronteggiare l’esperienza si possono attuare strategie di evitamento o cercare di alleviare la sofferenza dell’altro aiutandolo</a:t>
            </a:r>
          </a:p>
          <a:p>
            <a:pPr marL="0" indent="0">
              <a:buNone/>
            </a:pPr>
            <a:r>
              <a:rPr lang="it-IT" b="1" dirty="0"/>
              <a:t>Nell’altruismo non è solo l’empatia ad entrare in gioco (LA FAMILIARITA’, L’EDUCAZIONE, LE COMPETENZE INDIVIDUALI).</a:t>
            </a:r>
          </a:p>
        </p:txBody>
      </p:sp>
    </p:spTree>
    <p:extLst>
      <p:ext uri="{BB962C8B-B14F-4D97-AF65-F5344CB8AC3E}">
        <p14:creationId xmlns:p14="http://schemas.microsoft.com/office/powerpoint/2010/main" val="13268948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71D017-83D6-0BFB-B40C-70E6492CABE5}"/>
              </a:ext>
            </a:extLst>
          </p:cNvPr>
          <p:cNvSpPr>
            <a:spLocks noGrp="1"/>
          </p:cNvSpPr>
          <p:nvPr>
            <p:ph type="title"/>
          </p:nvPr>
        </p:nvSpPr>
        <p:spPr>
          <a:xfrm>
            <a:off x="285751" y="200026"/>
            <a:ext cx="11530012" cy="400050"/>
          </a:xfrm>
        </p:spPr>
        <p:txBody>
          <a:bodyPr>
            <a:normAutofit fontScale="90000"/>
          </a:bodyPr>
          <a:lstStyle/>
          <a:p>
            <a:r>
              <a:rPr lang="it-IT" b="1" dirty="0"/>
              <a:t>LO SVILUPPO DELLA RESPONSIVITA’ EMPATICA</a:t>
            </a:r>
          </a:p>
        </p:txBody>
      </p:sp>
      <p:sp>
        <p:nvSpPr>
          <p:cNvPr id="3" name="Segnaposto contenuto 2">
            <a:extLst>
              <a:ext uri="{FF2B5EF4-FFF2-40B4-BE49-F238E27FC236}">
                <a16:creationId xmlns:a16="http://schemas.microsoft.com/office/drawing/2014/main" id="{AB5E4AEF-6474-9CA9-A09E-F267AB82051D}"/>
              </a:ext>
            </a:extLst>
          </p:cNvPr>
          <p:cNvSpPr>
            <a:spLocks noGrp="1"/>
          </p:cNvSpPr>
          <p:nvPr>
            <p:ph sz="quarter" idx="13"/>
          </p:nvPr>
        </p:nvSpPr>
        <p:spPr>
          <a:xfrm>
            <a:off x="285751" y="600076"/>
            <a:ext cx="11530012" cy="6257924"/>
          </a:xfrm>
        </p:spPr>
        <p:txBody>
          <a:bodyPr>
            <a:normAutofit fontScale="92500" lnSpcReduction="20000"/>
          </a:bodyPr>
          <a:lstStyle/>
          <a:p>
            <a:r>
              <a:rPr lang="it-IT" b="1" u="sng" dirty="0"/>
              <a:t>BISCHOF-KÖHLER HA TRACCIATO LE TAPPE DELLO SVILUPPO DELL’EMPATIA</a:t>
            </a:r>
            <a:r>
              <a:rPr lang="it-IT" b="1" dirty="0"/>
              <a:t>:</a:t>
            </a:r>
          </a:p>
          <a:p>
            <a:pPr marL="457200" indent="-457200">
              <a:buFont typeface="+mj-lt"/>
              <a:buAutoNum type="arabicPeriod"/>
            </a:pPr>
            <a:r>
              <a:rPr lang="it-IT" b="1" u="sng" dirty="0"/>
              <a:t>FORME EMBRIONALI DI EMPATIA</a:t>
            </a:r>
            <a:r>
              <a:rPr lang="it-IT" b="1" dirty="0"/>
              <a:t>: </a:t>
            </a:r>
            <a:r>
              <a:rPr lang="it-IT" b="1" dirty="0">
                <a:solidFill>
                  <a:srgbClr val="FF0000"/>
                </a:solidFill>
              </a:rPr>
              <a:t>NEI PRIMI DUE ANNI IL NEONATO PERCEPISCE LA SOFFERENZA DELL’ALTRO E LA CONDIVIDE</a:t>
            </a:r>
            <a:r>
              <a:rPr lang="it-IT" b="1" dirty="0"/>
              <a:t>, MA Ciò ACCADE perché IN QUESTA FASE EVOLUTIVA NON SI POSSIEDE LA CAPACITà DI DIFFERENZIARE IL Sé DALL’ALTRO DA Sé, NON SI POSSIEDE ANCORA CONSAPEVOLEZZA DI Sé;</a:t>
            </a:r>
          </a:p>
          <a:p>
            <a:pPr marL="457200" indent="-457200">
              <a:buFont typeface="+mj-lt"/>
              <a:buAutoNum type="arabicPeriod"/>
            </a:pPr>
            <a:r>
              <a:rPr lang="it-IT" b="1" u="sng" dirty="0"/>
              <a:t>L’EMPATIA INDOTTA DA STIMOLI ESPRESSIVI</a:t>
            </a:r>
            <a:r>
              <a:rPr lang="it-IT" b="1" dirty="0"/>
              <a:t>: </a:t>
            </a:r>
            <a:r>
              <a:rPr lang="it-IT" b="1" dirty="0">
                <a:solidFill>
                  <a:srgbClr val="FF0000"/>
                </a:solidFill>
              </a:rPr>
              <a:t>INTORNO AI DUE ANNI I BAMBINI RICONOSCONO SE STESSI COME DIVERSI DAGLI ALTRI E SONO CAPACI DI OGGETTIVARE IL Sé</a:t>
            </a:r>
            <a:r>
              <a:rPr lang="it-IT" b="1" dirty="0"/>
              <a:t>. QUESTA Abilità FAVORISCE IL RICONOSCIMENTO DELLE EMOZIONI ALTRUI. LA COMPONENTE AFFETTIVA SI ARRICCHISCE DI QUELLA SOCIOCOGNITIVA E Ciò PERMETTE DI SVILUPPARE L’EMPATIA INDOTTA DAGLI STIMOLI ESPRESSIVI DELL’ALTRO, CHE CONSENTONO AL BAMBINO DI CAPIRE QUALE SIA L’EMOZIONE CHE L’ALTRO STA PROVANDO (SI ACQUISISCE DAL RAPPORTO IN PRIMIS CON LA MADRE);</a:t>
            </a:r>
          </a:p>
          <a:p>
            <a:pPr marL="457200" indent="-457200">
              <a:buFont typeface="+mj-lt"/>
              <a:buAutoNum type="arabicPeriod"/>
            </a:pPr>
            <a:r>
              <a:rPr lang="it-IT" b="1" u="sng" dirty="0"/>
              <a:t>L’EMPATIA IDOTTA DA STIMOLI SITUAZIONALI: </a:t>
            </a:r>
            <a:r>
              <a:rPr lang="it-IT" b="1" dirty="0"/>
              <a:t>Affinché SI SVILUPPI LA Capacità DI OGGETTIVAZIONE DEL Sé, NEL BAMBINO DEVE SVILUPPARSI «</a:t>
            </a:r>
            <a:r>
              <a:rPr lang="it-IT" b="1" u="sng" dirty="0"/>
              <a:t>L’IDENTIFICAZIONE SINCRONICA</a:t>
            </a:r>
            <a:r>
              <a:rPr lang="it-IT" b="1" dirty="0"/>
              <a:t>», PER CREARE UN NESSO TRA UN OGGETTO REALE E LA SUA IMMAGINE MENTALE. GRAZIE ALLA I.S., I BAMBINI POSSONO RICONOSCERE SE STESSI ALLO SPECCHIO, ALTRI NELLE FOTO, ETICHETTARE LE EMOZIONI (GIOIA è SIA L’EMOZIONE CHE VIVO CHE LA PAROLA CHE LARAPPRESENTA). QUESTO MECCANISMO è IMPORTANTE NELLA RELAZIONE EMPATICA, IN QUANTO L’OSSERVATORE PERCEPISCE CHE Ciò CHE ACCADE ALL’ALTRO Può RAPPRESENTARE EVENTI ACCADUTI, CHE ACCADONO O CHE POSSONO ACCADERE A LUI; QUINDI LA SITUAZIONE CHE L’ALTRO VIVE è COME SE LA VIVESSE IN PRIMA PERSONA.</a:t>
            </a:r>
            <a:endParaRPr lang="it-IT" b="1" u="sng" dirty="0"/>
          </a:p>
          <a:p>
            <a:pPr marL="457200" indent="-457200">
              <a:buFont typeface="+mj-lt"/>
              <a:buAutoNum type="arabicPeriod"/>
            </a:pPr>
            <a:endParaRPr lang="it-IT" b="1" dirty="0"/>
          </a:p>
        </p:txBody>
      </p:sp>
    </p:spTree>
    <p:extLst>
      <p:ext uri="{BB962C8B-B14F-4D97-AF65-F5344CB8AC3E}">
        <p14:creationId xmlns:p14="http://schemas.microsoft.com/office/powerpoint/2010/main" val="1665882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4B91E9-9C5E-D229-29B6-7E622671DF60}"/>
              </a:ext>
            </a:extLst>
          </p:cNvPr>
          <p:cNvSpPr>
            <a:spLocks noGrp="1"/>
          </p:cNvSpPr>
          <p:nvPr>
            <p:ph type="title"/>
          </p:nvPr>
        </p:nvSpPr>
        <p:spPr>
          <a:xfrm>
            <a:off x="913775" y="128589"/>
            <a:ext cx="10364451" cy="371474"/>
          </a:xfrm>
        </p:spPr>
        <p:txBody>
          <a:bodyPr>
            <a:normAutofit fontScale="90000"/>
          </a:bodyPr>
          <a:lstStyle/>
          <a:p>
            <a:r>
              <a:rPr lang="it-IT" b="1" dirty="0"/>
              <a:t>I FATTORI DI Personalità E L’EMPATIA</a:t>
            </a:r>
          </a:p>
        </p:txBody>
      </p:sp>
      <p:sp>
        <p:nvSpPr>
          <p:cNvPr id="3" name="Segnaposto contenuto 2">
            <a:extLst>
              <a:ext uri="{FF2B5EF4-FFF2-40B4-BE49-F238E27FC236}">
                <a16:creationId xmlns:a16="http://schemas.microsoft.com/office/drawing/2014/main" id="{1472C7A8-B1C0-502D-CD80-5E72A06CE65F}"/>
              </a:ext>
            </a:extLst>
          </p:cNvPr>
          <p:cNvSpPr>
            <a:spLocks noGrp="1"/>
          </p:cNvSpPr>
          <p:nvPr>
            <p:ph sz="quarter" idx="13"/>
          </p:nvPr>
        </p:nvSpPr>
        <p:spPr>
          <a:xfrm>
            <a:off x="200025" y="500063"/>
            <a:ext cx="11887200" cy="6229348"/>
          </a:xfrm>
        </p:spPr>
        <p:txBody>
          <a:bodyPr>
            <a:normAutofit fontScale="92500" lnSpcReduction="20000"/>
          </a:bodyPr>
          <a:lstStyle/>
          <a:p>
            <a:r>
              <a:rPr lang="it-IT" b="1" u="sng" dirty="0"/>
              <a:t>I FATTORI DI Personalità</a:t>
            </a:r>
            <a:r>
              <a:rPr lang="it-IT" b="1" dirty="0"/>
              <a:t> </a:t>
            </a:r>
            <a:r>
              <a:rPr lang="it-IT" b="1" dirty="0">
                <a:solidFill>
                  <a:srgbClr val="FF0000"/>
                </a:solidFill>
              </a:rPr>
              <a:t>SONO QUELLE CARATTERISTICHE INTERNE, A CUI CORRISPONDONO PARTICOLARI STILI COMUNICATIVI, CHE RESTANO STABILI NEL TEMPO E NEI DIVERSI CONTESTI. </a:t>
            </a:r>
          </a:p>
          <a:p>
            <a:r>
              <a:rPr lang="it-IT" b="1" dirty="0"/>
              <a:t>L’INFLUENZA DEI TRATTI DI Personalità SULLE MODALITà DI RELAZIONE EMPATICA, SONO DIVERSE IN BASE AL LIVELLO DI </a:t>
            </a:r>
            <a:r>
              <a:rPr lang="it-IT" b="1" u="sng" dirty="0"/>
              <a:t>CONOSCENZA DELLA PERSONA CON CUI SI INTERAGISCE</a:t>
            </a:r>
            <a:r>
              <a:rPr lang="it-IT" b="1" dirty="0"/>
              <a:t>. </a:t>
            </a:r>
          </a:p>
          <a:p>
            <a:r>
              <a:rPr lang="it-IT" b="1" dirty="0"/>
              <a:t>QUALORA NON SI CONOSCE LA PERSONA CON CUI SI DOVREBBE EMPATIZZARE: SI Può RIMANERE INDIFFERENTI AL VISSUTO EMOTIVO DI UN ESTRANEO O AL CONTRARIO ESSERE MOLTO RESPONSIVO (</a:t>
            </a:r>
            <a:r>
              <a:rPr lang="it-IT" b="1" u="sng" dirty="0"/>
              <a:t>DIPENDE DALLA PERSONALITà DEL SOGGETTO</a:t>
            </a:r>
            <a:r>
              <a:rPr lang="it-IT" b="1" dirty="0"/>
              <a:t>).</a:t>
            </a:r>
          </a:p>
          <a:p>
            <a:r>
              <a:rPr lang="it-IT" b="1" dirty="0"/>
              <a:t>QUALORA SI CONOSCE LA PERSONA CON CUI SI DOVREBBE EMPATIZZARE, I FATTORI DI PERSONALITà INTERVENGONO NELLA CAPACITà DI «</a:t>
            </a:r>
            <a:r>
              <a:rPr lang="it-IT" b="1" dirty="0" err="1"/>
              <a:t>MOdULARE</a:t>
            </a:r>
            <a:r>
              <a:rPr lang="it-IT" b="1" dirty="0"/>
              <a:t>» LA PROPRIA RISPOSTA EMPATICA (ES. SE PER SOLLEVARE IL MORALE SIAMO SOLITI FARE BATTUTE SPIRITOSE E VEDIAMO UN AMICO TRISTE, POSSIAMO USARE QUESTO SISTEMA; SE PERò CON UN AMICO Ciò NON FUNZIONA, POSSIAMO MODIFICARE IL NOSTRO COMPORTAMENTO E TENTARE UN ALTRO Approccio, COME ABBRACCIARLO; ALTRI POSSONO RIMANERE RIGIDI NEL LORO ATTEGGIAMENTO).</a:t>
            </a:r>
          </a:p>
          <a:p>
            <a:r>
              <a:rPr lang="it-IT" b="1" dirty="0"/>
              <a:t>I FATTORI RELAZIONALI DIPENDONO MOLTO DALLE PRIME RELAZIONI GENITORE-FIGLIO; SE I GENITORI ASSUMONO ATTEGGIAMENTI EMPATICI, NON PUNITIVI, NELL’EDUCAZIONE DEI FIGLI E NEL PRENDERSI CURA DI LORO, I BAMBINI PERCEPISCONO IL LEGAME COME SICURO, SI APRONO CON FIDUCIA AL MONDO E ADOTTANO ATTEGGIAMENTI EMPATICI.</a:t>
            </a:r>
          </a:p>
          <a:p>
            <a:r>
              <a:rPr lang="it-IT" b="1" dirty="0"/>
              <a:t>UNO STILE EDUCATIVO CHE SI FONDA SULL’IMPOSIZIONE DI REGOLE, SPINGE INVECE I BAMBINI A UBBIDIRE AI GENITORI perché ATTANAGLIATI DALLA PAURA; LA RABBIA SI SFOGA POI CON I Più DEBOLI.</a:t>
            </a:r>
          </a:p>
        </p:txBody>
      </p:sp>
    </p:spTree>
    <p:extLst>
      <p:ext uri="{BB962C8B-B14F-4D97-AF65-F5344CB8AC3E}">
        <p14:creationId xmlns:p14="http://schemas.microsoft.com/office/powerpoint/2010/main" val="1597975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ECB107-533C-A655-9498-54C9A8C205A4}"/>
              </a:ext>
            </a:extLst>
          </p:cNvPr>
          <p:cNvSpPr>
            <a:spLocks noGrp="1"/>
          </p:cNvSpPr>
          <p:nvPr>
            <p:ph type="title"/>
          </p:nvPr>
        </p:nvSpPr>
        <p:spPr>
          <a:xfrm>
            <a:off x="913775" y="200025"/>
            <a:ext cx="10364451" cy="371475"/>
          </a:xfrm>
        </p:spPr>
        <p:txBody>
          <a:bodyPr>
            <a:normAutofit fontScale="90000"/>
          </a:bodyPr>
          <a:lstStyle/>
          <a:p>
            <a:r>
              <a:rPr lang="it-IT" b="1" dirty="0"/>
              <a:t>DOPPIO SISTEMA DI CONTROLLO DELL’EMPATIA</a:t>
            </a:r>
          </a:p>
        </p:txBody>
      </p:sp>
      <p:sp>
        <p:nvSpPr>
          <p:cNvPr id="3" name="Segnaposto contenuto 2">
            <a:extLst>
              <a:ext uri="{FF2B5EF4-FFF2-40B4-BE49-F238E27FC236}">
                <a16:creationId xmlns:a16="http://schemas.microsoft.com/office/drawing/2014/main" id="{8FF26650-3E29-0CBB-6A27-59CFAB5658AE}"/>
              </a:ext>
            </a:extLst>
          </p:cNvPr>
          <p:cNvSpPr>
            <a:spLocks noGrp="1"/>
          </p:cNvSpPr>
          <p:nvPr>
            <p:ph sz="quarter" idx="13"/>
          </p:nvPr>
        </p:nvSpPr>
        <p:spPr>
          <a:xfrm>
            <a:off x="257175" y="571499"/>
            <a:ext cx="11572875" cy="6086475"/>
          </a:xfrm>
        </p:spPr>
        <p:txBody>
          <a:bodyPr/>
          <a:lstStyle/>
          <a:p>
            <a:r>
              <a:rPr lang="it-IT" b="1" dirty="0"/>
              <a:t>QUANDO SI PERCEPISCE LO STATO EMOTIVO DELL’ALTRO, SONO DUE I COMPORTAMENTI POSSIBILI: AIUTARLO O METTERE IN ATTO STRATEGIE DI EVITAMENTO.</a:t>
            </a:r>
          </a:p>
          <a:p>
            <a:r>
              <a:rPr lang="it-IT" b="1" dirty="0"/>
              <a:t>LA SCELTA PER L’UNO O PER L’ALTRO è MEDIATA DA DUE SISTEMI DI CONTROLLO:</a:t>
            </a:r>
          </a:p>
          <a:p>
            <a:pPr marL="457200" indent="-457200">
              <a:buFont typeface="+mj-lt"/>
              <a:buAutoNum type="arabicPeriod"/>
            </a:pPr>
            <a:r>
              <a:rPr lang="it-IT" b="1" u="sng" dirty="0"/>
              <a:t>IL SISTEMA DI GIUDIZIO</a:t>
            </a:r>
            <a:r>
              <a:rPr lang="it-IT" b="1" dirty="0"/>
              <a:t>: INTERROGARSI CIRCA IL PROPRIO RUOLO E LE PROPRIE Responsabilità NELLE DIVERSE SITUAZIONI;</a:t>
            </a:r>
          </a:p>
          <a:p>
            <a:pPr marL="457200" indent="-457200">
              <a:buFont typeface="+mj-lt"/>
              <a:buAutoNum type="arabicPeriod"/>
            </a:pPr>
            <a:r>
              <a:rPr lang="it-IT" b="1" u="sng" dirty="0"/>
              <a:t>IL SISTEMA DI REGOLAZIONE DELLE EMOZIONI</a:t>
            </a:r>
            <a:r>
              <a:rPr lang="it-IT" b="1" dirty="0"/>
              <a:t>: SERVE A GUIDARE LA CAPACITà DI CONTROLLARE LE PROPRIE EMOZIONI. NELLA RISPOSTA EMPATICA, L’OSSERVAZIONE DELL’EMOZIONE ALTRUI, CREA LA CONDIZIONE PER VIVERE L’EMOZIONE CHE L’ALTRO STA VIVENDO E IN ALCUNI CASI Può SUCCEDERE DI NON ESSERE IN GRADO DI GESTIRLA, Né DI IMMAGINARE UN POSSIBILE INTERVENTO. SOLO QUANDO SI RIESCE A GESTIRE IL PROPRIO VISSUTO EMOTIVO SI Può ESSERE CAPACI DI SOPPORTARE LA SOFFERENZA DELL’ALTRO ED AIUTARLO, AGENDO IN MODO PROSOCIALE. SE SI RIESCE A CONPRENDERE EMOTIVAMENTE L’ALTRO E AD AIUTARLO perché CI SI SENTE «IN DOVERE DI FARLO», SI ATTUA UNA RISPOSTA EMPATICA, CHE NASCE DALL’INTERAZIONE TRA LA DIMENSIONE AFFETTIVA E QUELLA COGNITIVA.</a:t>
            </a:r>
            <a:endParaRPr lang="it-IT" b="1" u="sng" dirty="0"/>
          </a:p>
        </p:txBody>
      </p:sp>
    </p:spTree>
    <p:extLst>
      <p:ext uri="{BB962C8B-B14F-4D97-AF65-F5344CB8AC3E}">
        <p14:creationId xmlns:p14="http://schemas.microsoft.com/office/powerpoint/2010/main" val="28950240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165CDE-E824-3FE1-D400-FA3CE0F894F1}"/>
              </a:ext>
            </a:extLst>
          </p:cNvPr>
          <p:cNvSpPr>
            <a:spLocks noGrp="1"/>
          </p:cNvSpPr>
          <p:nvPr>
            <p:ph type="title"/>
          </p:nvPr>
        </p:nvSpPr>
        <p:spPr>
          <a:xfrm>
            <a:off x="913775" y="157163"/>
            <a:ext cx="10364451" cy="414337"/>
          </a:xfrm>
        </p:spPr>
        <p:txBody>
          <a:bodyPr>
            <a:normAutofit fontScale="90000"/>
          </a:bodyPr>
          <a:lstStyle/>
          <a:p>
            <a:r>
              <a:rPr lang="it-IT" b="1" dirty="0"/>
              <a:t>L’EMPATIA</a:t>
            </a:r>
          </a:p>
        </p:txBody>
      </p:sp>
      <p:sp>
        <p:nvSpPr>
          <p:cNvPr id="3" name="Segnaposto contenuto 2">
            <a:extLst>
              <a:ext uri="{FF2B5EF4-FFF2-40B4-BE49-F238E27FC236}">
                <a16:creationId xmlns:a16="http://schemas.microsoft.com/office/drawing/2014/main" id="{01651127-2436-BC8D-0338-63CA45DEFC61}"/>
              </a:ext>
            </a:extLst>
          </p:cNvPr>
          <p:cNvSpPr>
            <a:spLocks noGrp="1"/>
          </p:cNvSpPr>
          <p:nvPr>
            <p:ph sz="quarter" idx="13"/>
          </p:nvPr>
        </p:nvSpPr>
        <p:spPr>
          <a:xfrm>
            <a:off x="100013" y="571500"/>
            <a:ext cx="11944350" cy="6129337"/>
          </a:xfrm>
        </p:spPr>
        <p:txBody>
          <a:bodyPr>
            <a:normAutofit/>
          </a:bodyPr>
          <a:lstStyle/>
          <a:p>
            <a:r>
              <a:rPr lang="it-IT" sz="2200" b="1" dirty="0"/>
              <a:t>LE RISPOSTE EMPATICHE MATURE SONO IL RISULTATO DELL’INTEGRAZIONE TRA COMPONENTI COGNITIVE ED AFFETTIVE. LA RISPOSTA EMPATICA è LA REAZIONE AL BISOGNO ESPRESSO DALL’ALTRO; è FONDAMENTALE CONSIDERARE IL PUNTO DI VISTA DELL’ALTRO PER CERCARE DI AIUTARLO. L’EMPATIA CON </a:t>
            </a:r>
            <a:r>
              <a:rPr lang="it-IT" sz="2200" b="1" u="sng" dirty="0"/>
              <a:t>EMOZIONALITà REATTIVA</a:t>
            </a:r>
            <a:r>
              <a:rPr lang="it-IT" sz="2200" b="1" dirty="0"/>
              <a:t> è LA FORMA Più MATURA DI EMPATIA, CENTRATA SULLA RISPOSTA AL BISOGNO DELL’ALTRO E LEGATA AD UN COMPORTAMENTO PROSOCIALE. </a:t>
            </a:r>
            <a:r>
              <a:rPr lang="it-IT" sz="2200" b="1" dirty="0">
                <a:solidFill>
                  <a:srgbClr val="FF0000"/>
                </a:solidFill>
              </a:rPr>
              <a:t>L’EMPATIA CON EMOZIONALITà REATTIVA, MOTIVA IL COMPORTAMENTO PROSOCIALE</a:t>
            </a:r>
            <a:r>
              <a:rPr lang="it-IT" sz="2200" b="1" dirty="0"/>
              <a:t> perché PORTA A:</a:t>
            </a:r>
            <a:endParaRPr lang="it-IT" sz="2200" b="1" dirty="0">
              <a:solidFill>
                <a:srgbClr val="FF0000"/>
              </a:solidFill>
            </a:endParaRPr>
          </a:p>
          <a:p>
            <a:pPr marL="457200" indent="-457200">
              <a:buFont typeface="+mj-lt"/>
              <a:buAutoNum type="arabicPeriod"/>
            </a:pPr>
            <a:r>
              <a:rPr lang="it-IT" sz="2200" b="1" dirty="0"/>
              <a:t>CAPIRE IL PUNTO DI VISTA DELL’ALTRO;</a:t>
            </a:r>
          </a:p>
          <a:p>
            <a:pPr marL="457200" indent="-457200">
              <a:buFont typeface="+mj-lt"/>
              <a:buAutoNum type="arabicPeriod"/>
            </a:pPr>
            <a:r>
              <a:rPr lang="it-IT" sz="2200" b="1" dirty="0"/>
              <a:t>CONDIVIDERE LA SOFFERENZA DELL’ALTRO;</a:t>
            </a:r>
          </a:p>
          <a:p>
            <a:pPr marL="457200" indent="-457200">
              <a:buFont typeface="+mj-lt"/>
              <a:buAutoNum type="arabicPeriod"/>
            </a:pPr>
            <a:r>
              <a:rPr lang="it-IT" sz="2200" b="1" dirty="0"/>
              <a:t>PREOCCUPARSI PER L’ALTRO;</a:t>
            </a:r>
          </a:p>
          <a:p>
            <a:pPr marL="457200" indent="-457200">
              <a:buFont typeface="+mj-lt"/>
              <a:buAutoNum type="arabicPeriod"/>
            </a:pPr>
            <a:r>
              <a:rPr lang="it-IT" sz="2200" b="1" dirty="0"/>
              <a:t>CERCARE DI OFFRIRGLI CONFORTO E SOSTEGNO;</a:t>
            </a:r>
          </a:p>
          <a:p>
            <a:pPr marL="457200" indent="-457200">
              <a:buFont typeface="+mj-lt"/>
              <a:buAutoNum type="arabicPeriod"/>
            </a:pPr>
            <a:r>
              <a:rPr lang="it-IT" sz="2200" b="1" dirty="0"/>
              <a:t>INTERPRETARE LA SOFFERENZA DELL’ALTRO E TRADURLA IN UNA MODALITà DI AIUTO (COMPORTAMENTO PROSOCIALE).</a:t>
            </a:r>
          </a:p>
        </p:txBody>
      </p:sp>
    </p:spTree>
    <p:extLst>
      <p:ext uri="{BB962C8B-B14F-4D97-AF65-F5344CB8AC3E}">
        <p14:creationId xmlns:p14="http://schemas.microsoft.com/office/powerpoint/2010/main" val="9926900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E220D0-6B59-6DE8-96F8-D4B84F90108B}"/>
              </a:ext>
            </a:extLst>
          </p:cNvPr>
          <p:cNvSpPr>
            <a:spLocks noGrp="1"/>
          </p:cNvSpPr>
          <p:nvPr>
            <p:ph type="title"/>
          </p:nvPr>
        </p:nvSpPr>
        <p:spPr>
          <a:xfrm>
            <a:off x="913775" y="228601"/>
            <a:ext cx="10364451" cy="514349"/>
          </a:xfrm>
        </p:spPr>
        <p:txBody>
          <a:bodyPr>
            <a:normAutofit/>
          </a:bodyPr>
          <a:lstStyle/>
          <a:p>
            <a:r>
              <a:rPr lang="it-IT" sz="3000" b="1" dirty="0"/>
              <a:t>COSA SUCCEDE QUANDO SI EMPATIZZA CON QUALCUNO?</a:t>
            </a:r>
          </a:p>
        </p:txBody>
      </p:sp>
      <p:sp>
        <p:nvSpPr>
          <p:cNvPr id="3" name="Segnaposto contenuto 2">
            <a:extLst>
              <a:ext uri="{FF2B5EF4-FFF2-40B4-BE49-F238E27FC236}">
                <a16:creationId xmlns:a16="http://schemas.microsoft.com/office/drawing/2014/main" id="{5F3AFB13-8AB5-1635-C11D-D157E6E44707}"/>
              </a:ext>
            </a:extLst>
          </p:cNvPr>
          <p:cNvSpPr>
            <a:spLocks noGrp="1"/>
          </p:cNvSpPr>
          <p:nvPr>
            <p:ph sz="quarter" idx="13"/>
          </p:nvPr>
        </p:nvSpPr>
        <p:spPr>
          <a:xfrm>
            <a:off x="271463" y="900113"/>
            <a:ext cx="11687175" cy="5729285"/>
          </a:xfrm>
        </p:spPr>
        <p:txBody>
          <a:bodyPr/>
          <a:lstStyle/>
          <a:p>
            <a:r>
              <a:rPr lang="it-IT" b="1" u="sng" dirty="0"/>
              <a:t>RIASSUMENDO</a:t>
            </a:r>
            <a:r>
              <a:rPr lang="it-IT" b="1" dirty="0"/>
              <a:t>: QUANDO SI EMPATIZZA CON QUALCUNO, CI SI METTE IN GIOCO CON LA PROPRIA PERSONALITà (FATTORI DI PERSONALITà) E LE PROPRIE ESPERIENZE PASSATE (FATTORI RELAZIONALI) E SI CERCA DI CAPIRE qual è IL BISOGNO CHE L’ALTRO, VIVENDO QUELLA PARTICOLARE EMOZIONE. A QUESTO PUNTO CI SI CHIEDE SE è NOSTRO COMPITO AIUTARLO (SISTEMA DI GIUDIZIO) E SE EMOTIVAMENTE SI RIESCE A FARLO (SISTEMA DI CONTROLLO DELLE EMOZIONI). SE A QUESTE DOMANDE SI RISPONDE DI </a:t>
            </a:r>
            <a:r>
              <a:rPr lang="it-IT" b="1" u="sng" dirty="0"/>
              <a:t>NO</a:t>
            </a:r>
            <a:r>
              <a:rPr lang="it-IT" b="1" dirty="0"/>
              <a:t>, SI EVITA LA SITUAZIONE (SI RESTA INDIFFERENTI, CI SI ALLONTANA DALLA SITUAZIONE); SE SI RISPONDE DI </a:t>
            </a:r>
            <a:r>
              <a:rPr lang="it-IT" b="1" u="sng" dirty="0"/>
              <a:t>SI</a:t>
            </a:r>
            <a:r>
              <a:rPr lang="it-IT" b="1" dirty="0"/>
              <a:t>, SI EMPATIZZA CON L’ALTRO E SI CERCA DI RISPONDERE AL BISOGNO CHE SI è INTUITO EGLI ABBIA. MA LA PERSONA CHE SI HA DAVANTI, POSSIEDE CARATTERISTICHE PROPRIE, ESPERIENZE, E Può REAGIRE AL TENTATIVO DI AIUTO IN MODO DIVERSO DA Ciò CHE CI SI ASPETTA. </a:t>
            </a:r>
          </a:p>
          <a:p>
            <a:r>
              <a:rPr lang="it-IT" b="1" dirty="0"/>
              <a:t>CI SI TROVA DUNQUE AD UN BIVIO: SI RISPONDE ADEGUATAMENTE ALLA DOMANDA DELL’ALTRO, FACENDO DIVENIRE EFFICACE L’AIUTO OPPURE NON SI RIESCE NELL’INTENTO E L’AIUTO DIVENTA INEFFICACE. SE SI RIESCE A CONFORTARE L’ALTRO CON SUCCESSO, IN SITUAZIONI FUTURE SI RIPETERà QUESTO CONPORTAMENTO. IN CASO CONTRARIO SI FARà TESORO DELL’ESPERIENZA ED IN SITUAZIONI FUTURE SI MODIFICHERà LA RISPOSTA EMPATICA.</a:t>
            </a:r>
          </a:p>
        </p:txBody>
      </p:sp>
    </p:spTree>
    <p:extLst>
      <p:ext uri="{BB962C8B-B14F-4D97-AF65-F5344CB8AC3E}">
        <p14:creationId xmlns:p14="http://schemas.microsoft.com/office/powerpoint/2010/main" val="1666468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BB6265-E71C-21C8-9442-54C75B31D08A}"/>
              </a:ext>
            </a:extLst>
          </p:cNvPr>
          <p:cNvSpPr>
            <a:spLocks noGrp="1"/>
          </p:cNvSpPr>
          <p:nvPr>
            <p:ph type="title"/>
          </p:nvPr>
        </p:nvSpPr>
        <p:spPr>
          <a:xfrm>
            <a:off x="913775" y="328614"/>
            <a:ext cx="10364451" cy="557212"/>
          </a:xfrm>
        </p:spPr>
        <p:txBody>
          <a:bodyPr>
            <a:normAutofit fontScale="90000"/>
          </a:bodyPr>
          <a:lstStyle/>
          <a:p>
            <a:r>
              <a:rPr lang="it-IT" b="1" dirty="0"/>
              <a:t>Che cos’è l’empatia</a:t>
            </a:r>
          </a:p>
        </p:txBody>
      </p:sp>
      <p:sp>
        <p:nvSpPr>
          <p:cNvPr id="3" name="Segnaposto contenuto 2">
            <a:extLst>
              <a:ext uri="{FF2B5EF4-FFF2-40B4-BE49-F238E27FC236}">
                <a16:creationId xmlns:a16="http://schemas.microsoft.com/office/drawing/2014/main" id="{7F85F08E-7BB0-41B3-3323-96EBC5371C5D}"/>
              </a:ext>
            </a:extLst>
          </p:cNvPr>
          <p:cNvSpPr>
            <a:spLocks noGrp="1"/>
          </p:cNvSpPr>
          <p:nvPr>
            <p:ph sz="quarter" idx="13"/>
          </p:nvPr>
        </p:nvSpPr>
        <p:spPr>
          <a:xfrm>
            <a:off x="913774" y="885824"/>
            <a:ext cx="10363826" cy="5772151"/>
          </a:xfrm>
        </p:spPr>
        <p:txBody>
          <a:bodyPr>
            <a:normAutofit fontScale="92500" lnSpcReduction="20000"/>
          </a:bodyPr>
          <a:lstStyle/>
          <a:p>
            <a:r>
              <a:rPr lang="it-IT" b="1" dirty="0"/>
              <a:t>Provare </a:t>
            </a:r>
            <a:r>
              <a:rPr lang="it-IT" b="1" u="sng" dirty="0"/>
              <a:t>empatia </a:t>
            </a:r>
            <a:r>
              <a:rPr lang="it-IT" b="1" dirty="0"/>
              <a:t>per qualcuno significa «</a:t>
            </a:r>
            <a:r>
              <a:rPr lang="it-IT" b="1" u="sng" dirty="0"/>
              <a:t>comprendere le emozioni che sta vivendo e viverle a propria volta, capendo le sue ragioni e le sue intenzioni</a:t>
            </a:r>
            <a:r>
              <a:rPr lang="it-IT" b="1" dirty="0"/>
              <a:t>»; significa creare nel proprio mondo interiore uno spazio su misura per accogliere il mondo dell’altro.</a:t>
            </a:r>
          </a:p>
          <a:p>
            <a:r>
              <a:rPr lang="it-IT" b="1" dirty="0"/>
              <a:t>Provare </a:t>
            </a:r>
            <a:r>
              <a:rPr lang="it-IT" b="1" u="sng" dirty="0"/>
              <a:t>empatia</a:t>
            </a:r>
            <a:r>
              <a:rPr lang="it-IT" b="1" dirty="0"/>
              <a:t> significa </a:t>
            </a:r>
            <a:r>
              <a:rPr lang="it-IT" b="1" dirty="0">
                <a:solidFill>
                  <a:srgbClr val="FF0000"/>
                </a:solidFill>
              </a:rPr>
              <a:t>«mettersi nei panni dell’altro» </a:t>
            </a:r>
            <a:r>
              <a:rPr lang="it-IT" b="1" dirty="0"/>
              <a:t>e condividerne lo stato emotivo in maniera «vicaria» ossia provare un’emozione uguale o simile a quella dell’altro, con la consapevolezza che la causa del proprio vissuto è l’emozione dell’altro.</a:t>
            </a:r>
          </a:p>
          <a:p>
            <a:r>
              <a:rPr lang="it-IT" b="1" dirty="0"/>
              <a:t>Il dizionario della lingua italiana definisce così il termine «</a:t>
            </a:r>
            <a:r>
              <a:rPr lang="it-IT" b="1" u="sng" dirty="0"/>
              <a:t>empatia</a:t>
            </a:r>
            <a:r>
              <a:rPr lang="it-IT" b="1" dirty="0"/>
              <a:t>»: supposta fusione emotiva tra il soggetto e l’oggetto della conoscenza NEL CAMPO DELLE SCIENZE UMANE; IN TERMINI PSICOLOGICI: Capacità DI CAPIRE, SENTIRE E CONDIVIDERE I PENSIERI E LE EMOZIONI DI UN ALTRO IN UNA DETERMINATA SITUAZIONE.</a:t>
            </a:r>
          </a:p>
          <a:p>
            <a:r>
              <a:rPr lang="it-IT" b="1" dirty="0"/>
              <a:t>IN PSICOLOGIA LO STUDIO DELL’EMPATIA è STATO STORICAMENTE CARATTERIZZATO DA DUE MODI DIFFERENTI DI CONCETTUALIZZARLA: L’UNO CHE LA CONSIDERA UN’ESPERIENZA DI PARTECIPAZIONE/CONDIVISIONE DELLE EMOZIONI VISSUTE DALL’ALTRO; L’ALTRO CHE LA IDENTIFICA CON LA Capacità DI COMPRENDERE IL PUNTO DI VISTA DELL’ALTRO, ATTRIBUENDOVI UNA NATURA COGNITIVA. </a:t>
            </a:r>
          </a:p>
        </p:txBody>
      </p:sp>
    </p:spTree>
    <p:extLst>
      <p:ext uri="{BB962C8B-B14F-4D97-AF65-F5344CB8AC3E}">
        <p14:creationId xmlns:p14="http://schemas.microsoft.com/office/powerpoint/2010/main" val="3691270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868F31-BF04-B794-0FEC-D3394B94F5FE}"/>
              </a:ext>
            </a:extLst>
          </p:cNvPr>
          <p:cNvSpPr>
            <a:spLocks noGrp="1"/>
          </p:cNvSpPr>
          <p:nvPr>
            <p:ph type="title"/>
          </p:nvPr>
        </p:nvSpPr>
        <p:spPr>
          <a:xfrm>
            <a:off x="913775" y="142876"/>
            <a:ext cx="10364451" cy="514350"/>
          </a:xfrm>
        </p:spPr>
        <p:txBody>
          <a:bodyPr>
            <a:normAutofit fontScale="90000"/>
          </a:bodyPr>
          <a:lstStyle/>
          <a:p>
            <a:r>
              <a:rPr lang="it-IT" b="1" dirty="0"/>
              <a:t>L’EMPATIA NELLO SVILUPPO ATIPICO</a:t>
            </a:r>
          </a:p>
        </p:txBody>
      </p:sp>
      <p:sp>
        <p:nvSpPr>
          <p:cNvPr id="3" name="Segnaposto contenuto 2">
            <a:extLst>
              <a:ext uri="{FF2B5EF4-FFF2-40B4-BE49-F238E27FC236}">
                <a16:creationId xmlns:a16="http://schemas.microsoft.com/office/drawing/2014/main" id="{DC211AD5-34F2-5B8F-2EA0-1F2098C47B23}"/>
              </a:ext>
            </a:extLst>
          </p:cNvPr>
          <p:cNvSpPr>
            <a:spLocks noGrp="1"/>
          </p:cNvSpPr>
          <p:nvPr>
            <p:ph sz="quarter" idx="13"/>
          </p:nvPr>
        </p:nvSpPr>
        <p:spPr>
          <a:xfrm>
            <a:off x="342900" y="657226"/>
            <a:ext cx="11501438" cy="5929312"/>
          </a:xfrm>
        </p:spPr>
        <p:txBody>
          <a:bodyPr>
            <a:normAutofit lnSpcReduction="10000"/>
          </a:bodyPr>
          <a:lstStyle/>
          <a:p>
            <a:r>
              <a:rPr lang="it-IT" b="1" dirty="0"/>
              <a:t>L’EMPATIA è UN’ESPERIENZA DI COMPRENSIONE E CONDIVISIONE DELL’EMOZIONE DELL’ALTRO, MA VI SONO PARTICOLARI CONDIZIONI CHE COMPROMETTONO LO SVILUPPO DELL’EMPATIA.</a:t>
            </a:r>
          </a:p>
          <a:p>
            <a:r>
              <a:rPr lang="it-IT" b="1" u="sng" dirty="0"/>
              <a:t>LA SINDROME DI DOWN</a:t>
            </a:r>
            <a:r>
              <a:rPr lang="it-IT" b="1" dirty="0"/>
              <a:t>: QUESTI SOGGETTI, Già DA BAMBINI RICERCANO IL CONTATTO E RIESCONO A INSTAURARE LEGAMI POSITIVI; LA LORO PRINCIPALE AREA DI DIFFICOLTà RIGUARDA LO SVILUPPO COGNITIVO. STUDI EFFETTUATI SUI BAMBINI DOWN HANNO DIMOSTRATO CHE ESSI RIESCONO A RICONOSCERE E IDENTIFICARE ALCUNE EMOZIONI FONDAMENTALI (GIOIA, TRISTEZZA, RABBIA). IL LORO SVILUPPO COGNITIVO, PER UN’INVOLUZIONE IGNOTA, SEGUE UN ANDAMENTO NORMALE I PRIMI ANNI PER POI RALLENTARE, FINO AD UNA FASE DI STASI. QUESTI BAMBINI, ANCHE SE RICONOSCONO LE EMOZIONI, DATE LE SCARSE CAPACITà COGNITIVE, NON SANNO COLLEGARE LE EMOZIONI ALL’EVENTO ESTERNO (LA MADRE CHE MOSTRA PREOCCUPAZIONE PER UN CANE, IL BAMBINO </a:t>
            </a:r>
            <a:r>
              <a:rPr lang="it-IT" b="1" dirty="0" err="1"/>
              <a:t>DOWn</a:t>
            </a:r>
            <a:r>
              <a:rPr lang="it-IT" b="1" dirty="0"/>
              <a:t> RICONOSCE L’ESPRESSIONE DELLA MADRE, MA NON LO RICONOSCE COME INDIZIO).</a:t>
            </a:r>
          </a:p>
          <a:p>
            <a:r>
              <a:rPr lang="it-IT" b="1" dirty="0"/>
              <a:t>I BAMBINI DOWN SONO MENO EMPATICI DEGLI ALTRI BAMBINI, perché NON RIESCONO A IMMAGINARSI IN SITUAZIONI IPOTETICHE (ASPETTO CHE RICHIEDE L’IMPIEGO DI PROCESSI COGNITIVI TROPPO COMPLESSI PER QUESTI SOGGETTI). TUTTAVIA MANIFESTANO UN FORTE INTERESSE ALLA RELAZIONE CON L’ALTRO, SONO ATTENTI AL VISSUTO EMOTIVO E TENTANO DI DARE CONFORTO.</a:t>
            </a:r>
          </a:p>
          <a:p>
            <a:pPr marL="0" indent="0">
              <a:buNone/>
            </a:pPr>
            <a:endParaRPr lang="it-IT" b="1" u="sng" dirty="0"/>
          </a:p>
        </p:txBody>
      </p:sp>
    </p:spTree>
    <p:extLst>
      <p:ext uri="{BB962C8B-B14F-4D97-AF65-F5344CB8AC3E}">
        <p14:creationId xmlns:p14="http://schemas.microsoft.com/office/powerpoint/2010/main" val="3333946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28DA2C-BD95-6BAB-79E2-7336E1593F0A}"/>
              </a:ext>
            </a:extLst>
          </p:cNvPr>
          <p:cNvSpPr>
            <a:spLocks noGrp="1"/>
          </p:cNvSpPr>
          <p:nvPr>
            <p:ph type="title"/>
          </p:nvPr>
        </p:nvSpPr>
        <p:spPr>
          <a:xfrm>
            <a:off x="913775" y="157162"/>
            <a:ext cx="10364451" cy="485775"/>
          </a:xfrm>
        </p:spPr>
        <p:txBody>
          <a:bodyPr>
            <a:normAutofit fontScale="90000"/>
          </a:bodyPr>
          <a:lstStyle/>
          <a:p>
            <a:r>
              <a:rPr lang="it-IT" b="1" dirty="0"/>
              <a:t>L’EMPATIA NELLO SVILUPPO ATIPICO</a:t>
            </a:r>
          </a:p>
        </p:txBody>
      </p:sp>
      <p:sp>
        <p:nvSpPr>
          <p:cNvPr id="3" name="Segnaposto contenuto 2">
            <a:extLst>
              <a:ext uri="{FF2B5EF4-FFF2-40B4-BE49-F238E27FC236}">
                <a16:creationId xmlns:a16="http://schemas.microsoft.com/office/drawing/2014/main" id="{FE1DD077-334C-5545-4959-3CEE97498F28}"/>
              </a:ext>
            </a:extLst>
          </p:cNvPr>
          <p:cNvSpPr>
            <a:spLocks noGrp="1"/>
          </p:cNvSpPr>
          <p:nvPr>
            <p:ph sz="quarter" idx="13"/>
          </p:nvPr>
        </p:nvSpPr>
        <p:spPr>
          <a:xfrm>
            <a:off x="428625" y="757238"/>
            <a:ext cx="11430000" cy="5643562"/>
          </a:xfrm>
        </p:spPr>
        <p:txBody>
          <a:bodyPr>
            <a:normAutofit/>
          </a:bodyPr>
          <a:lstStyle/>
          <a:p>
            <a:r>
              <a:rPr lang="it-IT" sz="2400" b="1" u="sng" dirty="0"/>
              <a:t>I BAMBINI AUTISTICI</a:t>
            </a:r>
            <a:r>
              <a:rPr lang="it-IT" sz="2400" b="1" dirty="0"/>
              <a:t>: LA DIFFICOLTà PRINCIPALE STA NELLA COMPROMISSIONE GRAVE E PERDURANTE DELL’INTERAZIONE SOCIALE. NON RIESCONO AD INSTAURARE RELAZIONI ADEGUATE E MOSTRANO SCARSO INTERESSE A CREARE AMICIZIE. SONO PRESENTI PROBLEMATICHE NEL RICONOSCIMENTO E NELLA CONDIVISIONE DELLE EMOZIONI. ANCHE QUALORA VI SIA UN ALTO FUNZIONAMENTO COGNITIVO, I BAMBINI CON AUTISMO MOSTRANO MENO COMPORTAMENTI EMPATICI NEI CONFRONTI DI PERSONE CON DIFFICOLTà (ANCHE QUANDO VIENE RICHIESTO DIRETTAMENTE L’AIUTO). TUTTAVIA SE VIENE CHIESTO LORO DI RIFLETTERE SUL VISSUTO DI UNA PERSONA CON CUI INTERAGISCONO, MOSTRANO DI COMPRENDERLO, MA NON RIESCONO AD ATTUARE COMPORTAMENTI PROSOCIALI. </a:t>
            </a:r>
            <a:endParaRPr lang="it-IT" sz="2400" b="1" u="sng" dirty="0"/>
          </a:p>
        </p:txBody>
      </p:sp>
    </p:spTree>
    <p:extLst>
      <p:ext uri="{BB962C8B-B14F-4D97-AF65-F5344CB8AC3E}">
        <p14:creationId xmlns:p14="http://schemas.microsoft.com/office/powerpoint/2010/main" val="37098381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8A4C23-EEC3-C85F-82FD-E99C45B1353A}"/>
              </a:ext>
            </a:extLst>
          </p:cNvPr>
          <p:cNvSpPr>
            <a:spLocks noGrp="1"/>
          </p:cNvSpPr>
          <p:nvPr>
            <p:ph type="title"/>
          </p:nvPr>
        </p:nvSpPr>
        <p:spPr>
          <a:xfrm>
            <a:off x="913775" y="128588"/>
            <a:ext cx="10364451" cy="1714499"/>
          </a:xfrm>
        </p:spPr>
        <p:txBody>
          <a:bodyPr>
            <a:normAutofit/>
          </a:bodyPr>
          <a:lstStyle/>
          <a:p>
            <a:pPr algn="l"/>
            <a:r>
              <a:rPr lang="it-IT" sz="2000" b="1" dirty="0"/>
              <a:t>«QUANDO L’INDIVIDUO è CAPACE DI VIVERE RELAZIONI INTERPERSONALI PROFONDE E VERE, PUO’ ANCHE CONOSCERE SE STESSO CON MAGGIORE PROFONDITà E VERITà. L’UOMO è UN ESSERE POSTO IN RELAZIONE E SOLO QUANDO DECIDE DI FARSI CARICO DELL’ALTRO, ACCETTANDO CON  QUESTO LA FATICA DELLA CONFLITTUALITà E DELLA </a:t>
            </a:r>
            <a:r>
              <a:rPr lang="it-IT" sz="2000" b="1" dirty="0" err="1"/>
              <a:t>GRATUITà</a:t>
            </a:r>
            <a:r>
              <a:rPr lang="it-IT" sz="2000" b="1"/>
              <a:t>, </a:t>
            </a:r>
            <a:r>
              <a:rPr lang="it-IT" sz="2000" b="1" dirty="0"/>
              <a:t>EGLI INCONTRA E CONOSCE PIENAMENTE SE STESSO.        </a:t>
            </a:r>
            <a:r>
              <a:rPr lang="it-IT" sz="1200" b="1" dirty="0"/>
              <a:t>(«</a:t>
            </a:r>
            <a:r>
              <a:rPr lang="it-IT" sz="1200" b="1" i="1" dirty="0"/>
              <a:t>LA FORZA DALLA DEBOLEZZA» </a:t>
            </a:r>
            <a:r>
              <a:rPr lang="it-IT" sz="1200" b="1" dirty="0"/>
              <a:t>GIOVANNI GUCCI)</a:t>
            </a:r>
            <a:endParaRPr lang="it-IT" sz="2000" b="1" dirty="0"/>
          </a:p>
        </p:txBody>
      </p:sp>
      <p:pic>
        <p:nvPicPr>
          <p:cNvPr id="13" name="Segnaposto contenuto 12">
            <a:extLst>
              <a:ext uri="{FF2B5EF4-FFF2-40B4-BE49-F238E27FC236}">
                <a16:creationId xmlns:a16="http://schemas.microsoft.com/office/drawing/2014/main" id="{26F18191-067B-AC06-CA8C-CF5927C9681C}"/>
              </a:ext>
            </a:extLst>
          </p:cNvPr>
          <p:cNvPicPr>
            <a:picLocks noGrp="1" noChangeAspect="1"/>
          </p:cNvPicPr>
          <p:nvPr>
            <p:ph sz="quarter" idx="13"/>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600450" y="2143125"/>
            <a:ext cx="4943475" cy="3629025"/>
          </a:xfrm>
        </p:spPr>
      </p:pic>
    </p:spTree>
    <p:extLst>
      <p:ext uri="{BB962C8B-B14F-4D97-AF65-F5344CB8AC3E}">
        <p14:creationId xmlns:p14="http://schemas.microsoft.com/office/powerpoint/2010/main" val="1979114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852584-9A04-5F8E-DDB1-C6D5F6C7A8CA}"/>
              </a:ext>
            </a:extLst>
          </p:cNvPr>
          <p:cNvSpPr>
            <a:spLocks noGrp="1"/>
          </p:cNvSpPr>
          <p:nvPr>
            <p:ph type="title"/>
          </p:nvPr>
        </p:nvSpPr>
        <p:spPr>
          <a:xfrm>
            <a:off x="913775" y="257175"/>
            <a:ext cx="10364451" cy="809625"/>
          </a:xfrm>
        </p:spPr>
        <p:txBody>
          <a:bodyPr>
            <a:normAutofit fontScale="90000"/>
          </a:bodyPr>
          <a:lstStyle/>
          <a:p>
            <a:r>
              <a:rPr lang="it-IT" b="1" dirty="0"/>
              <a:t>L’empatia come partecipazione-condivisione emotiva</a:t>
            </a:r>
          </a:p>
        </p:txBody>
      </p:sp>
      <p:sp>
        <p:nvSpPr>
          <p:cNvPr id="3" name="Segnaposto contenuto 2">
            <a:extLst>
              <a:ext uri="{FF2B5EF4-FFF2-40B4-BE49-F238E27FC236}">
                <a16:creationId xmlns:a16="http://schemas.microsoft.com/office/drawing/2014/main" id="{D25A1393-4294-FB6A-38CA-E325ECD5A2C9}"/>
              </a:ext>
            </a:extLst>
          </p:cNvPr>
          <p:cNvSpPr>
            <a:spLocks noGrp="1"/>
          </p:cNvSpPr>
          <p:nvPr>
            <p:ph sz="quarter" idx="13"/>
          </p:nvPr>
        </p:nvSpPr>
        <p:spPr>
          <a:xfrm>
            <a:off x="542925" y="1066800"/>
            <a:ext cx="11244263" cy="5791200"/>
          </a:xfrm>
        </p:spPr>
        <p:txBody>
          <a:bodyPr>
            <a:normAutofit lnSpcReduction="10000"/>
          </a:bodyPr>
          <a:lstStyle/>
          <a:p>
            <a:r>
              <a:rPr lang="it-IT" sz="2200" b="1" dirty="0"/>
              <a:t>L’attenzione degli psicoanalisti, psicoterapeuti e psicologi sociali, si concentra sulla dimensione affettiva dell’empatia;</a:t>
            </a:r>
          </a:p>
          <a:p>
            <a:r>
              <a:rPr lang="it-IT" sz="2200" b="1" dirty="0"/>
              <a:t>Tale costrutto si può così definire: </a:t>
            </a:r>
            <a:r>
              <a:rPr lang="it-IT" sz="2200" b="1" u="sng" dirty="0"/>
              <a:t>attivazione emotiva, </a:t>
            </a:r>
            <a:r>
              <a:rPr lang="it-IT" sz="2200" b="1" u="sng" dirty="0" err="1"/>
              <a:t>piu’</a:t>
            </a:r>
            <a:r>
              <a:rPr lang="it-IT" sz="2200" b="1" u="sng" dirty="0"/>
              <a:t> o meno volontaria e per molti innata, implicato nella «condivisione/partecipazione» ai vissuti dell’altro.</a:t>
            </a:r>
            <a:endParaRPr lang="it-IT" sz="2200" b="1" dirty="0"/>
          </a:p>
          <a:p>
            <a:r>
              <a:rPr lang="it-IT" sz="2200" b="1" dirty="0"/>
              <a:t>Secondo tale costrutto, empatizzare significa partecipare/condividere l’emozione che vive l’altro, provando la stessa emozione, seppure in modo «vicario»;</a:t>
            </a:r>
          </a:p>
          <a:p>
            <a:r>
              <a:rPr lang="it-IT" sz="2200" b="1" dirty="0"/>
              <a:t>Per i primi psicologi sociali l’empatia consisteva nell’imitare spontaneamente i gesti e le posture osservate negli altri per condividerne i vissuti;</a:t>
            </a:r>
          </a:p>
          <a:p>
            <a:r>
              <a:rPr lang="it-IT" sz="2200" b="1" dirty="0"/>
              <a:t>Per gli psicoanalisti questo modo speciale di sentire ciò che l’altro sente diventa una via preferenziale per avere accesso alle emozioni e ai significati del suo mondo interno.</a:t>
            </a:r>
          </a:p>
          <a:p>
            <a:endParaRPr lang="it-IT" b="1" dirty="0"/>
          </a:p>
        </p:txBody>
      </p:sp>
    </p:spTree>
    <p:extLst>
      <p:ext uri="{BB962C8B-B14F-4D97-AF65-F5344CB8AC3E}">
        <p14:creationId xmlns:p14="http://schemas.microsoft.com/office/powerpoint/2010/main" val="447326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3B0E5E-8E06-B8D6-B828-36737AC1E226}"/>
              </a:ext>
            </a:extLst>
          </p:cNvPr>
          <p:cNvSpPr>
            <a:spLocks noGrp="1"/>
          </p:cNvSpPr>
          <p:nvPr>
            <p:ph type="title"/>
          </p:nvPr>
        </p:nvSpPr>
        <p:spPr>
          <a:xfrm>
            <a:off x="913775" y="271464"/>
            <a:ext cx="10364451" cy="771524"/>
          </a:xfrm>
        </p:spPr>
        <p:txBody>
          <a:bodyPr>
            <a:normAutofit fontScale="90000"/>
          </a:bodyPr>
          <a:lstStyle/>
          <a:p>
            <a:r>
              <a:rPr lang="it-IT" b="1" dirty="0"/>
              <a:t>L’empatia come comprensione del punto di vista dell’altro</a:t>
            </a:r>
          </a:p>
        </p:txBody>
      </p:sp>
      <p:sp>
        <p:nvSpPr>
          <p:cNvPr id="3" name="Segnaposto contenuto 2">
            <a:extLst>
              <a:ext uri="{FF2B5EF4-FFF2-40B4-BE49-F238E27FC236}">
                <a16:creationId xmlns:a16="http://schemas.microsoft.com/office/drawing/2014/main" id="{C325E84F-9F3C-42F3-2808-7DF9ABF11376}"/>
              </a:ext>
            </a:extLst>
          </p:cNvPr>
          <p:cNvSpPr>
            <a:spLocks noGrp="1"/>
          </p:cNvSpPr>
          <p:nvPr>
            <p:ph sz="quarter" idx="13"/>
          </p:nvPr>
        </p:nvSpPr>
        <p:spPr>
          <a:xfrm>
            <a:off x="485775" y="1042988"/>
            <a:ext cx="11244263" cy="5543548"/>
          </a:xfrm>
        </p:spPr>
        <p:txBody>
          <a:bodyPr/>
          <a:lstStyle/>
          <a:p>
            <a:r>
              <a:rPr lang="it-IT" b="1" dirty="0"/>
              <a:t>Dagli anni 60 in poi l’attenzione degli studiosi si è spostata sul ruolo che il dominio della cognizione e dei processi di pensiero svolgono nel generare le risposte empatiche.</a:t>
            </a:r>
          </a:p>
          <a:p>
            <a:r>
              <a:rPr lang="it-IT" b="1" dirty="0"/>
              <a:t>All’interno di questo approccio molti autori hanno identificato l’empatia come la capacità di sapersi decentrare cognitivamente, mettendosi nei «panni degli altri», in modo da poter </a:t>
            </a:r>
            <a:r>
              <a:rPr lang="it-IT" b="1" dirty="0">
                <a:solidFill>
                  <a:srgbClr val="FF0000"/>
                </a:solidFill>
              </a:rPr>
              <a:t>comprendere</a:t>
            </a:r>
            <a:r>
              <a:rPr lang="it-IT" b="1" dirty="0"/>
              <a:t> il loro modo di valutare e vivere una determinata situazione.</a:t>
            </a:r>
          </a:p>
          <a:p>
            <a:r>
              <a:rPr lang="it-IT" b="1" dirty="0"/>
              <a:t>Partendo da una prospettiva cognitiva, empatizzare significa comprendere i pensieri e le intenzioni dell’altro, riconoscendo anche le sue emozioni; questo consentirebbe di guardare la situazione che sta vivendo l’altro dalla sua prospettiva.</a:t>
            </a:r>
          </a:p>
          <a:p>
            <a:r>
              <a:rPr lang="it-IT" b="1" dirty="0"/>
              <a:t>In questa prospettiva l’esperienza di condivisione delle emozioni non viene negata, ma si ritiene sia subordinata alla «comprensione» dei sentimenti e delle intenzioni dell’altro, divenendo </a:t>
            </a:r>
            <a:r>
              <a:rPr lang="it-IT" b="1" dirty="0">
                <a:solidFill>
                  <a:srgbClr val="FF0000"/>
                </a:solidFill>
              </a:rPr>
              <a:t>un epifenomeno della cognizione</a:t>
            </a:r>
            <a:r>
              <a:rPr lang="it-IT" b="1" dirty="0"/>
              <a:t>. </a:t>
            </a:r>
          </a:p>
        </p:txBody>
      </p:sp>
    </p:spTree>
    <p:extLst>
      <p:ext uri="{BB962C8B-B14F-4D97-AF65-F5344CB8AC3E}">
        <p14:creationId xmlns:p14="http://schemas.microsoft.com/office/powerpoint/2010/main" val="4224646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B1EAB1-31FB-D9BC-3E1F-F2CB6BB8EC05}"/>
              </a:ext>
            </a:extLst>
          </p:cNvPr>
          <p:cNvSpPr>
            <a:spLocks noGrp="1"/>
          </p:cNvSpPr>
          <p:nvPr>
            <p:ph type="title"/>
          </p:nvPr>
        </p:nvSpPr>
        <p:spPr>
          <a:xfrm>
            <a:off x="913775" y="228601"/>
            <a:ext cx="10364451" cy="528637"/>
          </a:xfrm>
        </p:spPr>
        <p:txBody>
          <a:bodyPr>
            <a:normAutofit fontScale="90000"/>
          </a:bodyPr>
          <a:lstStyle/>
          <a:p>
            <a:r>
              <a:rPr lang="it-IT" b="1" dirty="0"/>
              <a:t>L’empatia come comprensione e condivisione</a:t>
            </a:r>
          </a:p>
        </p:txBody>
      </p:sp>
      <p:sp>
        <p:nvSpPr>
          <p:cNvPr id="3" name="Segnaposto contenuto 2">
            <a:extLst>
              <a:ext uri="{FF2B5EF4-FFF2-40B4-BE49-F238E27FC236}">
                <a16:creationId xmlns:a16="http://schemas.microsoft.com/office/drawing/2014/main" id="{46DBCC04-883E-3919-590E-754DD1360349}"/>
              </a:ext>
            </a:extLst>
          </p:cNvPr>
          <p:cNvSpPr>
            <a:spLocks noGrp="1"/>
          </p:cNvSpPr>
          <p:nvPr>
            <p:ph sz="quarter" idx="13"/>
          </p:nvPr>
        </p:nvSpPr>
        <p:spPr>
          <a:xfrm>
            <a:off x="314325" y="757238"/>
            <a:ext cx="11558588" cy="5872161"/>
          </a:xfrm>
        </p:spPr>
        <p:txBody>
          <a:bodyPr>
            <a:normAutofit lnSpcReduction="10000"/>
          </a:bodyPr>
          <a:lstStyle/>
          <a:p>
            <a:r>
              <a:rPr lang="it-IT" b="1" dirty="0"/>
              <a:t>a partire dagli anni 80 le due dimensioni di condivisione emotiva (componente affettiva) e di comprensione del vissuto dell’altro (componente cognitiva) non sono più considerate giustapposte, bensì entrambe </a:t>
            </a:r>
            <a:r>
              <a:rPr lang="it-IT" b="1" u="sng" dirty="0"/>
              <a:t>determinanti e co-occorrenti</a:t>
            </a:r>
            <a:r>
              <a:rPr lang="it-IT" b="1" dirty="0"/>
              <a:t> al fine di generare la risposta empatica.</a:t>
            </a:r>
          </a:p>
          <a:p>
            <a:r>
              <a:rPr lang="it-IT" b="1" dirty="0"/>
              <a:t>Si inizia a parlare di </a:t>
            </a:r>
            <a:r>
              <a:rPr lang="it-IT" b="1" u="sng" dirty="0"/>
              <a:t>modelli multifattoriali o multidimensionali</a:t>
            </a:r>
            <a:r>
              <a:rPr lang="it-IT" b="1" dirty="0"/>
              <a:t> dell’empatia, contrapponendoli ai precedenti modelli riduttivi.</a:t>
            </a:r>
          </a:p>
          <a:p>
            <a:r>
              <a:rPr lang="it-IT" b="1" u="sng" dirty="0"/>
              <a:t>Feshbach</a:t>
            </a:r>
            <a:r>
              <a:rPr lang="it-IT" b="1" dirty="0"/>
              <a:t> </a:t>
            </a:r>
            <a:r>
              <a:rPr lang="it-IT" b="1" dirty="0" err="1"/>
              <a:t>e’</a:t>
            </a:r>
            <a:r>
              <a:rPr lang="it-IT" b="1" dirty="0"/>
              <a:t> la prima autrice che considera l’empatia un costrutto multi componenziale. secondo lei empatizzare con qualcuno significa «provare l’emozione che sperimenta la persona che si osserva»; si tratta di una </a:t>
            </a:r>
            <a:r>
              <a:rPr lang="it-IT" b="1" u="sng" dirty="0"/>
              <a:t>concordanza affettiva</a:t>
            </a:r>
            <a:r>
              <a:rPr lang="it-IT" b="1" dirty="0"/>
              <a:t>, in cui si ha piena </a:t>
            </a:r>
            <a:r>
              <a:rPr lang="it-IT" b="1" u="sng" dirty="0"/>
              <a:t>consapevolezza</a:t>
            </a:r>
            <a:r>
              <a:rPr lang="it-IT" b="1" dirty="0"/>
              <a:t> che l’emozione condivisa deriva dall’altro (condivisione vicaria).</a:t>
            </a:r>
          </a:p>
          <a:p>
            <a:r>
              <a:rPr lang="it-IT" b="1" dirty="0"/>
              <a:t>Affinché ciò avvenga è necessario riconoscere l’emozione provata dall’altro che si sta condividendo.</a:t>
            </a:r>
          </a:p>
          <a:p>
            <a:pPr marL="0" indent="0" algn="ctr">
              <a:buNone/>
            </a:pPr>
            <a:r>
              <a:rPr lang="it-IT" b="1" dirty="0">
                <a:solidFill>
                  <a:srgbClr val="FF0000"/>
                </a:solidFill>
              </a:rPr>
              <a:t>Tale prospettiva prevede un’azione integrata tra la componente cognitiva ed affettiva per generare una risposta empatica.</a:t>
            </a:r>
          </a:p>
        </p:txBody>
      </p:sp>
    </p:spTree>
    <p:extLst>
      <p:ext uri="{BB962C8B-B14F-4D97-AF65-F5344CB8AC3E}">
        <p14:creationId xmlns:p14="http://schemas.microsoft.com/office/powerpoint/2010/main" val="4092846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DA4319-0AF7-A4AB-55C2-A4B855D2E671}"/>
              </a:ext>
            </a:extLst>
          </p:cNvPr>
          <p:cNvSpPr>
            <a:spLocks noGrp="1"/>
          </p:cNvSpPr>
          <p:nvPr>
            <p:ph type="title"/>
          </p:nvPr>
        </p:nvSpPr>
        <p:spPr>
          <a:xfrm>
            <a:off x="913775" y="0"/>
            <a:ext cx="10364451" cy="614364"/>
          </a:xfrm>
        </p:spPr>
        <p:txBody>
          <a:bodyPr>
            <a:normAutofit/>
          </a:bodyPr>
          <a:lstStyle/>
          <a:p>
            <a:r>
              <a:rPr lang="it-IT" b="1" dirty="0"/>
              <a:t>Hoffman e il sentire vicario</a:t>
            </a:r>
          </a:p>
        </p:txBody>
      </p:sp>
      <p:sp>
        <p:nvSpPr>
          <p:cNvPr id="3" name="Segnaposto contenuto 2">
            <a:extLst>
              <a:ext uri="{FF2B5EF4-FFF2-40B4-BE49-F238E27FC236}">
                <a16:creationId xmlns:a16="http://schemas.microsoft.com/office/drawing/2014/main" id="{61BDED8C-8FEF-1A95-A49A-02CFE129783A}"/>
              </a:ext>
            </a:extLst>
          </p:cNvPr>
          <p:cNvSpPr>
            <a:spLocks noGrp="1"/>
          </p:cNvSpPr>
          <p:nvPr>
            <p:ph sz="quarter" idx="13"/>
          </p:nvPr>
        </p:nvSpPr>
        <p:spPr>
          <a:xfrm>
            <a:off x="571499" y="614364"/>
            <a:ext cx="11129963" cy="6057900"/>
          </a:xfrm>
        </p:spPr>
        <p:txBody>
          <a:bodyPr>
            <a:normAutofit fontScale="92500" lnSpcReduction="20000"/>
          </a:bodyPr>
          <a:lstStyle/>
          <a:p>
            <a:r>
              <a:rPr lang="it-IT" b="1" u="sng" dirty="0"/>
              <a:t>Hoffman</a:t>
            </a:r>
            <a:r>
              <a:rPr lang="it-IT" b="1" dirty="0"/>
              <a:t> ha ampliato il concetto di empatia espresso da </a:t>
            </a:r>
            <a:r>
              <a:rPr lang="it-IT" b="1" dirty="0" err="1"/>
              <a:t>feshbach</a:t>
            </a:r>
            <a:r>
              <a:rPr lang="it-IT" b="1" dirty="0"/>
              <a:t>: empatia non è solo il verificarsi di un’esatta corrispondenza tra i propri sentimenti e quelli dell’altro, ma è anche quell’insieme di processi che accompagnano la percezione dello stato emotivo di chi si ha di fronte, che suscita una risposta affettiva più appropriata alla situazione in cui si trova l’altro che alla propria (es. un bambino che si sente felice, accorgendosi di un compagno che è triste, perché escluso dal gioco, non  riesce più a sentirsi felice, si dispiacerà per l’ingiustizia che il suo compagno ha vissuto, proverà rabbia; il suo vissuto sarà più consono al vissuto dell’altro che al proprio).</a:t>
            </a:r>
          </a:p>
          <a:p>
            <a:r>
              <a:rPr lang="it-IT" b="1" dirty="0"/>
              <a:t> il pensiero di </a:t>
            </a:r>
            <a:r>
              <a:rPr lang="it-IT" b="1" dirty="0" err="1"/>
              <a:t>hoffman</a:t>
            </a:r>
            <a:r>
              <a:rPr lang="it-IT" b="1" dirty="0"/>
              <a:t> si distingue da quello di </a:t>
            </a:r>
            <a:r>
              <a:rPr lang="it-IT" b="1" dirty="0" err="1"/>
              <a:t>feshbach</a:t>
            </a:r>
            <a:r>
              <a:rPr lang="it-IT" b="1" dirty="0"/>
              <a:t>. Il primo afferma che già nelle primissime manifestazioni empatiche la dimensione affettiva ha un ruolo di maggiore rilevanza rispetto a quella cognitiva (inizialmente quasi assente come accade nel pianto reattivo neonatale). Con lo sviluppo, la componente cognitiva assume un’importanza crescente, combinandosi a quella affettiva.</a:t>
            </a:r>
          </a:p>
          <a:p>
            <a:r>
              <a:rPr lang="it-IT" b="1" dirty="0"/>
              <a:t>Nell’esperienza empatica, oltre alle </a:t>
            </a:r>
            <a:r>
              <a:rPr lang="it-IT" b="1" u="sng" dirty="0"/>
              <a:t>componenti cognitive e affettive</a:t>
            </a:r>
            <a:r>
              <a:rPr lang="it-IT" b="1" dirty="0"/>
              <a:t>, interviene un terzo fattore: </a:t>
            </a:r>
            <a:r>
              <a:rPr lang="it-IT" b="1" u="sng" dirty="0"/>
              <a:t>la componente motivazionale</a:t>
            </a:r>
            <a:r>
              <a:rPr lang="it-IT" b="1" dirty="0"/>
              <a:t>. empatizzare rappresenta una motivazione a dare aiuto; l’effetto motivante è dato dal fatto che condividere l’emozione dell’altro, andando in suo soccorso, fa provare benessere in chi sta prestando aiuto. Viceversa la scelta di non aiutare l’atro, genera senso di colpa.</a:t>
            </a:r>
          </a:p>
        </p:txBody>
      </p:sp>
    </p:spTree>
    <p:extLst>
      <p:ext uri="{BB962C8B-B14F-4D97-AF65-F5344CB8AC3E}">
        <p14:creationId xmlns:p14="http://schemas.microsoft.com/office/powerpoint/2010/main" val="1868813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EB5152-7AED-11FB-0262-C786CDEAD0BF}"/>
              </a:ext>
            </a:extLst>
          </p:cNvPr>
          <p:cNvSpPr>
            <a:spLocks noGrp="1"/>
          </p:cNvSpPr>
          <p:nvPr>
            <p:ph type="title"/>
          </p:nvPr>
        </p:nvSpPr>
        <p:spPr>
          <a:xfrm>
            <a:off x="913775" y="285751"/>
            <a:ext cx="10364451" cy="428624"/>
          </a:xfrm>
        </p:spPr>
        <p:txBody>
          <a:bodyPr>
            <a:normAutofit fontScale="90000"/>
          </a:bodyPr>
          <a:lstStyle/>
          <a:p>
            <a:r>
              <a:rPr lang="it-IT" b="1" dirty="0"/>
              <a:t>Fattori individuali e interpersonali</a:t>
            </a:r>
          </a:p>
        </p:txBody>
      </p:sp>
      <p:sp>
        <p:nvSpPr>
          <p:cNvPr id="3" name="Segnaposto contenuto 2">
            <a:extLst>
              <a:ext uri="{FF2B5EF4-FFF2-40B4-BE49-F238E27FC236}">
                <a16:creationId xmlns:a16="http://schemas.microsoft.com/office/drawing/2014/main" id="{A37B0D6B-72B2-F8AC-7A0D-471F6B188C8E}"/>
              </a:ext>
            </a:extLst>
          </p:cNvPr>
          <p:cNvSpPr>
            <a:spLocks noGrp="1"/>
          </p:cNvSpPr>
          <p:nvPr>
            <p:ph sz="quarter" idx="13"/>
          </p:nvPr>
        </p:nvSpPr>
        <p:spPr>
          <a:xfrm>
            <a:off x="457199" y="714375"/>
            <a:ext cx="11244263" cy="6143625"/>
          </a:xfrm>
        </p:spPr>
        <p:txBody>
          <a:bodyPr>
            <a:normAutofit fontScale="92500" lnSpcReduction="20000"/>
          </a:bodyPr>
          <a:lstStyle/>
          <a:p>
            <a:r>
              <a:rPr lang="it-IT" b="1" dirty="0"/>
              <a:t>Lo studioso </a:t>
            </a:r>
            <a:r>
              <a:rPr lang="it-IT" b="1" u="sng" dirty="0" err="1"/>
              <a:t>davis</a:t>
            </a:r>
            <a:r>
              <a:rPr lang="it-IT" b="1" dirty="0"/>
              <a:t>, descrive l’empatia come una serie di fattori che entrano in gioco ogni volta che si assiste all’esperienza emotiva di qualcuno.</a:t>
            </a:r>
          </a:p>
          <a:p>
            <a:r>
              <a:rPr lang="it-IT" b="1" dirty="0"/>
              <a:t>Davis sottolinea come gli elementi cognitivi ed affettivi siano entrambi presenti nell’empatia e concorrano congiuntamente a definire la natura multidimensionale dei processi empatici.</a:t>
            </a:r>
          </a:p>
          <a:p>
            <a:r>
              <a:rPr lang="it-IT" b="1" dirty="0"/>
              <a:t>L’autore definisce come l’episodio «prototipico empatico», sia costituito da tre vertici: il soggetto che osserva, il soggetto osservato mentre sperimenta una situazione emotiva e la risposta dell’osservatore.</a:t>
            </a:r>
          </a:p>
          <a:p>
            <a:r>
              <a:rPr lang="it-IT" b="1" u="sng" dirty="0">
                <a:solidFill>
                  <a:srgbClr val="FF0000"/>
                </a:solidFill>
              </a:rPr>
              <a:t>L’episodio prototipico </a:t>
            </a:r>
            <a:r>
              <a:rPr lang="it-IT" b="1" dirty="0"/>
              <a:t>è specificato da 4 costrutti:</a:t>
            </a:r>
          </a:p>
          <a:p>
            <a:pPr marL="457200" indent="-457200">
              <a:buFont typeface="+mj-lt"/>
              <a:buAutoNum type="alphaLcParenR"/>
            </a:pPr>
            <a:r>
              <a:rPr lang="it-IT" b="1" dirty="0"/>
              <a:t>Caratteristiche dell’osservatore, dell’osservato e della situazione;</a:t>
            </a:r>
          </a:p>
          <a:p>
            <a:pPr marL="457200" indent="-457200">
              <a:buFont typeface="+mj-lt"/>
              <a:buAutoNum type="alphaLcParenR"/>
            </a:pPr>
            <a:r>
              <a:rPr lang="it-IT" b="1" dirty="0"/>
              <a:t>I processi cognitivi dell’osservatore che permettono la conoscenza dello stato d’animo dell’osservato;</a:t>
            </a:r>
          </a:p>
          <a:p>
            <a:pPr marL="457200" indent="-457200">
              <a:buFont typeface="+mj-lt"/>
              <a:buAutoNum type="alphaLcParenR"/>
            </a:pPr>
            <a:r>
              <a:rPr lang="it-IT" b="1" dirty="0"/>
              <a:t>La risposta che ha luogo nell’osservatore di fronte alla situazione emotiva dell’osservato e che può essere affettiva (partecipazione vicaria) o cognitiva (comprensione dei pensieri e sentimenti altrui);</a:t>
            </a:r>
          </a:p>
          <a:p>
            <a:pPr marL="457200" indent="-457200">
              <a:buFont typeface="+mj-lt"/>
              <a:buAutoNum type="alphaLcParenR"/>
            </a:pPr>
            <a:r>
              <a:rPr lang="it-IT" b="1" dirty="0"/>
              <a:t>I comportamenti interpersonali che derivano dall’esposizione  agli stati d’animo dell’osservato.</a:t>
            </a:r>
          </a:p>
        </p:txBody>
      </p:sp>
    </p:spTree>
    <p:extLst>
      <p:ext uri="{BB962C8B-B14F-4D97-AF65-F5344CB8AC3E}">
        <p14:creationId xmlns:p14="http://schemas.microsoft.com/office/powerpoint/2010/main" val="2717180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627305-D12B-7E48-B6CF-32177BD959DB}"/>
              </a:ext>
            </a:extLst>
          </p:cNvPr>
          <p:cNvSpPr>
            <a:spLocks noGrp="1"/>
          </p:cNvSpPr>
          <p:nvPr>
            <p:ph type="title"/>
          </p:nvPr>
        </p:nvSpPr>
        <p:spPr>
          <a:xfrm>
            <a:off x="913775" y="200025"/>
            <a:ext cx="10364451" cy="1014413"/>
          </a:xfrm>
        </p:spPr>
        <p:txBody>
          <a:bodyPr>
            <a:normAutofit fontScale="90000"/>
          </a:bodyPr>
          <a:lstStyle/>
          <a:p>
            <a:r>
              <a:rPr lang="it-IT" sz="2800" b="1" dirty="0"/>
              <a:t>Quali sono le componenti cognitive e affettive dell’empatia che, secondo </a:t>
            </a:r>
            <a:r>
              <a:rPr lang="it-IT" sz="2800" b="1" dirty="0" err="1"/>
              <a:t>davis</a:t>
            </a:r>
            <a:r>
              <a:rPr lang="it-IT" sz="2800" b="1" dirty="0"/>
              <a:t>,  caratterizzano le risposte empatiche dell’osservatore?</a:t>
            </a:r>
          </a:p>
        </p:txBody>
      </p:sp>
      <p:sp>
        <p:nvSpPr>
          <p:cNvPr id="3" name="Segnaposto contenuto 2">
            <a:extLst>
              <a:ext uri="{FF2B5EF4-FFF2-40B4-BE49-F238E27FC236}">
                <a16:creationId xmlns:a16="http://schemas.microsoft.com/office/drawing/2014/main" id="{E5223E89-7A40-2FAE-200B-08CA24209E09}"/>
              </a:ext>
            </a:extLst>
          </p:cNvPr>
          <p:cNvSpPr>
            <a:spLocks noGrp="1"/>
          </p:cNvSpPr>
          <p:nvPr>
            <p:ph sz="quarter" idx="13"/>
          </p:nvPr>
        </p:nvSpPr>
        <p:spPr>
          <a:xfrm>
            <a:off x="388143" y="1357314"/>
            <a:ext cx="11415713" cy="5300662"/>
          </a:xfrm>
        </p:spPr>
        <p:txBody>
          <a:bodyPr>
            <a:normAutofit fontScale="85000" lnSpcReduction="20000"/>
          </a:bodyPr>
          <a:lstStyle/>
          <a:p>
            <a:r>
              <a:rPr lang="it-IT" sz="2800" b="1" dirty="0">
                <a:solidFill>
                  <a:schemeClr val="accent6">
                    <a:lumMod val="50000"/>
                  </a:schemeClr>
                </a:solidFill>
              </a:rPr>
              <a:t>Sono </a:t>
            </a:r>
            <a:r>
              <a:rPr lang="it-IT" sz="2800" b="1" dirty="0">
                <a:solidFill>
                  <a:srgbClr val="FF0000"/>
                </a:solidFill>
              </a:rPr>
              <a:t>quattro</a:t>
            </a:r>
            <a:r>
              <a:rPr lang="it-IT" sz="2800" b="1" dirty="0">
                <a:solidFill>
                  <a:schemeClr val="accent6">
                    <a:lumMod val="50000"/>
                  </a:schemeClr>
                </a:solidFill>
              </a:rPr>
              <a:t>: </a:t>
            </a:r>
          </a:p>
          <a:p>
            <a:r>
              <a:rPr lang="it-IT" sz="2800" b="1" dirty="0">
                <a:solidFill>
                  <a:schemeClr val="accent6">
                    <a:lumMod val="50000"/>
                  </a:schemeClr>
                </a:solidFill>
              </a:rPr>
              <a:t>le prime due concernono LE </a:t>
            </a:r>
            <a:r>
              <a:rPr lang="it-IT" sz="2800" b="1" u="sng" dirty="0">
                <a:solidFill>
                  <a:schemeClr val="accent6">
                    <a:lumMod val="50000"/>
                  </a:schemeClr>
                </a:solidFill>
              </a:rPr>
              <a:t>abilità cognitive</a:t>
            </a:r>
            <a:r>
              <a:rPr lang="it-IT" sz="2800" b="1" dirty="0">
                <a:solidFill>
                  <a:schemeClr val="accent6">
                    <a:lumMod val="50000"/>
                  </a:schemeClr>
                </a:solidFill>
              </a:rPr>
              <a:t> e sono La capacità di adottare il punto di vista dell’altra persona e la tendenza a immaginarsi in situazioni fittizie (</a:t>
            </a:r>
            <a:r>
              <a:rPr lang="it-IT" sz="2800" b="1" i="1" dirty="0">
                <a:solidFill>
                  <a:schemeClr val="accent6">
                    <a:lumMod val="50000"/>
                  </a:schemeClr>
                </a:solidFill>
              </a:rPr>
              <a:t>FANTASIA);</a:t>
            </a:r>
          </a:p>
          <a:p>
            <a:r>
              <a:rPr lang="it-IT" sz="2800" b="1" dirty="0">
                <a:solidFill>
                  <a:schemeClr val="accent6">
                    <a:lumMod val="50000"/>
                  </a:schemeClr>
                </a:solidFill>
              </a:rPr>
              <a:t>le altre due componenti si riferiscono alla </a:t>
            </a:r>
            <a:r>
              <a:rPr lang="it-IT" sz="2800" b="1" u="sng" dirty="0">
                <a:solidFill>
                  <a:schemeClr val="accent6">
                    <a:lumMod val="50000"/>
                  </a:schemeClr>
                </a:solidFill>
              </a:rPr>
              <a:t>reazione emotiva </a:t>
            </a:r>
            <a:r>
              <a:rPr lang="it-IT" sz="2800" b="1" dirty="0">
                <a:solidFill>
                  <a:schemeClr val="accent6">
                    <a:lumMod val="50000"/>
                  </a:schemeClr>
                </a:solidFill>
              </a:rPr>
              <a:t>del soggetto, che può essere orientata verso la condivisione dell’esperienza emotiva dell’altro (</a:t>
            </a:r>
            <a:r>
              <a:rPr lang="it-IT" sz="2800" b="1" i="1" dirty="0">
                <a:solidFill>
                  <a:schemeClr val="accent6">
                    <a:lumMod val="50000"/>
                  </a:schemeClr>
                </a:solidFill>
              </a:rPr>
              <a:t>considerazione empatica</a:t>
            </a:r>
            <a:r>
              <a:rPr lang="it-IT" sz="2800" b="1" dirty="0">
                <a:solidFill>
                  <a:schemeClr val="accent6">
                    <a:lumMod val="50000"/>
                  </a:schemeClr>
                </a:solidFill>
              </a:rPr>
              <a:t>) oppure diretta verso la comprensione dei propri stati di ansia e di preoccupazione che si verificano nelle situazioni relazionali (</a:t>
            </a:r>
            <a:r>
              <a:rPr lang="it-IT" sz="2800" b="1" i="1" dirty="0">
                <a:solidFill>
                  <a:schemeClr val="accent6">
                    <a:lumMod val="50000"/>
                  </a:schemeClr>
                </a:solidFill>
              </a:rPr>
              <a:t>disagio personale</a:t>
            </a:r>
            <a:r>
              <a:rPr lang="it-IT" sz="2800" b="1" dirty="0">
                <a:solidFill>
                  <a:schemeClr val="accent6">
                    <a:lumMod val="50000"/>
                  </a:schemeClr>
                </a:solidFill>
              </a:rPr>
              <a:t>).</a:t>
            </a:r>
          </a:p>
          <a:p>
            <a:pPr marL="0" indent="0" algn="ctr">
              <a:buNone/>
            </a:pPr>
            <a:r>
              <a:rPr lang="it-IT" sz="2800" b="1" dirty="0">
                <a:solidFill>
                  <a:srgbClr val="FF0000"/>
                </a:solidFill>
              </a:rPr>
              <a:t>Le conseguenze sul piano interpersonale delle esperienze empatiche, sono determinate </a:t>
            </a:r>
            <a:r>
              <a:rPr lang="it-IT" sz="2800" b="1" u="sng" dirty="0">
                <a:solidFill>
                  <a:srgbClr val="FF0000"/>
                </a:solidFill>
              </a:rPr>
              <a:t>dall’interazione dei costrutti </a:t>
            </a:r>
            <a:r>
              <a:rPr lang="it-IT" sz="2800" b="1" dirty="0">
                <a:solidFill>
                  <a:srgbClr val="FF0000"/>
                </a:solidFill>
              </a:rPr>
              <a:t>che costituiscono l’episodio prototipico.</a:t>
            </a:r>
          </a:p>
          <a:p>
            <a:endParaRPr lang="it-IT" sz="2800" b="1" dirty="0"/>
          </a:p>
        </p:txBody>
      </p:sp>
    </p:spTree>
    <p:extLst>
      <p:ext uri="{BB962C8B-B14F-4D97-AF65-F5344CB8AC3E}">
        <p14:creationId xmlns:p14="http://schemas.microsoft.com/office/powerpoint/2010/main" val="2758141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2AD479-8669-0806-8FA1-D1331401507C}"/>
              </a:ext>
            </a:extLst>
          </p:cNvPr>
          <p:cNvSpPr>
            <a:spLocks noGrp="1"/>
          </p:cNvSpPr>
          <p:nvPr>
            <p:ph type="title"/>
          </p:nvPr>
        </p:nvSpPr>
        <p:spPr>
          <a:xfrm>
            <a:off x="385763" y="214314"/>
            <a:ext cx="11572875" cy="742950"/>
          </a:xfrm>
        </p:spPr>
        <p:txBody>
          <a:bodyPr>
            <a:noAutofit/>
          </a:bodyPr>
          <a:lstStyle/>
          <a:p>
            <a:r>
              <a:rPr lang="it-IT" sz="2800" b="1" dirty="0"/>
              <a:t>Distinzione dell’empatia da costrutti simili: </a:t>
            </a:r>
            <a:r>
              <a:rPr lang="it-IT" sz="2800" b="1" i="1" dirty="0" err="1"/>
              <a:t>role</a:t>
            </a:r>
            <a:r>
              <a:rPr lang="it-IT" sz="2800" b="1" i="1" dirty="0"/>
              <a:t> </a:t>
            </a:r>
            <a:r>
              <a:rPr lang="it-IT" sz="2800" b="1" i="1" dirty="0" err="1"/>
              <a:t>taking</a:t>
            </a:r>
            <a:r>
              <a:rPr lang="it-IT" sz="2800" b="1" i="1" dirty="0"/>
              <a:t>, simpatia, disagio personale e contagio emotivo</a:t>
            </a:r>
            <a:endParaRPr lang="it-IT" sz="2800" b="1" dirty="0"/>
          </a:p>
        </p:txBody>
      </p:sp>
      <p:sp>
        <p:nvSpPr>
          <p:cNvPr id="3" name="Segnaposto contenuto 2">
            <a:extLst>
              <a:ext uri="{FF2B5EF4-FFF2-40B4-BE49-F238E27FC236}">
                <a16:creationId xmlns:a16="http://schemas.microsoft.com/office/drawing/2014/main" id="{74538C94-418D-6C47-AF8E-DEFFB2A78A80}"/>
              </a:ext>
            </a:extLst>
          </p:cNvPr>
          <p:cNvSpPr>
            <a:spLocks noGrp="1"/>
          </p:cNvSpPr>
          <p:nvPr>
            <p:ph sz="quarter" idx="13"/>
          </p:nvPr>
        </p:nvSpPr>
        <p:spPr>
          <a:xfrm>
            <a:off x="233362" y="957264"/>
            <a:ext cx="11572875" cy="5514974"/>
          </a:xfrm>
        </p:spPr>
        <p:txBody>
          <a:bodyPr>
            <a:normAutofit/>
          </a:bodyPr>
          <a:lstStyle/>
          <a:p>
            <a:r>
              <a:rPr lang="it-IT" b="1" dirty="0"/>
              <a:t>Il </a:t>
            </a:r>
            <a:r>
              <a:rPr lang="it-IT" b="1" i="1" u="sng" dirty="0" err="1"/>
              <a:t>role</a:t>
            </a:r>
            <a:r>
              <a:rPr lang="it-IT" b="1" i="1" u="sng" dirty="0"/>
              <a:t> </a:t>
            </a:r>
            <a:r>
              <a:rPr lang="it-IT" b="1" i="1" u="sng" dirty="0" err="1"/>
              <a:t>taking</a:t>
            </a:r>
            <a:r>
              <a:rPr lang="it-IT" b="1" dirty="0"/>
              <a:t>: spesso l’empatia è stata sovrapposta a quella del </a:t>
            </a:r>
            <a:r>
              <a:rPr lang="it-IT" b="1" dirty="0" err="1"/>
              <a:t>role</a:t>
            </a:r>
            <a:r>
              <a:rPr lang="it-IT" b="1" dirty="0"/>
              <a:t> </a:t>
            </a:r>
            <a:r>
              <a:rPr lang="it-IT" b="1" dirty="0" err="1"/>
              <a:t>taking</a:t>
            </a:r>
            <a:r>
              <a:rPr lang="it-IT" b="1" dirty="0"/>
              <a:t>; esso consiste nella capacità di mettersi nei panni dell’altro, assumendone il ruolo, anche se diverso dall’interlocutore. Ci sono tre dimensioni: il </a:t>
            </a:r>
            <a:r>
              <a:rPr lang="it-IT" b="1" i="1" dirty="0" err="1"/>
              <a:t>role</a:t>
            </a:r>
            <a:r>
              <a:rPr lang="it-IT" b="1" i="1" dirty="0"/>
              <a:t> </a:t>
            </a:r>
            <a:r>
              <a:rPr lang="it-IT" b="1" i="1" dirty="0" err="1"/>
              <a:t>taking</a:t>
            </a:r>
            <a:r>
              <a:rPr lang="it-IT" b="1" i="1" dirty="0"/>
              <a:t> emozionale </a:t>
            </a:r>
            <a:r>
              <a:rPr lang="it-IT" b="1" dirty="0"/>
              <a:t>(capacità di riconoscere l’emozione dell’altro e rispondervi affettivamente in modo appropriato); il </a:t>
            </a:r>
            <a:r>
              <a:rPr lang="it-IT" b="1" i="1" dirty="0" err="1"/>
              <a:t>role</a:t>
            </a:r>
            <a:r>
              <a:rPr lang="it-IT" b="1" i="1" dirty="0"/>
              <a:t> </a:t>
            </a:r>
            <a:r>
              <a:rPr lang="it-IT" b="1" i="1" dirty="0" err="1"/>
              <a:t>taking</a:t>
            </a:r>
            <a:r>
              <a:rPr lang="it-IT" b="1" i="1" dirty="0"/>
              <a:t> cognitivo </a:t>
            </a:r>
            <a:r>
              <a:rPr lang="it-IT" b="1" dirty="0"/>
              <a:t>(mettersi cognitivamente nelle situazione dell’altro, comprendendone i pensieri e gli stati interni); </a:t>
            </a:r>
            <a:r>
              <a:rPr lang="it-IT" b="1" i="1" dirty="0"/>
              <a:t>il </a:t>
            </a:r>
            <a:r>
              <a:rPr lang="it-IT" b="1" i="1" dirty="0" err="1"/>
              <a:t>role</a:t>
            </a:r>
            <a:r>
              <a:rPr lang="it-IT" b="1" i="1" dirty="0"/>
              <a:t> </a:t>
            </a:r>
            <a:r>
              <a:rPr lang="it-IT" b="1" i="1" dirty="0" err="1"/>
              <a:t>taking</a:t>
            </a:r>
            <a:r>
              <a:rPr lang="it-IT" b="1" i="1" dirty="0"/>
              <a:t> percettivo </a:t>
            </a:r>
            <a:r>
              <a:rPr lang="it-IT" b="1" dirty="0"/>
              <a:t>(fare inferenze su come un oggetto è visto da un altro che occupa una posizione diversa dalla nostra nello spazio). Il </a:t>
            </a:r>
            <a:r>
              <a:rPr lang="it-IT" b="1" dirty="0" err="1"/>
              <a:t>r.t.</a:t>
            </a:r>
            <a:r>
              <a:rPr lang="it-IT" b="1" dirty="0"/>
              <a:t> non implica coinvolgimento di tipo affettivo.</a:t>
            </a:r>
          </a:p>
          <a:p>
            <a:r>
              <a:rPr lang="it-IT" b="1" i="1" u="sng" dirty="0"/>
              <a:t>La simpatia: </a:t>
            </a:r>
            <a:r>
              <a:rPr lang="it-IT" b="1" dirty="0"/>
              <a:t>è simile all’empatia in quanto rappresenta una reazione affettiva all’emozione dell’altro; differisce perché l’emozione che sperimenta l’osservatore non è simile a quella provata dall’altro, ma si configura come un’apprensione per il vissuto e la situazione dell’altro. Si manifesta attraverso dispiacere, preoccupazione per la condizione dell’altro. </a:t>
            </a:r>
            <a:endParaRPr lang="it-IT" b="1" i="1" u="sng" dirty="0"/>
          </a:p>
          <a:p>
            <a:pPr marL="0" indent="0">
              <a:buNone/>
            </a:pPr>
            <a:endParaRPr lang="it-IT" b="1" i="1" u="sng" dirty="0"/>
          </a:p>
        </p:txBody>
      </p:sp>
    </p:spTree>
    <p:extLst>
      <p:ext uri="{BB962C8B-B14F-4D97-AF65-F5344CB8AC3E}">
        <p14:creationId xmlns:p14="http://schemas.microsoft.com/office/powerpoint/2010/main" val="3412944256"/>
      </p:ext>
    </p:extLst>
  </p:cSld>
  <p:clrMapOvr>
    <a:masterClrMapping/>
  </p:clrMapOvr>
</p:sld>
</file>

<file path=ppt/theme/theme1.xml><?xml version="1.0" encoding="utf-8"?>
<a:theme xmlns:a="http://schemas.openxmlformats.org/drawingml/2006/main" name="Goccia">
  <a:themeElements>
    <a:clrScheme name="Gocci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Gocci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occi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Goccia</Template>
  <TotalTime>3360</TotalTime>
  <Words>3564</Words>
  <Application>Microsoft Office PowerPoint</Application>
  <PresentationFormat>Widescreen</PresentationFormat>
  <Paragraphs>104</Paragraphs>
  <Slides>22</Slides>
  <Notes>2</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22</vt:i4>
      </vt:variant>
    </vt:vector>
  </HeadingPairs>
  <TitlesOfParts>
    <vt:vector size="26" baseType="lpstr">
      <vt:lpstr>Arial</vt:lpstr>
      <vt:lpstr>Calibri</vt:lpstr>
      <vt:lpstr>Tw Cen MT</vt:lpstr>
      <vt:lpstr>Goccia</vt:lpstr>
      <vt:lpstr>L’EMPATIA DAL LIBRO «Che cos’e’ l’empatia» </vt:lpstr>
      <vt:lpstr>Che cos’è l’empatia</vt:lpstr>
      <vt:lpstr>L’empatia come partecipazione-condivisione emotiva</vt:lpstr>
      <vt:lpstr>L’empatia come comprensione del punto di vista dell’altro</vt:lpstr>
      <vt:lpstr>L’empatia come comprensione e condivisione</vt:lpstr>
      <vt:lpstr>Hoffman e il sentire vicario</vt:lpstr>
      <vt:lpstr>Fattori individuali e interpersonali</vt:lpstr>
      <vt:lpstr>Quali sono le componenti cognitive e affettive dell’empatia che, secondo davis,  caratterizzano le risposte empatiche dell’osservatore?</vt:lpstr>
      <vt:lpstr>Distinzione dell’empatia da costrutti simili: role taking, simpatia, disagio personale e contagio emotivo</vt:lpstr>
      <vt:lpstr>Presentazione standard di PowerPoint</vt:lpstr>
      <vt:lpstr>Presentazione standard di PowerPoint</vt:lpstr>
      <vt:lpstr>Il contributo delle neuroscienze: i neuroni specchio</vt:lpstr>
      <vt:lpstr>Modello multidimensionale dell’empatia</vt:lpstr>
      <vt:lpstr>La prospettiva funzionale e fenomenologica</vt:lpstr>
      <vt:lpstr>LO SVILUPPO DELLA RESPONSIVITA’ EMPATICA</vt:lpstr>
      <vt:lpstr>I FATTORI DI Personalità E L’EMPATIA</vt:lpstr>
      <vt:lpstr>DOPPIO SISTEMA DI CONTROLLO DELL’EMPATIA</vt:lpstr>
      <vt:lpstr>L’EMPATIA</vt:lpstr>
      <vt:lpstr>COSA SUCCEDE QUANDO SI EMPATIZZA CON QUALCUNO?</vt:lpstr>
      <vt:lpstr>L’EMPATIA NELLO SVILUPPO ATIPICO</vt:lpstr>
      <vt:lpstr>L’EMPATIA NELLO SVILUPPO ATIPICO</vt:lpstr>
      <vt:lpstr>«QUANDO L’INDIVIDUO è CAPACE DI VIVERE RELAZIONI INTERPERSONALI PROFONDE E VERE, PUO’ ANCHE CONOSCERE SE STESSO CON MAGGIORE PROFONDITà E VERITà. L’UOMO è UN ESSERE POSTO IN RELAZIONE E SOLO QUANDO DECIDE DI FARSI CARICO DELL’ALTRO, ACCETTANDO CON  QUESTO LA FATICA DELLA CONFLITTUALITà E DELLA GRATUITà, EGLI INCONTRA E CONOSCE PIENAMENTE SE STESSO.        («LA FORZA DALLA DEBOLEZZA» GIOVANNI GUCCI)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Monica Paola Sciacca</dc:creator>
  <cp:lastModifiedBy>Monica Paola Sciacca</cp:lastModifiedBy>
  <cp:revision>28</cp:revision>
  <dcterms:created xsi:type="dcterms:W3CDTF">2025-01-18T18:41:52Z</dcterms:created>
  <dcterms:modified xsi:type="dcterms:W3CDTF">2025-05-12T18:39:51Z</dcterms:modified>
</cp:coreProperties>
</file>