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20" autoAdjust="0"/>
  </p:normalViewPr>
  <p:slideViewPr>
    <p:cSldViewPr snapToGrid="0">
      <p:cViewPr varScale="1">
        <p:scale>
          <a:sx n="64" d="100"/>
          <a:sy n="64" d="100"/>
        </p:scale>
        <p:origin x="954" y="90"/>
      </p:cViewPr>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aola Sciacca" userId="454e2f0ecd8a7bc4" providerId="LiveId" clId="{00A0F8C0-7B49-48D7-9E88-1294F0E71E0A}"/>
    <pc:docChg chg="undo custSel addSld delSld modSld sldOrd">
      <pc:chgData name="Monica Paola Sciacca" userId="454e2f0ecd8a7bc4" providerId="LiveId" clId="{00A0F8C0-7B49-48D7-9E88-1294F0E71E0A}" dt="2025-03-31T18:11:59.060" v="47365" actId="207"/>
      <pc:docMkLst>
        <pc:docMk/>
      </pc:docMkLst>
      <pc:sldChg chg="addSp delSp modSp new mod modClrScheme chgLayout">
        <pc:chgData name="Monica Paola Sciacca" userId="454e2f0ecd8a7bc4" providerId="LiveId" clId="{00A0F8C0-7B49-48D7-9E88-1294F0E71E0A}" dt="2023-04-29T11:20:30.438" v="6032" actId="478"/>
        <pc:sldMkLst>
          <pc:docMk/>
          <pc:sldMk cId="91053800" sldId="256"/>
        </pc:sldMkLst>
      </pc:sldChg>
      <pc:sldChg chg="modSp new mod">
        <pc:chgData name="Monica Paola Sciacca" userId="454e2f0ecd8a7bc4" providerId="LiveId" clId="{00A0F8C0-7B49-48D7-9E88-1294F0E71E0A}" dt="2025-03-31T16:50:02.843" v="46937" actId="207"/>
        <pc:sldMkLst>
          <pc:docMk/>
          <pc:sldMk cId="1176323674" sldId="257"/>
        </pc:sldMkLst>
        <pc:spChg chg="mod">
          <ac:chgData name="Monica Paola Sciacca" userId="454e2f0ecd8a7bc4" providerId="LiveId" clId="{00A0F8C0-7B49-48D7-9E88-1294F0E71E0A}" dt="2025-03-31T16:50:02.843" v="46937" actId="207"/>
          <ac:spMkLst>
            <pc:docMk/>
            <pc:sldMk cId="1176323674" sldId="257"/>
            <ac:spMk id="3" creationId="{4ADE9DCA-F1BD-025C-339E-412A05B8761F}"/>
          </ac:spMkLst>
        </pc:spChg>
      </pc:sldChg>
      <pc:sldChg chg="modSp new mod">
        <pc:chgData name="Monica Paola Sciacca" userId="454e2f0ecd8a7bc4" providerId="LiveId" clId="{00A0F8C0-7B49-48D7-9E88-1294F0E71E0A}" dt="2025-03-31T16:52:19.436" v="46952" actId="20577"/>
        <pc:sldMkLst>
          <pc:docMk/>
          <pc:sldMk cId="4123155336" sldId="258"/>
        </pc:sldMkLst>
        <pc:spChg chg="mod">
          <ac:chgData name="Monica Paola Sciacca" userId="454e2f0ecd8a7bc4" providerId="LiveId" clId="{00A0F8C0-7B49-48D7-9E88-1294F0E71E0A}" dt="2025-03-31T16:52:19.436" v="46952" actId="20577"/>
          <ac:spMkLst>
            <pc:docMk/>
            <pc:sldMk cId="4123155336" sldId="258"/>
            <ac:spMk id="3" creationId="{D5C7153A-24BA-C5C9-FC59-107134B9D49C}"/>
          </ac:spMkLst>
        </pc:spChg>
      </pc:sldChg>
      <pc:sldChg chg="modSp new mod">
        <pc:chgData name="Monica Paola Sciacca" userId="454e2f0ecd8a7bc4" providerId="LiveId" clId="{00A0F8C0-7B49-48D7-9E88-1294F0E71E0A}" dt="2025-03-31T16:59:44.942" v="47114" actId="207"/>
        <pc:sldMkLst>
          <pc:docMk/>
          <pc:sldMk cId="3791229100" sldId="259"/>
        </pc:sldMkLst>
        <pc:spChg chg="mod">
          <ac:chgData name="Monica Paola Sciacca" userId="454e2f0ecd8a7bc4" providerId="LiveId" clId="{00A0F8C0-7B49-48D7-9E88-1294F0E71E0A}" dt="2025-03-31T16:59:44.942" v="47114" actId="207"/>
          <ac:spMkLst>
            <pc:docMk/>
            <pc:sldMk cId="3791229100" sldId="259"/>
            <ac:spMk id="3" creationId="{3452C6D4-57D1-FCB5-E858-78E206304588}"/>
          </ac:spMkLst>
        </pc:spChg>
      </pc:sldChg>
      <pc:sldChg chg="modSp new mod ord">
        <pc:chgData name="Monica Paola Sciacca" userId="454e2f0ecd8a7bc4" providerId="LiveId" clId="{00A0F8C0-7B49-48D7-9E88-1294F0E71E0A}" dt="2025-03-31T17:18:52.698" v="47156" actId="313"/>
        <pc:sldMkLst>
          <pc:docMk/>
          <pc:sldMk cId="964750179" sldId="260"/>
        </pc:sldMkLst>
        <pc:spChg chg="mod">
          <ac:chgData name="Monica Paola Sciacca" userId="454e2f0ecd8a7bc4" providerId="LiveId" clId="{00A0F8C0-7B49-48D7-9E88-1294F0E71E0A}" dt="2025-03-31T17:07:55.600" v="47154" actId="20577"/>
          <ac:spMkLst>
            <pc:docMk/>
            <pc:sldMk cId="964750179" sldId="260"/>
            <ac:spMk id="2" creationId="{5FE92C1A-23B9-2CD4-862A-01471C67E95A}"/>
          </ac:spMkLst>
        </pc:spChg>
        <pc:spChg chg="mod">
          <ac:chgData name="Monica Paola Sciacca" userId="454e2f0ecd8a7bc4" providerId="LiveId" clId="{00A0F8C0-7B49-48D7-9E88-1294F0E71E0A}" dt="2025-03-31T17:18:52.698" v="47156" actId="313"/>
          <ac:spMkLst>
            <pc:docMk/>
            <pc:sldMk cId="964750179" sldId="260"/>
            <ac:spMk id="3" creationId="{E6AEB9C1-AE2D-BE12-F692-93992E0B7BC4}"/>
          </ac:spMkLst>
        </pc:spChg>
      </pc:sldChg>
      <pc:sldChg chg="modSp new mod">
        <pc:chgData name="Monica Paola Sciacca" userId="454e2f0ecd8a7bc4" providerId="LiveId" clId="{00A0F8C0-7B49-48D7-9E88-1294F0E71E0A}" dt="2025-03-31T17:20:03.069" v="47157" actId="207"/>
        <pc:sldMkLst>
          <pc:docMk/>
          <pc:sldMk cId="1819394369" sldId="261"/>
        </pc:sldMkLst>
        <pc:spChg chg="mod">
          <ac:chgData name="Monica Paola Sciacca" userId="454e2f0ecd8a7bc4" providerId="LiveId" clId="{00A0F8C0-7B49-48D7-9E88-1294F0E71E0A}" dt="2025-03-31T17:20:03.069" v="47157" actId="207"/>
          <ac:spMkLst>
            <pc:docMk/>
            <pc:sldMk cId="1819394369" sldId="261"/>
            <ac:spMk id="3" creationId="{C5780767-0BE8-7649-E9E7-D77E15677A9C}"/>
          </ac:spMkLst>
        </pc:spChg>
      </pc:sldChg>
      <pc:sldChg chg="addSp delSp modSp new mod">
        <pc:chgData name="Monica Paola Sciacca" userId="454e2f0ecd8a7bc4" providerId="LiveId" clId="{00A0F8C0-7B49-48D7-9E88-1294F0E71E0A}" dt="2023-04-29T14:14:33.324" v="7347" actId="14100"/>
        <pc:sldMkLst>
          <pc:docMk/>
          <pc:sldMk cId="2169365495" sldId="262"/>
        </pc:sldMkLst>
      </pc:sldChg>
      <pc:sldChg chg="modSp new mod">
        <pc:chgData name="Monica Paola Sciacca" userId="454e2f0ecd8a7bc4" providerId="LiveId" clId="{00A0F8C0-7B49-48D7-9E88-1294F0E71E0A}" dt="2025-03-31T17:23:16.836" v="47158" actId="207"/>
        <pc:sldMkLst>
          <pc:docMk/>
          <pc:sldMk cId="2356403290" sldId="263"/>
        </pc:sldMkLst>
        <pc:spChg chg="mod">
          <ac:chgData name="Monica Paola Sciacca" userId="454e2f0ecd8a7bc4" providerId="LiveId" clId="{00A0F8C0-7B49-48D7-9E88-1294F0E71E0A}" dt="2025-03-31T17:23:16.836" v="47158" actId="207"/>
          <ac:spMkLst>
            <pc:docMk/>
            <pc:sldMk cId="2356403290" sldId="263"/>
            <ac:spMk id="3" creationId="{D2FD9467-F530-AB56-2AB1-7A7867A0B744}"/>
          </ac:spMkLst>
        </pc:spChg>
      </pc:sldChg>
      <pc:sldChg chg="addSp delSp modSp new mod ord">
        <pc:chgData name="Monica Paola Sciacca" userId="454e2f0ecd8a7bc4" providerId="LiveId" clId="{00A0F8C0-7B49-48D7-9E88-1294F0E71E0A}" dt="2025-03-31T17:24:39.379" v="47162" actId="20577"/>
        <pc:sldMkLst>
          <pc:docMk/>
          <pc:sldMk cId="309946669" sldId="264"/>
        </pc:sldMkLst>
        <pc:spChg chg="mod">
          <ac:chgData name="Monica Paola Sciacca" userId="454e2f0ecd8a7bc4" providerId="LiveId" clId="{00A0F8C0-7B49-48D7-9E88-1294F0E71E0A}" dt="2025-03-31T17:24:39.379" v="47162" actId="20577"/>
          <ac:spMkLst>
            <pc:docMk/>
            <pc:sldMk cId="309946669" sldId="264"/>
            <ac:spMk id="2" creationId="{41E18211-1665-26F9-88AD-CF32AD8208AD}"/>
          </ac:spMkLst>
        </pc:spChg>
      </pc:sldChg>
      <pc:sldChg chg="modSp new mod">
        <pc:chgData name="Monica Paola Sciacca" userId="454e2f0ecd8a7bc4" providerId="LiveId" clId="{00A0F8C0-7B49-48D7-9E88-1294F0E71E0A}" dt="2025-03-31T17:28:18.798" v="47171" actId="207"/>
        <pc:sldMkLst>
          <pc:docMk/>
          <pc:sldMk cId="2150345419" sldId="265"/>
        </pc:sldMkLst>
        <pc:spChg chg="mod">
          <ac:chgData name="Monica Paola Sciacca" userId="454e2f0ecd8a7bc4" providerId="LiveId" clId="{00A0F8C0-7B49-48D7-9E88-1294F0E71E0A}" dt="2025-03-31T17:28:18.798" v="47171" actId="207"/>
          <ac:spMkLst>
            <pc:docMk/>
            <pc:sldMk cId="2150345419" sldId="265"/>
            <ac:spMk id="3" creationId="{12B6F72C-2B70-FEEF-BA18-810A3FA1ACF5}"/>
          </ac:spMkLst>
        </pc:spChg>
      </pc:sldChg>
      <pc:sldChg chg="modSp new mod">
        <pc:chgData name="Monica Paola Sciacca" userId="454e2f0ecd8a7bc4" providerId="LiveId" clId="{00A0F8C0-7B49-48D7-9E88-1294F0E71E0A}" dt="2025-03-31T17:32:36.074" v="47173" actId="207"/>
        <pc:sldMkLst>
          <pc:docMk/>
          <pc:sldMk cId="743119222" sldId="266"/>
        </pc:sldMkLst>
        <pc:spChg chg="mod">
          <ac:chgData name="Monica Paola Sciacca" userId="454e2f0ecd8a7bc4" providerId="LiveId" clId="{00A0F8C0-7B49-48D7-9E88-1294F0E71E0A}" dt="2025-03-31T17:32:36.074" v="47173" actId="207"/>
          <ac:spMkLst>
            <pc:docMk/>
            <pc:sldMk cId="743119222" sldId="266"/>
            <ac:spMk id="3" creationId="{78F739A1-E99E-F1FD-38F5-6AC1FCC8615B}"/>
          </ac:spMkLst>
        </pc:spChg>
      </pc:sldChg>
      <pc:sldChg chg="addSp delSp modSp new mod">
        <pc:chgData name="Monica Paola Sciacca" userId="454e2f0ecd8a7bc4" providerId="LiveId" clId="{00A0F8C0-7B49-48D7-9E88-1294F0E71E0A}" dt="2025-03-31T17:35:30.551" v="47174" actId="207"/>
        <pc:sldMkLst>
          <pc:docMk/>
          <pc:sldMk cId="2870518228" sldId="267"/>
        </pc:sldMkLst>
        <pc:spChg chg="mod">
          <ac:chgData name="Monica Paola Sciacca" userId="454e2f0ecd8a7bc4" providerId="LiveId" clId="{00A0F8C0-7B49-48D7-9E88-1294F0E71E0A}" dt="2025-03-31T17:35:30.551" v="47174" actId="207"/>
          <ac:spMkLst>
            <pc:docMk/>
            <pc:sldMk cId="2870518228" sldId="267"/>
            <ac:spMk id="2" creationId="{2B58813F-207C-AD5A-F53B-380746BB3969}"/>
          </ac:spMkLst>
        </pc:spChg>
      </pc:sldChg>
      <pc:sldChg chg="modSp new mod">
        <pc:chgData name="Monica Paola Sciacca" userId="454e2f0ecd8a7bc4" providerId="LiveId" clId="{00A0F8C0-7B49-48D7-9E88-1294F0E71E0A}" dt="2025-03-31T17:40:09.730" v="47204" actId="20577"/>
        <pc:sldMkLst>
          <pc:docMk/>
          <pc:sldMk cId="26625349" sldId="268"/>
        </pc:sldMkLst>
        <pc:spChg chg="mod">
          <ac:chgData name="Monica Paola Sciacca" userId="454e2f0ecd8a7bc4" providerId="LiveId" clId="{00A0F8C0-7B49-48D7-9E88-1294F0E71E0A}" dt="2025-03-31T17:40:09.730" v="47204" actId="20577"/>
          <ac:spMkLst>
            <pc:docMk/>
            <pc:sldMk cId="26625349" sldId="268"/>
            <ac:spMk id="3" creationId="{42F3BC52-668B-728B-CB60-F48C6BCABD32}"/>
          </ac:spMkLst>
        </pc:spChg>
      </pc:sldChg>
      <pc:sldChg chg="modSp new mod">
        <pc:chgData name="Monica Paola Sciacca" userId="454e2f0ecd8a7bc4" providerId="LiveId" clId="{00A0F8C0-7B49-48D7-9E88-1294F0E71E0A}" dt="2023-05-02T14:43:18.024" v="33317" actId="20577"/>
        <pc:sldMkLst>
          <pc:docMk/>
          <pc:sldMk cId="2368842213" sldId="269"/>
        </pc:sldMkLst>
      </pc:sldChg>
      <pc:sldChg chg="modSp new mod">
        <pc:chgData name="Monica Paola Sciacca" userId="454e2f0ecd8a7bc4" providerId="LiveId" clId="{00A0F8C0-7B49-48D7-9E88-1294F0E71E0A}" dt="2025-03-31T17:42:37.181" v="47229" actId="207"/>
        <pc:sldMkLst>
          <pc:docMk/>
          <pc:sldMk cId="4239629750" sldId="270"/>
        </pc:sldMkLst>
        <pc:spChg chg="mod">
          <ac:chgData name="Monica Paola Sciacca" userId="454e2f0ecd8a7bc4" providerId="LiveId" clId="{00A0F8C0-7B49-48D7-9E88-1294F0E71E0A}" dt="2025-03-31T17:42:37.181" v="47229" actId="207"/>
          <ac:spMkLst>
            <pc:docMk/>
            <pc:sldMk cId="4239629750" sldId="270"/>
            <ac:spMk id="3" creationId="{29E1A84E-3F77-AD7F-9309-6E27FB858097}"/>
          </ac:spMkLst>
        </pc:spChg>
      </pc:sldChg>
      <pc:sldChg chg="modSp new mod">
        <pc:chgData name="Monica Paola Sciacca" userId="454e2f0ecd8a7bc4" providerId="LiveId" clId="{00A0F8C0-7B49-48D7-9E88-1294F0E71E0A}" dt="2025-03-31T17:44:55.241" v="47230" actId="207"/>
        <pc:sldMkLst>
          <pc:docMk/>
          <pc:sldMk cId="1906133668" sldId="271"/>
        </pc:sldMkLst>
        <pc:spChg chg="mod">
          <ac:chgData name="Monica Paola Sciacca" userId="454e2f0ecd8a7bc4" providerId="LiveId" clId="{00A0F8C0-7B49-48D7-9E88-1294F0E71E0A}" dt="2025-03-31T17:44:55.241" v="47230" actId="207"/>
          <ac:spMkLst>
            <pc:docMk/>
            <pc:sldMk cId="1906133668" sldId="271"/>
            <ac:spMk id="3" creationId="{0D2CC9FE-477F-0F23-32F5-B675AD2B3F05}"/>
          </ac:spMkLst>
        </pc:spChg>
      </pc:sldChg>
      <pc:sldChg chg="modSp new mod">
        <pc:chgData name="Monica Paola Sciacca" userId="454e2f0ecd8a7bc4" providerId="LiveId" clId="{00A0F8C0-7B49-48D7-9E88-1294F0E71E0A}" dt="2024-04-23T21:35:23.447" v="46905" actId="313"/>
        <pc:sldMkLst>
          <pc:docMk/>
          <pc:sldMk cId="3012671988" sldId="272"/>
        </pc:sldMkLst>
      </pc:sldChg>
      <pc:sldChg chg="addSp delSp modSp new mod">
        <pc:chgData name="Monica Paola Sciacca" userId="454e2f0ecd8a7bc4" providerId="LiveId" clId="{00A0F8C0-7B49-48D7-9E88-1294F0E71E0A}" dt="2025-03-31T17:46:45.331" v="47235" actId="115"/>
        <pc:sldMkLst>
          <pc:docMk/>
          <pc:sldMk cId="1566051987" sldId="273"/>
        </pc:sldMkLst>
        <pc:spChg chg="mod">
          <ac:chgData name="Monica Paola Sciacca" userId="454e2f0ecd8a7bc4" providerId="LiveId" clId="{00A0F8C0-7B49-48D7-9E88-1294F0E71E0A}" dt="2025-03-31T17:46:45.331" v="47235" actId="115"/>
          <ac:spMkLst>
            <pc:docMk/>
            <pc:sldMk cId="1566051987" sldId="273"/>
            <ac:spMk id="3" creationId="{0D3B48C9-5599-0A34-914C-78B98B0A3C60}"/>
          </ac:spMkLst>
        </pc:spChg>
      </pc:sldChg>
      <pc:sldChg chg="modSp new mod">
        <pc:chgData name="Monica Paola Sciacca" userId="454e2f0ecd8a7bc4" providerId="LiveId" clId="{00A0F8C0-7B49-48D7-9E88-1294F0E71E0A}" dt="2025-03-31T17:51:29.561" v="47242" actId="115"/>
        <pc:sldMkLst>
          <pc:docMk/>
          <pc:sldMk cId="1494161607" sldId="274"/>
        </pc:sldMkLst>
        <pc:spChg chg="mod">
          <ac:chgData name="Monica Paola Sciacca" userId="454e2f0ecd8a7bc4" providerId="LiveId" clId="{00A0F8C0-7B49-48D7-9E88-1294F0E71E0A}" dt="2025-03-31T17:51:29.561" v="47242" actId="115"/>
          <ac:spMkLst>
            <pc:docMk/>
            <pc:sldMk cId="1494161607" sldId="274"/>
            <ac:spMk id="3" creationId="{48263BA8-3CDE-3A4D-6503-8EE59DF5A9AA}"/>
          </ac:spMkLst>
        </pc:spChg>
      </pc:sldChg>
      <pc:sldChg chg="modSp new mod">
        <pc:chgData name="Monica Paola Sciacca" userId="454e2f0ecd8a7bc4" providerId="LiveId" clId="{00A0F8C0-7B49-48D7-9E88-1294F0E71E0A}" dt="2023-05-01T13:09:30.166" v="24985" actId="20577"/>
        <pc:sldMkLst>
          <pc:docMk/>
          <pc:sldMk cId="2672518505" sldId="275"/>
        </pc:sldMkLst>
      </pc:sldChg>
      <pc:sldChg chg="modSp new mod">
        <pc:chgData name="Monica Paola Sciacca" userId="454e2f0ecd8a7bc4" providerId="LiveId" clId="{00A0F8C0-7B49-48D7-9E88-1294F0E71E0A}" dt="2025-03-31T17:56:40.904" v="47246" actId="207"/>
        <pc:sldMkLst>
          <pc:docMk/>
          <pc:sldMk cId="545990468" sldId="276"/>
        </pc:sldMkLst>
        <pc:spChg chg="mod">
          <ac:chgData name="Monica Paola Sciacca" userId="454e2f0ecd8a7bc4" providerId="LiveId" clId="{00A0F8C0-7B49-48D7-9E88-1294F0E71E0A}" dt="2025-03-31T17:56:40.904" v="47246" actId="207"/>
          <ac:spMkLst>
            <pc:docMk/>
            <pc:sldMk cId="545990468" sldId="276"/>
            <ac:spMk id="3" creationId="{AF3AA6DA-0A25-AD48-F60B-B8667A1BE290}"/>
          </ac:spMkLst>
        </pc:spChg>
      </pc:sldChg>
      <pc:sldChg chg="modSp new mod">
        <pc:chgData name="Monica Paola Sciacca" userId="454e2f0ecd8a7bc4" providerId="LiveId" clId="{00A0F8C0-7B49-48D7-9E88-1294F0E71E0A}" dt="2025-03-31T18:00:20.633" v="47302" actId="20577"/>
        <pc:sldMkLst>
          <pc:docMk/>
          <pc:sldMk cId="1762250205" sldId="277"/>
        </pc:sldMkLst>
        <pc:spChg chg="mod">
          <ac:chgData name="Monica Paola Sciacca" userId="454e2f0ecd8a7bc4" providerId="LiveId" clId="{00A0F8C0-7B49-48D7-9E88-1294F0E71E0A}" dt="2025-03-31T18:00:20.633" v="47302" actId="20577"/>
          <ac:spMkLst>
            <pc:docMk/>
            <pc:sldMk cId="1762250205" sldId="277"/>
            <ac:spMk id="3" creationId="{3F6D9EFD-CCC3-D0FC-BB68-38A0E20B78E8}"/>
          </ac:spMkLst>
        </pc:spChg>
      </pc:sldChg>
      <pc:sldChg chg="modSp new mod">
        <pc:chgData name="Monica Paola Sciacca" userId="454e2f0ecd8a7bc4" providerId="LiveId" clId="{00A0F8C0-7B49-48D7-9E88-1294F0E71E0A}" dt="2025-03-31T18:01:49.741" v="47307" actId="20577"/>
        <pc:sldMkLst>
          <pc:docMk/>
          <pc:sldMk cId="703933290" sldId="278"/>
        </pc:sldMkLst>
        <pc:spChg chg="mod">
          <ac:chgData name="Monica Paola Sciacca" userId="454e2f0ecd8a7bc4" providerId="LiveId" clId="{00A0F8C0-7B49-48D7-9E88-1294F0E71E0A}" dt="2025-03-31T18:01:49.741" v="47307" actId="20577"/>
          <ac:spMkLst>
            <pc:docMk/>
            <pc:sldMk cId="703933290" sldId="278"/>
            <ac:spMk id="3" creationId="{6DB99A36-0C51-68A7-2C17-337AA5534B91}"/>
          </ac:spMkLst>
        </pc:spChg>
      </pc:sldChg>
      <pc:sldChg chg="modSp new mod">
        <pc:chgData name="Monica Paola Sciacca" userId="454e2f0ecd8a7bc4" providerId="LiveId" clId="{00A0F8C0-7B49-48D7-9E88-1294F0E71E0A}" dt="2023-05-02T14:22:08.664" v="31935" actId="20577"/>
        <pc:sldMkLst>
          <pc:docMk/>
          <pc:sldMk cId="531503278" sldId="279"/>
        </pc:sldMkLst>
      </pc:sldChg>
      <pc:sldChg chg="modSp new mod">
        <pc:chgData name="Monica Paola Sciacca" userId="454e2f0ecd8a7bc4" providerId="LiveId" clId="{00A0F8C0-7B49-48D7-9E88-1294F0E71E0A}" dt="2025-03-31T18:03:41.510" v="47309" actId="20577"/>
        <pc:sldMkLst>
          <pc:docMk/>
          <pc:sldMk cId="2743786513" sldId="280"/>
        </pc:sldMkLst>
        <pc:spChg chg="mod">
          <ac:chgData name="Monica Paola Sciacca" userId="454e2f0ecd8a7bc4" providerId="LiveId" clId="{00A0F8C0-7B49-48D7-9E88-1294F0E71E0A}" dt="2025-03-31T18:03:41.510" v="47309" actId="20577"/>
          <ac:spMkLst>
            <pc:docMk/>
            <pc:sldMk cId="2743786513" sldId="280"/>
            <ac:spMk id="3" creationId="{F1F220B0-C954-43AC-47B2-D5E1AAD8BF47}"/>
          </ac:spMkLst>
        </pc:spChg>
      </pc:sldChg>
      <pc:sldChg chg="modSp new del mod">
        <pc:chgData name="Monica Paola Sciacca" userId="454e2f0ecd8a7bc4" providerId="LiveId" clId="{00A0F8C0-7B49-48D7-9E88-1294F0E71E0A}" dt="2023-05-07T15:10:34.398" v="33613" actId="2696"/>
        <pc:sldMkLst>
          <pc:docMk/>
          <pc:sldMk cId="1858688185" sldId="281"/>
        </pc:sldMkLst>
      </pc:sldChg>
      <pc:sldChg chg="modSp new mod">
        <pc:chgData name="Monica Paola Sciacca" userId="454e2f0ecd8a7bc4" providerId="LiveId" clId="{00A0F8C0-7B49-48D7-9E88-1294F0E71E0A}" dt="2025-03-31T18:05:00.592" v="47311" actId="313"/>
        <pc:sldMkLst>
          <pc:docMk/>
          <pc:sldMk cId="3252882701" sldId="281"/>
        </pc:sldMkLst>
        <pc:spChg chg="mod">
          <ac:chgData name="Monica Paola Sciacca" userId="454e2f0ecd8a7bc4" providerId="LiveId" clId="{00A0F8C0-7B49-48D7-9E88-1294F0E71E0A}" dt="2025-03-31T18:05:00.592" v="47311" actId="313"/>
          <ac:spMkLst>
            <pc:docMk/>
            <pc:sldMk cId="3252882701" sldId="281"/>
            <ac:spMk id="3" creationId="{02942889-FD40-36E1-E7A1-9343C84B0CA8}"/>
          </ac:spMkLst>
        </pc:spChg>
      </pc:sldChg>
      <pc:sldChg chg="modSp new del mod">
        <pc:chgData name="Monica Paola Sciacca" userId="454e2f0ecd8a7bc4" providerId="LiveId" clId="{00A0F8C0-7B49-48D7-9E88-1294F0E71E0A}" dt="2023-05-02T14:44:45.199" v="33320" actId="2696"/>
        <pc:sldMkLst>
          <pc:docMk/>
          <pc:sldMk cId="3405774385" sldId="281"/>
        </pc:sldMkLst>
      </pc:sldChg>
      <pc:sldChg chg="modSp new mod">
        <pc:chgData name="Monica Paola Sciacca" userId="454e2f0ecd8a7bc4" providerId="LiveId" clId="{00A0F8C0-7B49-48D7-9E88-1294F0E71E0A}" dt="2025-03-31T18:06:11.021" v="47312" actId="313"/>
        <pc:sldMkLst>
          <pc:docMk/>
          <pc:sldMk cId="64486051" sldId="282"/>
        </pc:sldMkLst>
        <pc:spChg chg="mod">
          <ac:chgData name="Monica Paola Sciacca" userId="454e2f0ecd8a7bc4" providerId="LiveId" clId="{00A0F8C0-7B49-48D7-9E88-1294F0E71E0A}" dt="2025-03-31T18:06:11.021" v="47312" actId="313"/>
          <ac:spMkLst>
            <pc:docMk/>
            <pc:sldMk cId="64486051" sldId="282"/>
            <ac:spMk id="3" creationId="{5CA81E69-9D73-A948-F871-5AF0DB802DBC}"/>
          </ac:spMkLst>
        </pc:spChg>
      </pc:sldChg>
      <pc:sldChg chg="modSp new mod">
        <pc:chgData name="Monica Paola Sciacca" userId="454e2f0ecd8a7bc4" providerId="LiveId" clId="{00A0F8C0-7B49-48D7-9E88-1294F0E71E0A}" dt="2023-05-07T16:16:06.175" v="38687" actId="27636"/>
        <pc:sldMkLst>
          <pc:docMk/>
          <pc:sldMk cId="2252522437" sldId="283"/>
        </pc:sldMkLst>
      </pc:sldChg>
      <pc:sldChg chg="modSp new mod">
        <pc:chgData name="Monica Paola Sciacca" userId="454e2f0ecd8a7bc4" providerId="LiveId" clId="{00A0F8C0-7B49-48D7-9E88-1294F0E71E0A}" dt="2025-03-31T18:08:26.434" v="47317" actId="207"/>
        <pc:sldMkLst>
          <pc:docMk/>
          <pc:sldMk cId="2851069978" sldId="284"/>
        </pc:sldMkLst>
        <pc:spChg chg="mod">
          <ac:chgData name="Monica Paola Sciacca" userId="454e2f0ecd8a7bc4" providerId="LiveId" clId="{00A0F8C0-7B49-48D7-9E88-1294F0E71E0A}" dt="2025-03-31T18:08:26.434" v="47317" actId="207"/>
          <ac:spMkLst>
            <pc:docMk/>
            <pc:sldMk cId="2851069978" sldId="284"/>
            <ac:spMk id="3" creationId="{6F9CE401-2B98-8793-1F77-2F1E30E434C9}"/>
          </ac:spMkLst>
        </pc:spChg>
      </pc:sldChg>
      <pc:sldChg chg="modSp new mod">
        <pc:chgData name="Monica Paola Sciacca" userId="454e2f0ecd8a7bc4" providerId="LiveId" clId="{00A0F8C0-7B49-48D7-9E88-1294F0E71E0A}" dt="2025-03-31T18:09:38.657" v="47320" actId="207"/>
        <pc:sldMkLst>
          <pc:docMk/>
          <pc:sldMk cId="209176635" sldId="285"/>
        </pc:sldMkLst>
        <pc:spChg chg="mod">
          <ac:chgData name="Monica Paola Sciacca" userId="454e2f0ecd8a7bc4" providerId="LiveId" clId="{00A0F8C0-7B49-48D7-9E88-1294F0E71E0A}" dt="2025-03-31T18:09:38.657" v="47320" actId="207"/>
          <ac:spMkLst>
            <pc:docMk/>
            <pc:sldMk cId="209176635" sldId="285"/>
            <ac:spMk id="3" creationId="{86C01BFA-464E-BB21-1835-3F5923651990}"/>
          </ac:spMkLst>
        </pc:spChg>
      </pc:sldChg>
      <pc:sldChg chg="modSp new mod">
        <pc:chgData name="Monica Paola Sciacca" userId="454e2f0ecd8a7bc4" providerId="LiveId" clId="{00A0F8C0-7B49-48D7-9E88-1294F0E71E0A}" dt="2025-03-31T18:11:59.060" v="47365" actId="207"/>
        <pc:sldMkLst>
          <pc:docMk/>
          <pc:sldMk cId="4108525626" sldId="286"/>
        </pc:sldMkLst>
        <pc:spChg chg="mod">
          <ac:chgData name="Monica Paola Sciacca" userId="454e2f0ecd8a7bc4" providerId="LiveId" clId="{00A0F8C0-7B49-48D7-9E88-1294F0E71E0A}" dt="2025-03-31T18:11:59.060" v="47365" actId="207"/>
          <ac:spMkLst>
            <pc:docMk/>
            <pc:sldMk cId="4108525626" sldId="286"/>
            <ac:spMk id="3" creationId="{EDFB8D1A-D226-9272-19FD-12B73062F54E}"/>
          </ac:spMkLst>
        </pc:spChg>
      </pc:sldChg>
      <pc:sldChg chg="addSp delSp modSp new mod">
        <pc:chgData name="Monica Paola Sciacca" userId="454e2f0ecd8a7bc4" providerId="LiveId" clId="{00A0F8C0-7B49-48D7-9E88-1294F0E71E0A}" dt="2023-05-07T17:20:39.398" v="43482"/>
        <pc:sldMkLst>
          <pc:docMk/>
          <pc:sldMk cId="381815658" sldId="287"/>
        </pc:sldMkLst>
      </pc:sldChg>
      <pc:sldChg chg="modSp new mod">
        <pc:chgData name="Monica Paola Sciacca" userId="454e2f0ecd8a7bc4" providerId="LiveId" clId="{00A0F8C0-7B49-48D7-9E88-1294F0E71E0A}" dt="2023-05-07T17:33:47.190" v="44913" actId="20577"/>
        <pc:sldMkLst>
          <pc:docMk/>
          <pc:sldMk cId="2436490615" sldId="288"/>
        </pc:sldMkLst>
      </pc:sldChg>
      <pc:sldChg chg="modSp new mod">
        <pc:chgData name="Monica Paola Sciacca" userId="454e2f0ecd8a7bc4" providerId="LiveId" clId="{00A0F8C0-7B49-48D7-9E88-1294F0E71E0A}" dt="2023-05-07T17:54:04.101" v="46754" actId="14100"/>
        <pc:sldMkLst>
          <pc:docMk/>
          <pc:sldMk cId="3512423154"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838FB-367D-442B-B17A-62FA0D594449}" type="datetimeFigureOut">
              <a:rPr lang="it-IT" smtClean="0"/>
              <a:t>31/03/2025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7E447-3A0E-45B3-AC93-D0DF187E2201}" type="slidenum">
              <a:rPr lang="it-IT" smtClean="0"/>
              <a:t>‹N›</a:t>
            </a:fld>
            <a:endParaRPr lang="it-IT"/>
          </a:p>
        </p:txBody>
      </p:sp>
    </p:spTree>
    <p:extLst>
      <p:ext uri="{BB962C8B-B14F-4D97-AF65-F5344CB8AC3E}">
        <p14:creationId xmlns:p14="http://schemas.microsoft.com/office/powerpoint/2010/main" val="99582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A27E447-3A0E-45B3-AC93-D0DF187E2201}" type="slidenum">
              <a:rPr lang="it-IT" smtClean="0"/>
              <a:t>23</a:t>
            </a:fld>
            <a:endParaRPr lang="it-IT"/>
          </a:p>
        </p:txBody>
      </p:sp>
    </p:spTree>
    <p:extLst>
      <p:ext uri="{BB962C8B-B14F-4D97-AF65-F5344CB8AC3E}">
        <p14:creationId xmlns:p14="http://schemas.microsoft.com/office/powerpoint/2010/main" val="3161451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198702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144209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1819575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B1A9AE4-8A6F-4740-A332-3C724E17A1EC}" type="slidenum">
              <a:rPr lang="it-IT" smtClean="0"/>
              <a:t>‹N›</a:t>
            </a:fld>
            <a:endParaRPr lang="it-IT"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515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3318915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326477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84944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472666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332699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200347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69416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306388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292613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322169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198162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300888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3D2755-86CF-42D2-8BC5-5C1062491E7F}" type="datetimeFigureOut">
              <a:rPr lang="it-IT" smtClean="0"/>
              <a:t>31/03/2025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B1A9AE4-8A6F-4740-A332-3C724E17A1EC}" type="slidenum">
              <a:rPr lang="it-IT" smtClean="0"/>
              <a:t>‹N›</a:t>
            </a:fld>
            <a:endParaRPr lang="it-IT" dirty="0"/>
          </a:p>
        </p:txBody>
      </p:sp>
    </p:spTree>
    <p:extLst>
      <p:ext uri="{BB962C8B-B14F-4D97-AF65-F5344CB8AC3E}">
        <p14:creationId xmlns:p14="http://schemas.microsoft.com/office/powerpoint/2010/main" val="36075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03D2755-86CF-42D2-8BC5-5C1062491E7F}" type="datetimeFigureOut">
              <a:rPr lang="it-IT" smtClean="0"/>
              <a:t>31/03/2025</a:t>
            </a:fld>
            <a:endParaRPr lang="it-IT"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B1A9AE4-8A6F-4740-A332-3C724E17A1EC}" type="slidenum">
              <a:rPr lang="it-IT" smtClean="0"/>
              <a:t>‹N›</a:t>
            </a:fld>
            <a:endParaRPr lang="it-IT" dirty="0"/>
          </a:p>
        </p:txBody>
      </p:sp>
    </p:spTree>
    <p:extLst>
      <p:ext uri="{BB962C8B-B14F-4D97-AF65-F5344CB8AC3E}">
        <p14:creationId xmlns:p14="http://schemas.microsoft.com/office/powerpoint/2010/main" val="3784416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red.it/lifestyle/design/2018/07/27/le-spettacolari-immagini-del-museo-di-arte-digitale-di-tokyo/"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oredanademichelis.it/rorschach-asylum-seekers-lesvo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iggita.it/story.php?title=Il_Web_Design_che_converte_8_trucchi_di_psicologia-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58FB7D-2D36-7004-EED8-D671E4DDDBAA}"/>
              </a:ext>
            </a:extLst>
          </p:cNvPr>
          <p:cNvSpPr>
            <a:spLocks noGrp="1"/>
          </p:cNvSpPr>
          <p:nvPr>
            <p:ph type="title"/>
          </p:nvPr>
        </p:nvSpPr>
        <p:spPr>
          <a:xfrm>
            <a:off x="913775" y="618517"/>
            <a:ext cx="10364451" cy="981683"/>
          </a:xfrm>
        </p:spPr>
        <p:txBody>
          <a:bodyPr>
            <a:normAutofit/>
          </a:bodyPr>
          <a:lstStyle/>
          <a:p>
            <a:r>
              <a:rPr lang="it-IT" sz="4000" b="1" dirty="0"/>
              <a:t>LA MOTIVAZIONE</a:t>
            </a:r>
            <a:br>
              <a:rPr lang="it-IT" sz="4000" b="1" dirty="0"/>
            </a:br>
            <a:r>
              <a:rPr lang="it-IT" sz="1200" b="1" dirty="0"/>
              <a:t> DAL LIBRO «PSICOLOGIA GENERALE», DA PAG. 489 A PAG.530</a:t>
            </a:r>
            <a:endParaRPr lang="it-IT" sz="4000" b="1" dirty="0"/>
          </a:p>
        </p:txBody>
      </p:sp>
      <p:pic>
        <p:nvPicPr>
          <p:cNvPr id="7" name="Segnaposto contenuto 6">
            <a:extLst>
              <a:ext uri="{FF2B5EF4-FFF2-40B4-BE49-F238E27FC236}">
                <a16:creationId xmlns:a16="http://schemas.microsoft.com/office/drawing/2014/main" id="{A844C5D9-BFCD-0C1D-C4D3-754DBBD00BC4}"/>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53908" y="1600200"/>
            <a:ext cx="7484184" cy="4986338"/>
          </a:xfrm>
        </p:spPr>
      </p:pic>
    </p:spTree>
    <p:extLst>
      <p:ext uri="{BB962C8B-B14F-4D97-AF65-F5344CB8AC3E}">
        <p14:creationId xmlns:p14="http://schemas.microsoft.com/office/powerpoint/2010/main" val="9105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7C03DD-9387-C98D-B8F8-023504FC0CBB}"/>
              </a:ext>
            </a:extLst>
          </p:cNvPr>
          <p:cNvSpPr>
            <a:spLocks noGrp="1"/>
          </p:cNvSpPr>
          <p:nvPr>
            <p:ph type="title"/>
          </p:nvPr>
        </p:nvSpPr>
        <p:spPr>
          <a:xfrm>
            <a:off x="232229" y="232229"/>
            <a:ext cx="11625942" cy="449942"/>
          </a:xfrm>
        </p:spPr>
        <p:txBody>
          <a:bodyPr>
            <a:noAutofit/>
          </a:bodyPr>
          <a:lstStyle/>
          <a:p>
            <a:r>
              <a:rPr lang="it-IT" sz="2800" b="1" dirty="0"/>
              <a:t>I BISOGNI PSICOLOGICI DI BASE</a:t>
            </a:r>
          </a:p>
        </p:txBody>
      </p:sp>
      <p:sp>
        <p:nvSpPr>
          <p:cNvPr id="3" name="Segnaposto contenuto 2">
            <a:extLst>
              <a:ext uri="{FF2B5EF4-FFF2-40B4-BE49-F238E27FC236}">
                <a16:creationId xmlns:a16="http://schemas.microsoft.com/office/drawing/2014/main" id="{12B6F72C-2B70-FEEF-BA18-810A3FA1ACF5}"/>
              </a:ext>
            </a:extLst>
          </p:cNvPr>
          <p:cNvSpPr>
            <a:spLocks noGrp="1"/>
          </p:cNvSpPr>
          <p:nvPr>
            <p:ph sz="quarter" idx="13"/>
          </p:nvPr>
        </p:nvSpPr>
        <p:spPr>
          <a:xfrm>
            <a:off x="232229" y="682171"/>
            <a:ext cx="11625942" cy="5943600"/>
          </a:xfrm>
        </p:spPr>
        <p:txBody>
          <a:bodyPr>
            <a:normAutofit fontScale="92500"/>
          </a:bodyPr>
          <a:lstStyle/>
          <a:p>
            <a:r>
              <a:rPr lang="it-IT" b="1" u="sng" dirty="0"/>
              <a:t>DECI E RYAN</a:t>
            </a:r>
            <a:r>
              <a:rPr lang="it-IT" b="1" dirty="0"/>
              <a:t> HANNO PROPOSTO LA TEORIA DELL’AUTODETERMINAZIONE, SECONDO LA QUALE</a:t>
            </a:r>
            <a:r>
              <a:rPr lang="it-IT" b="1" dirty="0">
                <a:solidFill>
                  <a:srgbClr val="FF0000"/>
                </a:solidFill>
              </a:rPr>
              <a:t> LE PERSONE SONO MOTIVATE A FARE QUALCOSA QUANDO HANNO LA POSSIBILITA’ DI SCEGLIERE IN MODO AUTONOMO ATTIVITA’ IN CUI POSSONO ESPRIMERE SE’ STESSI ED IN CUI VI SIA UN COINVOLGIMENTO DELLE PROPRIE CAPACITA’ VERSO UNO SVILUPPO INDIVIDUALE E RELAZIONALE.</a:t>
            </a:r>
            <a:r>
              <a:rPr lang="it-IT" b="1" u="sng" dirty="0"/>
              <a:t>DECI E RYAN</a:t>
            </a:r>
            <a:r>
              <a:rPr lang="it-IT" b="1" dirty="0"/>
              <a:t> HANNO INDIVIDUATO TRE BISOGNI PSICOLOGICI DI BASE:</a:t>
            </a:r>
          </a:p>
          <a:p>
            <a:pPr marL="457200" indent="-457200">
              <a:buFont typeface="+mj-lt"/>
              <a:buAutoNum type="arabicPeriod"/>
            </a:pPr>
            <a:r>
              <a:rPr lang="it-IT" b="1" u="sng" dirty="0"/>
              <a:t>LA COMPETENZA</a:t>
            </a:r>
            <a:r>
              <a:rPr lang="it-IT" b="1" dirty="0"/>
              <a:t> OSSIA NECESSITA’ DI SENTIRSI CAPACI NEL FARE LE COSE E DI SAPER GESTIRE EFFICACEMENTE LE SITUAZIONI;</a:t>
            </a:r>
          </a:p>
          <a:p>
            <a:pPr marL="457200" indent="-457200">
              <a:buFont typeface="+mj-lt"/>
              <a:buAutoNum type="arabicPeriod"/>
            </a:pPr>
            <a:r>
              <a:rPr lang="it-IT" b="1" u="sng" dirty="0"/>
              <a:t>L’AUTONOMIA</a:t>
            </a:r>
            <a:r>
              <a:rPr lang="it-IT" b="1" dirty="0"/>
              <a:t> CHE RIGUARDA IL BISOGNO DI SCEGLIERE COSA FARE E COME FARLO E DI ESSERE L’ARTEFICE PRINCIPALE DI CIO’ CHE SI FA;</a:t>
            </a:r>
          </a:p>
          <a:p>
            <a:pPr marL="457200" indent="-457200">
              <a:buFont typeface="+mj-lt"/>
              <a:buAutoNum type="arabicPeriod"/>
            </a:pPr>
            <a:r>
              <a:rPr lang="it-IT" b="1" u="sng" dirty="0"/>
              <a:t>LA RELAZIONALITA’</a:t>
            </a:r>
            <a:r>
              <a:rPr lang="it-IT" b="1" dirty="0"/>
              <a:t> CHE SI RIFERISCE ALLA NECESSITA’ DI AVERE E MANTENERE BUONE RELAZIONI INTERPERSONALI E DI ESSERE ACCETTATO DAGLI ALTRI NELLE PROPRIE SCELTE E AZIONI.</a:t>
            </a:r>
          </a:p>
          <a:p>
            <a:pPr marL="0" indent="0">
              <a:buNone/>
            </a:pPr>
            <a:r>
              <a:rPr lang="it-IT" b="1" dirty="0"/>
              <a:t>QUESTI BISOGNI VENGONO SODDISFATTI QUANDO LA PERSONA PUO’ </a:t>
            </a:r>
            <a:r>
              <a:rPr lang="it-IT" b="1" dirty="0">
                <a:solidFill>
                  <a:srgbClr val="FF0000"/>
                </a:solidFill>
              </a:rPr>
              <a:t>SCEGLIERE COSA FARE, SENTE DI SAPERLO FARE E VIENE IN QUESTO SOSTENUTA DA ALTRI</a:t>
            </a:r>
            <a:r>
              <a:rPr lang="it-IT" b="1" dirty="0"/>
              <a:t>. SODDISFARE I TRE BISOGNI DI BASE GARANTISCE LA POSSIBILITA’ DI UNO SVILUPPO POSITIVO E DI UNA PIENA REALIZZAZIONE INDIVIDUALE. APPLICATA A DIVERSI CONTESTI (SCUOLA, LAVORO, ECC.) PREDICE IL FUNZIONAMENTO ED IL BENESSERE DELL’INDIVIDUO.</a:t>
            </a:r>
          </a:p>
        </p:txBody>
      </p:sp>
    </p:spTree>
    <p:extLst>
      <p:ext uri="{BB962C8B-B14F-4D97-AF65-F5344CB8AC3E}">
        <p14:creationId xmlns:p14="http://schemas.microsoft.com/office/powerpoint/2010/main" val="215034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5BEDB-2261-47BD-989A-B61287F616D0}"/>
              </a:ext>
            </a:extLst>
          </p:cNvPr>
          <p:cNvSpPr>
            <a:spLocks noGrp="1"/>
          </p:cNvSpPr>
          <p:nvPr>
            <p:ph type="title"/>
          </p:nvPr>
        </p:nvSpPr>
        <p:spPr>
          <a:xfrm>
            <a:off x="246743" y="232230"/>
            <a:ext cx="11756571" cy="551542"/>
          </a:xfrm>
        </p:spPr>
        <p:txBody>
          <a:bodyPr>
            <a:normAutofit/>
          </a:bodyPr>
          <a:lstStyle/>
          <a:p>
            <a:r>
              <a:rPr lang="it-IT" sz="2800" b="1" dirty="0"/>
              <a:t>I TRE BISOGNI DI BASE VS BUON FUNZIONAMENTO</a:t>
            </a:r>
          </a:p>
        </p:txBody>
      </p:sp>
      <p:sp>
        <p:nvSpPr>
          <p:cNvPr id="3" name="Segnaposto contenuto 2">
            <a:extLst>
              <a:ext uri="{FF2B5EF4-FFF2-40B4-BE49-F238E27FC236}">
                <a16:creationId xmlns:a16="http://schemas.microsoft.com/office/drawing/2014/main" id="{78F739A1-E99E-F1FD-38F5-6AC1FCC8615B}"/>
              </a:ext>
            </a:extLst>
          </p:cNvPr>
          <p:cNvSpPr>
            <a:spLocks noGrp="1"/>
          </p:cNvSpPr>
          <p:nvPr>
            <p:ph sz="quarter" idx="13"/>
          </p:nvPr>
        </p:nvSpPr>
        <p:spPr>
          <a:xfrm>
            <a:off x="246743" y="783772"/>
            <a:ext cx="11756571" cy="6074227"/>
          </a:xfrm>
        </p:spPr>
        <p:txBody>
          <a:bodyPr>
            <a:normAutofit lnSpcReduction="10000"/>
          </a:bodyPr>
          <a:lstStyle/>
          <a:p>
            <a:r>
              <a:rPr lang="it-IT" b="1" dirty="0"/>
              <a:t>LA SODDISFAZIONE DEI TRE BISOGNI DI BASE, NELL’AMBITO DELLA SALUTE, TRADUCENDOSI NELLA SENSAZIONE DI UN RUOLO ATTIVO NELLA BUONA GESTIONE E DETERMINAZIONE DELLA PROPRIA SALUTE ACCANTO AD UN BUON SUPPORTO SOCIALE, PREDICE UN ELEVATO LIVELLO DI BENESSERE FISICO E PSICOLOGICO E FAVORISCE LA MESSA IN ATTO DI COMPORTAMENTI SALUTARI (SMETTERE DI FUMARE AD ES.).</a:t>
            </a:r>
          </a:p>
          <a:p>
            <a:r>
              <a:rPr lang="it-IT" b="1" dirty="0"/>
              <a:t>E’ STATA DIMOSTRATA UNA CORRELAZIONE POSITIVA TRA PRESTAZIONE, IN PARTICOLARE LA COMPETENZA, E LA SODDISFAZIONE DEI TRE BISOGNI DI BASE. IN ASSENZA DI INCENTIVI O DI RICOMPENSE, </a:t>
            </a:r>
            <a:r>
              <a:rPr lang="it-IT" b="1" dirty="0">
                <a:solidFill>
                  <a:srgbClr val="FF0000"/>
                </a:solidFill>
              </a:rPr>
              <a:t>è LA </a:t>
            </a:r>
            <a:r>
              <a:rPr lang="it-IT" b="1" u="sng" dirty="0">
                <a:solidFill>
                  <a:srgbClr val="FF0000"/>
                </a:solidFill>
              </a:rPr>
              <a:t>SODDISFAZIONE DEI PROPRI BISOGNI DI COMPETENZA, AUTONOMIA E RELAZIONALITA’</a:t>
            </a:r>
            <a:r>
              <a:rPr lang="it-IT" b="1" dirty="0">
                <a:solidFill>
                  <a:srgbClr val="FF0000"/>
                </a:solidFill>
              </a:rPr>
              <a:t> IL FATTORE CHE REGGE LA PERFORMANCE</a:t>
            </a:r>
            <a:r>
              <a:rPr lang="it-IT" b="1" dirty="0"/>
              <a:t>.</a:t>
            </a:r>
          </a:p>
          <a:p>
            <a:r>
              <a:rPr lang="it-IT" b="1" dirty="0"/>
              <a:t>LE TEORIE SECONDO CUI I BISOGNI SIANO ORGANIZZATI IN GERARCHIE, SONO AFFIANCATE DA PROPOSTE CHE PREVEDONO CHE I BISOGNI SIANO ORGANIZZATI «A LIVELLI»: </a:t>
            </a:r>
            <a:r>
              <a:rPr lang="it-IT" b="1" u="sng" dirty="0"/>
              <a:t>DWECK</a:t>
            </a:r>
            <a:r>
              <a:rPr lang="it-IT" b="1" dirty="0"/>
              <a:t> HA INDIVIDUATO I BISOGNI DI BASE E I BISOGNI COMPOSTI. </a:t>
            </a:r>
          </a:p>
          <a:p>
            <a:r>
              <a:rPr lang="it-IT" b="1" dirty="0"/>
              <a:t>NELLA SUA TEORIA I BISOGNI DI BASE SONO: </a:t>
            </a:r>
            <a:r>
              <a:rPr lang="it-IT" b="1" u="sng" dirty="0"/>
              <a:t>ACCETTAZIONE </a:t>
            </a:r>
            <a:r>
              <a:rPr lang="it-IT" b="1" dirty="0"/>
              <a:t>(NECESSITA’ DI SENTIRSI ACCOLTI, COMPRESI E ACCETTATI), </a:t>
            </a:r>
            <a:r>
              <a:rPr lang="it-IT" b="1" u="sng" dirty="0"/>
              <a:t>PREDICIBILITA’ </a:t>
            </a:r>
            <a:r>
              <a:rPr lang="it-IT" b="1" dirty="0"/>
              <a:t>(POSSIBILITA’ DI PREDIRE, COMPRENDERE E ANTICIPARE GLI EVENTI) E </a:t>
            </a:r>
            <a:r>
              <a:rPr lang="it-IT" b="1" u="sng" dirty="0"/>
              <a:t>COMPETENZA</a:t>
            </a:r>
            <a:r>
              <a:rPr lang="it-IT" b="1" dirty="0"/>
              <a:t> (BISOGNO DI SENTIRSI CAPACI NEL FARE LE COSE ED AVERE UN RISCONTRO POSITIVO SUL PROPRIO AGIRE)</a:t>
            </a:r>
          </a:p>
        </p:txBody>
      </p:sp>
    </p:spTree>
    <p:extLst>
      <p:ext uri="{BB962C8B-B14F-4D97-AF65-F5344CB8AC3E}">
        <p14:creationId xmlns:p14="http://schemas.microsoft.com/office/powerpoint/2010/main" val="74311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8813F-207C-AD5A-F53B-380746BB3969}"/>
              </a:ext>
            </a:extLst>
          </p:cNvPr>
          <p:cNvSpPr>
            <a:spLocks noGrp="1"/>
          </p:cNvSpPr>
          <p:nvPr>
            <p:ph type="title"/>
          </p:nvPr>
        </p:nvSpPr>
        <p:spPr>
          <a:xfrm>
            <a:off x="137573" y="106680"/>
            <a:ext cx="11916228" cy="2560320"/>
          </a:xfrm>
        </p:spPr>
        <p:txBody>
          <a:bodyPr>
            <a:normAutofit fontScale="90000"/>
          </a:bodyPr>
          <a:lstStyle/>
          <a:p>
            <a:pPr algn="l"/>
            <a:r>
              <a:rPr lang="it-IT" sz="2000" b="1" dirty="0"/>
              <a:t>DALL’UNIONE DEI BISOGNI DI BASE EMERGONO QUELLI COMPOSTI: DALLA CONGIUNZIONE TRA ACCETTAZIONE E PREDICIBILITA’ EMERGE IL BISOGNO DI </a:t>
            </a:r>
            <a:r>
              <a:rPr lang="it-IT" sz="2000" b="1" u="sng" dirty="0"/>
              <a:t>FIDUCIA</a:t>
            </a:r>
            <a:r>
              <a:rPr lang="it-IT" sz="2000" b="1" dirty="0"/>
              <a:t>, RELATIVO ALLA SICUREZZA DI POTER AGIRE IN UN AMBIENTE PREVEDIBILE E DI SUPPORTO; DALL’UNIONE TRA ACCETTAZIONE E COMPETENZA DERIVA IL BISOGNO DI SENTIRSI VALORIZZATI E ACCETTATI PER LE PROPRIE CAPACITA’, OVVERO </a:t>
            </a:r>
            <a:r>
              <a:rPr lang="it-IT" sz="2000" b="1" u="sng" dirty="0"/>
              <a:t>L’AUTOSTIMA</a:t>
            </a:r>
            <a:r>
              <a:rPr lang="it-IT" sz="2000" b="1" dirty="0"/>
              <a:t>; INFINE LA CONGIUNZIONE TRA COMPETENZA E PREDICIBILITA’ DA LUOGO AL BISOGNO DI CONTROLLO, RELATIVO AL SENTIRSI IN GRADO DI INFLUENZARE GLI ACCADIMENTI IN MANIERA PREVEDIBILE. DALL’UNIONE DI TUTTI I BISOGNI PSICOLOGICI DERIVA IL BISOGNO DI COERENZA: NECESSITA’ DI SENTIRE UNITE E INTATTE LE DIVERSE PARTI DEL PROPRIO Sé. I BISOGNI COMPOSTI SI SVILUPPANO PIU’ TARDI RISPETTO A QUELLI DI BASE PERCHE’ RICHIEDONO </a:t>
            </a:r>
            <a:r>
              <a:rPr lang="it-IT" sz="2000" b="1" dirty="0">
                <a:solidFill>
                  <a:srgbClr val="FF0000"/>
                </a:solidFill>
              </a:rPr>
              <a:t>CAPACITA’ COGNITIVE PIU’ COMPLESSE, UN’ELEVATA AUTOCONSAPEVOLEZZA E LA CAPACITA’ DI CONFRONTARSI CON GLI ALTRI</a:t>
            </a:r>
            <a:r>
              <a:rPr lang="it-IT" sz="2000" b="1" dirty="0"/>
              <a:t>. LE PERSONE SI PONGONO OBIETTIVI FINALIZZATI AL SODDISFACIMENTO DEI PROPRI BISOGNI.</a:t>
            </a:r>
          </a:p>
        </p:txBody>
      </p:sp>
      <p:pic>
        <p:nvPicPr>
          <p:cNvPr id="5" name="Segnaposto contenuto 4">
            <a:extLst>
              <a:ext uri="{FF2B5EF4-FFF2-40B4-BE49-F238E27FC236}">
                <a16:creationId xmlns:a16="http://schemas.microsoft.com/office/drawing/2014/main" id="{B36167D9-EEAE-63A8-1C07-EE0DBB9E56A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11687" y="2667000"/>
            <a:ext cx="4968626" cy="4084638"/>
          </a:xfrm>
        </p:spPr>
      </p:pic>
    </p:spTree>
    <p:extLst>
      <p:ext uri="{BB962C8B-B14F-4D97-AF65-F5344CB8AC3E}">
        <p14:creationId xmlns:p14="http://schemas.microsoft.com/office/powerpoint/2010/main" val="287051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5AF975-6A70-7329-69F9-DB0C92C2E793}"/>
              </a:ext>
            </a:extLst>
          </p:cNvPr>
          <p:cNvSpPr>
            <a:spLocks noGrp="1"/>
          </p:cNvSpPr>
          <p:nvPr>
            <p:ph type="title"/>
          </p:nvPr>
        </p:nvSpPr>
        <p:spPr>
          <a:xfrm>
            <a:off x="203201" y="174172"/>
            <a:ext cx="11771086" cy="493486"/>
          </a:xfrm>
        </p:spPr>
        <p:txBody>
          <a:bodyPr>
            <a:normAutofit/>
          </a:bodyPr>
          <a:lstStyle/>
          <a:p>
            <a:r>
              <a:rPr lang="it-IT" sz="2800" b="1" dirty="0"/>
              <a:t>I MOTIVI</a:t>
            </a:r>
          </a:p>
        </p:txBody>
      </p:sp>
      <p:sp>
        <p:nvSpPr>
          <p:cNvPr id="3" name="Segnaposto contenuto 2">
            <a:extLst>
              <a:ext uri="{FF2B5EF4-FFF2-40B4-BE49-F238E27FC236}">
                <a16:creationId xmlns:a16="http://schemas.microsoft.com/office/drawing/2014/main" id="{42F3BC52-668B-728B-CB60-F48C6BCABD32}"/>
              </a:ext>
            </a:extLst>
          </p:cNvPr>
          <p:cNvSpPr>
            <a:spLocks noGrp="1"/>
          </p:cNvSpPr>
          <p:nvPr>
            <p:ph sz="quarter" idx="13"/>
          </p:nvPr>
        </p:nvSpPr>
        <p:spPr>
          <a:xfrm>
            <a:off x="203201" y="667658"/>
            <a:ext cx="11771086" cy="6016170"/>
          </a:xfrm>
        </p:spPr>
        <p:txBody>
          <a:bodyPr/>
          <a:lstStyle/>
          <a:p>
            <a:r>
              <a:rPr lang="it-IT" b="1" dirty="0"/>
              <a:t>IL TERMINE </a:t>
            </a:r>
            <a:r>
              <a:rPr lang="it-IT" b="1" u="sng" dirty="0"/>
              <a:t>MOTIVO</a:t>
            </a:r>
            <a:r>
              <a:rPr lang="it-IT" b="1" dirty="0"/>
              <a:t> E’ stato INTRODOTTO NEGLI ANNI CINQUANTA DEL SECOLO SCORSO DA </a:t>
            </a:r>
            <a:r>
              <a:rPr lang="it-IT" b="1" u="sng" dirty="0"/>
              <a:t>mc </a:t>
            </a:r>
            <a:r>
              <a:rPr lang="it-IT" b="1" u="sng" dirty="0" err="1"/>
              <a:t>clelland</a:t>
            </a:r>
            <a:r>
              <a:rPr lang="it-IT" b="1" dirty="0"/>
              <a:t> che lo ha definito come una </a:t>
            </a:r>
            <a:r>
              <a:rPr lang="it-IT" b="1" dirty="0">
                <a:solidFill>
                  <a:srgbClr val="FF0000"/>
                </a:solidFill>
              </a:rPr>
              <a:t>«preoccupazione» ricorrente che orienta i processi attentivi e percettivi, e seleziona, direziona ed energizza il comportamento al fine di essere soddisfatto.</a:t>
            </a:r>
            <a:r>
              <a:rPr lang="it-IT" b="1" dirty="0"/>
              <a:t> I motivi vengono attivati da stimoli ambientali (A DIFFERENZA DEI BISOGNI) e la loro attivazione si chiama «motivazione» e si traduce in un impulso a mettere in atto UNA CERTA VARIETA’ DI azioni differenti, a seconda delle circostanze, dando vita a diversi comportamenti. </a:t>
            </a:r>
          </a:p>
          <a:p>
            <a:r>
              <a:rPr lang="it-IT" b="1" dirty="0"/>
              <a:t>Lo studioso ha distinto tre motivi:</a:t>
            </a:r>
          </a:p>
          <a:p>
            <a:pPr marL="457200" indent="-457200">
              <a:buFont typeface="+mj-lt"/>
              <a:buAutoNum type="arabicPeriod"/>
            </a:pPr>
            <a:r>
              <a:rPr lang="it-IT" b="1" dirty="0"/>
              <a:t>Il motivo di </a:t>
            </a:r>
            <a:r>
              <a:rPr lang="it-IT" b="1" u="sng" dirty="0"/>
              <a:t>riuscita</a:t>
            </a:r>
            <a:r>
              <a:rPr lang="it-IT" b="1" dirty="0"/>
              <a:t>, ossia tendenza a ottenere elevate prestazioni e fare sempre meglio;</a:t>
            </a:r>
          </a:p>
          <a:p>
            <a:pPr marL="457200" indent="-457200">
              <a:buFont typeface="+mj-lt"/>
              <a:buAutoNum type="arabicPeriod"/>
            </a:pPr>
            <a:r>
              <a:rPr lang="it-IT" b="1" dirty="0"/>
              <a:t>Il motivo di </a:t>
            </a:r>
            <a:r>
              <a:rPr lang="it-IT" b="1" u="sng" dirty="0"/>
              <a:t>affiliazione</a:t>
            </a:r>
            <a:r>
              <a:rPr lang="it-IT" b="1" dirty="0"/>
              <a:t>, che riflette la ricerca di relazioni positive con le altre persone;</a:t>
            </a:r>
          </a:p>
          <a:p>
            <a:pPr marL="457200" indent="-457200">
              <a:buFont typeface="+mj-lt"/>
              <a:buAutoNum type="arabicPeriod"/>
            </a:pPr>
            <a:r>
              <a:rPr lang="it-IT" b="1" dirty="0"/>
              <a:t>Il motivo di </a:t>
            </a:r>
            <a:r>
              <a:rPr lang="it-IT" b="1" u="sng" dirty="0"/>
              <a:t>potere</a:t>
            </a:r>
            <a:r>
              <a:rPr lang="it-IT" b="1" dirty="0"/>
              <a:t> che si riferisce alla tendenza a voler esercitare un’influenza sugli altri e raggiungere posizioni di prestigio. </a:t>
            </a:r>
          </a:p>
        </p:txBody>
      </p:sp>
    </p:spTree>
    <p:extLst>
      <p:ext uri="{BB962C8B-B14F-4D97-AF65-F5344CB8AC3E}">
        <p14:creationId xmlns:p14="http://schemas.microsoft.com/office/powerpoint/2010/main" val="2662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031C65-DD5C-EA12-91E2-087E2896D8C1}"/>
              </a:ext>
            </a:extLst>
          </p:cNvPr>
          <p:cNvSpPr>
            <a:spLocks noGrp="1"/>
          </p:cNvSpPr>
          <p:nvPr>
            <p:ph type="title"/>
          </p:nvPr>
        </p:nvSpPr>
        <p:spPr>
          <a:xfrm>
            <a:off x="246743" y="232230"/>
            <a:ext cx="11698514" cy="449942"/>
          </a:xfrm>
        </p:spPr>
        <p:txBody>
          <a:bodyPr>
            <a:noAutofit/>
          </a:bodyPr>
          <a:lstStyle/>
          <a:p>
            <a:r>
              <a:rPr lang="it-IT" sz="2800" b="1" dirty="0"/>
              <a:t>I motivi</a:t>
            </a:r>
          </a:p>
        </p:txBody>
      </p:sp>
      <p:sp>
        <p:nvSpPr>
          <p:cNvPr id="3" name="Segnaposto contenuto 2">
            <a:extLst>
              <a:ext uri="{FF2B5EF4-FFF2-40B4-BE49-F238E27FC236}">
                <a16:creationId xmlns:a16="http://schemas.microsoft.com/office/drawing/2014/main" id="{7C363E97-C1DD-8BDA-7E02-888C6ABD6A49}"/>
              </a:ext>
            </a:extLst>
          </p:cNvPr>
          <p:cNvSpPr>
            <a:spLocks noGrp="1"/>
          </p:cNvSpPr>
          <p:nvPr>
            <p:ph sz="quarter" idx="13"/>
          </p:nvPr>
        </p:nvSpPr>
        <p:spPr>
          <a:xfrm>
            <a:off x="246743" y="599607"/>
            <a:ext cx="11698514" cy="6026163"/>
          </a:xfrm>
        </p:spPr>
        <p:txBody>
          <a:bodyPr/>
          <a:lstStyle/>
          <a:p>
            <a:r>
              <a:rPr lang="it-IT" b="1" dirty="0"/>
              <a:t>Sono appresi già’ dalla prima infanzia attraverso il condizionamento; la prevalenza dell’uno o dell’altro dipende da esperienze precoci che determinano la capacità di sperimentare come gratificanti determinati incentivi.</a:t>
            </a:r>
          </a:p>
          <a:p>
            <a:r>
              <a:rPr lang="it-IT" b="1" dirty="0"/>
              <a:t>Ciascun motivo ha tendenze diverse che riflettono paure o desideri contrapposti: il motivo di riuscita è caratterizzato dal desiderio di eccellenza e dalla paura del fallimento; mentre il desiderio di eccellere porta a cimentarsi in sfide per ottenere risultati positivi, la paura di fallire conduce a rifiutare occasioni di mettersi alla prova che potrebbero portare all’insuccesso. </a:t>
            </a:r>
          </a:p>
          <a:p>
            <a:r>
              <a:rPr lang="it-IT" b="1" dirty="0"/>
              <a:t>il motivo dell’affiliazione è animato dal desiderio di protezione e dalla paura del rifiuto.</a:t>
            </a:r>
          </a:p>
          <a:p>
            <a:r>
              <a:rPr lang="it-IT" b="1" dirty="0"/>
              <a:t>Il motivo al potere riflette il desiderio di dominare e controllare gli altri e paura della dipendenza, che induce a rinunciare a determinate situazioni per non correre il rischio di essere dominati dagli altri.</a:t>
            </a:r>
          </a:p>
          <a:p>
            <a:r>
              <a:rPr lang="it-IT" b="1" dirty="0"/>
              <a:t>Esistono motivi impliciti e motivi espliciti.</a:t>
            </a:r>
          </a:p>
        </p:txBody>
      </p:sp>
    </p:spTree>
    <p:extLst>
      <p:ext uri="{BB962C8B-B14F-4D97-AF65-F5344CB8AC3E}">
        <p14:creationId xmlns:p14="http://schemas.microsoft.com/office/powerpoint/2010/main" val="236884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B076AD-8A90-35D4-84D5-A68B5F7E3169}"/>
              </a:ext>
            </a:extLst>
          </p:cNvPr>
          <p:cNvSpPr>
            <a:spLocks noGrp="1"/>
          </p:cNvSpPr>
          <p:nvPr>
            <p:ph type="title"/>
          </p:nvPr>
        </p:nvSpPr>
        <p:spPr>
          <a:xfrm>
            <a:off x="232229" y="203201"/>
            <a:ext cx="11640457" cy="449942"/>
          </a:xfrm>
        </p:spPr>
        <p:txBody>
          <a:bodyPr>
            <a:noAutofit/>
          </a:bodyPr>
          <a:lstStyle/>
          <a:p>
            <a:r>
              <a:rPr lang="it-IT" sz="2800" b="1" dirty="0"/>
              <a:t>Motivi impliciti e motivi espliciti</a:t>
            </a:r>
          </a:p>
        </p:txBody>
      </p:sp>
      <p:sp>
        <p:nvSpPr>
          <p:cNvPr id="3" name="Segnaposto contenuto 2">
            <a:extLst>
              <a:ext uri="{FF2B5EF4-FFF2-40B4-BE49-F238E27FC236}">
                <a16:creationId xmlns:a16="http://schemas.microsoft.com/office/drawing/2014/main" id="{29E1A84E-3F77-AD7F-9309-6E27FB858097}"/>
              </a:ext>
            </a:extLst>
          </p:cNvPr>
          <p:cNvSpPr>
            <a:spLocks noGrp="1"/>
          </p:cNvSpPr>
          <p:nvPr>
            <p:ph sz="quarter" idx="13"/>
          </p:nvPr>
        </p:nvSpPr>
        <p:spPr>
          <a:xfrm>
            <a:off x="333829" y="653143"/>
            <a:ext cx="11538857" cy="5863771"/>
          </a:xfrm>
        </p:spPr>
        <p:txBody>
          <a:bodyPr>
            <a:normAutofit fontScale="92500" lnSpcReduction="20000"/>
          </a:bodyPr>
          <a:lstStyle/>
          <a:p>
            <a:r>
              <a:rPr lang="it-IT" b="1" dirty="0"/>
              <a:t>Mc </a:t>
            </a:r>
            <a:r>
              <a:rPr lang="it-IT" b="1" dirty="0" err="1"/>
              <a:t>clelland</a:t>
            </a:r>
            <a:r>
              <a:rPr lang="it-IT" b="1" dirty="0"/>
              <a:t> condivide con </a:t>
            </a:r>
            <a:r>
              <a:rPr lang="it-IT" b="1" dirty="0" err="1"/>
              <a:t>murray</a:t>
            </a:r>
            <a:r>
              <a:rPr lang="it-IT" b="1" dirty="0"/>
              <a:t> l’idea che la dinamica motivazionale abbia luogo sotto la soglia della consapevolezza (QUASI INCOSCIENTE) quindi la misurazione dei motivi, dovrebbe essere effettuata con strumenti che colgono tali elementi come nel caso del </a:t>
            </a:r>
            <a:r>
              <a:rPr lang="it-IT" b="1" dirty="0" err="1"/>
              <a:t>tat</a:t>
            </a:r>
            <a:r>
              <a:rPr lang="it-IT" b="1" dirty="0"/>
              <a:t> di </a:t>
            </a:r>
            <a:r>
              <a:rPr lang="it-IT" b="1" dirty="0" err="1"/>
              <a:t>murray</a:t>
            </a:r>
            <a:r>
              <a:rPr lang="it-IT" b="1" dirty="0"/>
              <a:t>. </a:t>
            </a:r>
          </a:p>
          <a:p>
            <a:r>
              <a:rPr lang="it-IT" b="1" dirty="0"/>
              <a:t>Molti studiosi hanno sviluppato anche questionari autovalutativi, strumenti che propongono stimoli strutturati (domande o affermazioni) ai quali le persone rispondono in modo consapevole, attraverso le proprie preferenze. Alcuni studiosi tra cui mc </a:t>
            </a:r>
            <a:r>
              <a:rPr lang="it-IT" b="1" dirty="0" err="1"/>
              <a:t>clelland</a:t>
            </a:r>
            <a:r>
              <a:rPr lang="it-IT" b="1" dirty="0"/>
              <a:t>, hanno così ipotizzato la coesistenza di due tipi di motivi:</a:t>
            </a:r>
          </a:p>
          <a:p>
            <a:pPr>
              <a:buFont typeface="Wingdings" panose="05000000000000000000" pitchFamily="2" charset="2"/>
              <a:buChar char="ü"/>
            </a:pPr>
            <a:r>
              <a:rPr lang="it-IT" b="1" u="sng" dirty="0"/>
              <a:t>Motivi impliciti</a:t>
            </a:r>
            <a:r>
              <a:rPr lang="it-IT" b="1" dirty="0"/>
              <a:t>: derivano da preferenze per determinati incentivi che vengono appresi precocemente attraverso esperienze prelinguistiche; non possono essere riportati consapevolmente dalla persona e la loro attivazione non necessita di autoriflessione o di autoregolazione.</a:t>
            </a:r>
          </a:p>
          <a:p>
            <a:pPr>
              <a:buFont typeface="Wingdings" panose="05000000000000000000" pitchFamily="2" charset="2"/>
              <a:buChar char="ü"/>
            </a:pPr>
            <a:r>
              <a:rPr lang="it-IT" b="1" u="sng" dirty="0"/>
              <a:t>Motivi espliciti</a:t>
            </a:r>
            <a:r>
              <a:rPr lang="it-IT" b="1" dirty="0"/>
              <a:t>: riflettono l’immagine che la persona ha di sé stessa, i valori, gli obiettivi che si attribuisce, tanto da essere definiti «immagini di sé riferite alla sfera motivazionale»; TALI MOTIVI DERIVANO DA INCENTIVI DI NATURA SOCIALE E CORRISPONDONO AI MOTIVI CHE LA PERSONA STESSA RITIENE ESSERE PARTE DEL SUO COMPORTAMENTO.</a:t>
            </a:r>
          </a:p>
          <a:p>
            <a:pPr marL="0" indent="0" algn="ctr">
              <a:buNone/>
            </a:pPr>
            <a:r>
              <a:rPr lang="it-IT" b="1" u="sng" dirty="0">
                <a:solidFill>
                  <a:srgbClr val="FF0000"/>
                </a:solidFill>
              </a:rPr>
              <a:t>SONO EMPIRICAMENTE INDIPENDENTI.</a:t>
            </a:r>
          </a:p>
        </p:txBody>
      </p:sp>
    </p:spTree>
    <p:extLst>
      <p:ext uri="{BB962C8B-B14F-4D97-AF65-F5344CB8AC3E}">
        <p14:creationId xmlns:p14="http://schemas.microsoft.com/office/powerpoint/2010/main" val="423962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2D5039-DC04-1990-C127-3D14F437774E}"/>
              </a:ext>
            </a:extLst>
          </p:cNvPr>
          <p:cNvSpPr>
            <a:spLocks noGrp="1"/>
          </p:cNvSpPr>
          <p:nvPr>
            <p:ph type="title"/>
          </p:nvPr>
        </p:nvSpPr>
        <p:spPr>
          <a:xfrm>
            <a:off x="203201" y="232230"/>
            <a:ext cx="11742056" cy="449942"/>
          </a:xfrm>
        </p:spPr>
        <p:txBody>
          <a:bodyPr>
            <a:noAutofit/>
          </a:bodyPr>
          <a:lstStyle/>
          <a:p>
            <a:r>
              <a:rPr lang="it-IT" sz="2800" b="1" u="sng" dirty="0"/>
              <a:t>MOTIVAZIONE E VOLIZIONE</a:t>
            </a:r>
          </a:p>
        </p:txBody>
      </p:sp>
      <p:sp>
        <p:nvSpPr>
          <p:cNvPr id="3" name="Segnaposto contenuto 2">
            <a:extLst>
              <a:ext uri="{FF2B5EF4-FFF2-40B4-BE49-F238E27FC236}">
                <a16:creationId xmlns:a16="http://schemas.microsoft.com/office/drawing/2014/main" id="{0D2CC9FE-477F-0F23-32F5-B675AD2B3F05}"/>
              </a:ext>
            </a:extLst>
          </p:cNvPr>
          <p:cNvSpPr>
            <a:spLocks noGrp="1"/>
          </p:cNvSpPr>
          <p:nvPr>
            <p:ph sz="quarter" idx="13"/>
          </p:nvPr>
        </p:nvSpPr>
        <p:spPr>
          <a:xfrm>
            <a:off x="203201" y="682173"/>
            <a:ext cx="11742056" cy="5943598"/>
          </a:xfrm>
        </p:spPr>
        <p:txBody>
          <a:bodyPr>
            <a:normAutofit lnSpcReduction="10000"/>
          </a:bodyPr>
          <a:lstStyle/>
          <a:p>
            <a:r>
              <a:rPr lang="it-IT" b="1" u="sng" dirty="0"/>
              <a:t>GLI ISTINTI, LE PULSIONI, I BISOGNI E I MOTIVI, POGGIANO SU ALCUNE PREMESSE:</a:t>
            </a:r>
          </a:p>
          <a:p>
            <a:pPr marL="457200" indent="-457200">
              <a:buFont typeface="+mj-lt"/>
              <a:buAutoNum type="arabicPeriod"/>
            </a:pPr>
            <a:r>
              <a:rPr lang="it-IT" b="1" dirty="0"/>
              <a:t>I FATTORI MOTIVAZIONALI SONO UNIVERSALI, OSSIA PRESENTI IN TUTTE LE PERSONE.</a:t>
            </a:r>
          </a:p>
          <a:p>
            <a:pPr marL="457200" indent="-457200">
              <a:buFont typeface="+mj-lt"/>
              <a:buAutoNum type="arabicPeriod"/>
            </a:pPr>
            <a:r>
              <a:rPr lang="it-IT" b="1" dirty="0"/>
              <a:t>LE CLASSIFICAZIONI SONO ESAUSTIVE, OVVERO CONSIDERANO TUTTA LA VARIETA’ DEI FATTORI CHE SPINGONO E ORIENTANO IL COMPORTAMENTO UMANO.</a:t>
            </a:r>
          </a:p>
          <a:p>
            <a:pPr marL="457200" indent="-457200">
              <a:buFont typeface="+mj-lt"/>
              <a:buAutoNum type="arabicPeriod"/>
            </a:pPr>
            <a:r>
              <a:rPr lang="it-IT" b="1" dirty="0"/>
              <a:t>UNA VOLTA MOTIVATO, IL COMPORTAMENTO VA AVANTI NELLA DIREZIONE CHE VIENE IMPRESSA DALL’ISTINTO O DALLA PULSIONE, OPPURE DAL BISOGNO O MOTIVO.</a:t>
            </a:r>
          </a:p>
          <a:p>
            <a:pPr marL="0" indent="0">
              <a:buNone/>
            </a:pPr>
            <a:r>
              <a:rPr lang="it-IT" b="1" dirty="0"/>
              <a:t>LE PRIME DUE SONO VERE IN PARTE, IN QUANTO POSSONO ESSERVI DIFFERENZE CULTURALI NELLE DIMENSIONI MOTIVAZIONALI.</a:t>
            </a:r>
          </a:p>
          <a:p>
            <a:pPr marL="0" indent="0">
              <a:buNone/>
            </a:pPr>
            <a:r>
              <a:rPr lang="it-IT" b="1" dirty="0"/>
              <a:t>IN MERITO ALLA TERZA PREMESSA, NON TUTTO Può FLUIRE SEMPRE «SENZA PROBLEMI»: POSSONO ESSERVI INTERRUZIONI O OSTACOLI CHE POSSONO CREARE DIFFICOLTA’ NEL PORTARE AVANTI UN COMPORTAMENTO. A VOLTE PUO’ ESSERE NECESSARIO «STRINGERE I DENTI» O «FARSI FORZA» PER ANDARE AVANTI. LA DESCRIZIONE DI QUANTO DETTO è LA </a:t>
            </a:r>
            <a:r>
              <a:rPr lang="it-IT" b="1" u="sng" dirty="0"/>
              <a:t>VOLIZIONE</a:t>
            </a:r>
            <a:r>
              <a:rPr lang="it-IT" b="1" dirty="0"/>
              <a:t>: </a:t>
            </a:r>
            <a:r>
              <a:rPr lang="it-IT" b="1" dirty="0">
                <a:solidFill>
                  <a:srgbClr val="FF0000"/>
                </a:solidFill>
              </a:rPr>
              <a:t>MENTRE LE COMPONENTI MOTIVAZIONALI PERMETTONO LA CREAZIONE DELL’INTENZIONE ED AVVIANO IL COMPORTAMENTO, LA VOLIZIONE LO MANTIENE NEL CORSO DEL TEMPO ED è STRETTAMENTE CONNESSA ALLA REALIZZAZIONE DELLE INTENZIONI.</a:t>
            </a:r>
          </a:p>
        </p:txBody>
      </p:sp>
    </p:spTree>
    <p:extLst>
      <p:ext uri="{BB962C8B-B14F-4D97-AF65-F5344CB8AC3E}">
        <p14:creationId xmlns:p14="http://schemas.microsoft.com/office/powerpoint/2010/main" val="190613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D0291E-1A35-D7D6-B5E7-E222C38DC5F5}"/>
              </a:ext>
            </a:extLst>
          </p:cNvPr>
          <p:cNvSpPr>
            <a:spLocks noGrp="1"/>
          </p:cNvSpPr>
          <p:nvPr>
            <p:ph type="title"/>
          </p:nvPr>
        </p:nvSpPr>
        <p:spPr>
          <a:xfrm>
            <a:off x="913775" y="149903"/>
            <a:ext cx="10364451" cy="479685"/>
          </a:xfrm>
        </p:spPr>
        <p:txBody>
          <a:bodyPr>
            <a:normAutofit/>
          </a:bodyPr>
          <a:lstStyle/>
          <a:p>
            <a:r>
              <a:rPr lang="it-IT" sz="2800" b="1" dirty="0"/>
              <a:t>IL MODELLO DI RUBICONE: LE FASI MOTIVAZIONALI</a:t>
            </a:r>
          </a:p>
        </p:txBody>
      </p:sp>
      <p:sp>
        <p:nvSpPr>
          <p:cNvPr id="3" name="Segnaposto contenuto 2">
            <a:extLst>
              <a:ext uri="{FF2B5EF4-FFF2-40B4-BE49-F238E27FC236}">
                <a16:creationId xmlns:a16="http://schemas.microsoft.com/office/drawing/2014/main" id="{D40EF1DC-D301-48C9-58DA-D8FF976FB8EA}"/>
              </a:ext>
            </a:extLst>
          </p:cNvPr>
          <p:cNvSpPr>
            <a:spLocks noGrp="1"/>
          </p:cNvSpPr>
          <p:nvPr>
            <p:ph sz="quarter" idx="13"/>
          </p:nvPr>
        </p:nvSpPr>
        <p:spPr>
          <a:xfrm>
            <a:off x="420913" y="629588"/>
            <a:ext cx="11335657" cy="6258392"/>
          </a:xfrm>
        </p:spPr>
        <p:txBody>
          <a:bodyPr>
            <a:normAutofit lnSpcReduction="10000"/>
          </a:bodyPr>
          <a:lstStyle/>
          <a:p>
            <a:r>
              <a:rPr lang="it-IT" b="1" dirty="0"/>
              <a:t>RUBICONE HA INDIVIDUATO DELLE FASI VOLIZIONALI:</a:t>
            </a:r>
          </a:p>
          <a:p>
            <a:pPr marL="457200" indent="-457200">
              <a:buFont typeface="+mj-lt"/>
              <a:buAutoNum type="arabicPeriod"/>
            </a:pPr>
            <a:r>
              <a:rPr lang="it-IT" b="1" dirty="0"/>
              <a:t>UNA FASE MOTIVAZIONALE PRE-DECISIONALE, NELLA QUALE LA PERSONA VALUTA LE ALTERNATIVE POSSIBILI ED OPERA UNA SCELTA DANDO ORIGINE AD UN’INTENZIONE;</a:t>
            </a:r>
          </a:p>
          <a:p>
            <a:pPr marL="457200" indent="-457200">
              <a:buFont typeface="+mj-lt"/>
              <a:buAutoNum type="arabicPeriod"/>
            </a:pPr>
            <a:r>
              <a:rPr lang="it-IT" b="1" dirty="0"/>
              <a:t>LE DUE FASI PRE-AZIONALE E AZIONALE, ATTRAVERSO LE QUALI L’INTENZIONE VIENE AVVIATA E POI REALIZZATA; </a:t>
            </a:r>
          </a:p>
          <a:p>
            <a:pPr marL="0" indent="0">
              <a:buNone/>
            </a:pPr>
            <a:r>
              <a:rPr lang="it-IT" b="1" dirty="0"/>
              <a:t>SUCCESSIVI STUDI HANNO INTRODOTTO LA DISTINZIONE TRA DUE TIPI DI INTENZIONE: </a:t>
            </a:r>
          </a:p>
          <a:p>
            <a:pPr>
              <a:buFont typeface="Wingdings" panose="05000000000000000000" pitchFamily="2" charset="2"/>
              <a:buChar char="Ø"/>
            </a:pPr>
            <a:r>
              <a:rPr lang="it-IT" b="1" dirty="0"/>
              <a:t>L’INTENZIONE RELATIVA ALL’OBIETTIVO, CHE SI RIFERISCE A COSA L’INDIVIDUO INTENDE REALIZZARE;</a:t>
            </a:r>
          </a:p>
          <a:p>
            <a:pPr>
              <a:buFont typeface="Wingdings" panose="05000000000000000000" pitchFamily="2" charset="2"/>
              <a:buChar char="Ø"/>
            </a:pPr>
            <a:r>
              <a:rPr lang="it-IT" b="1" dirty="0"/>
              <a:t>L’INTENZIONE RELATIVA ALL’IMPLEMENTAZIONE, CHE SPECIFICA I PASSI NECESSARI PER REALIZZARE GLI OBIETTIVI STABILITI</a:t>
            </a:r>
          </a:p>
          <a:p>
            <a:pPr marL="457200" indent="-457200">
              <a:buFont typeface="+mj-lt"/>
              <a:buAutoNum type="arabicPeriod" startAt="3"/>
            </a:pPr>
            <a:r>
              <a:rPr lang="it-IT" b="1" dirty="0"/>
              <a:t>LA FASE POST-AZIONALE, NELLA QUALE SI VALUTA SE EFFETTIVAMENTE SI è REALIZZATO CIO’ CHE SI VOLEVA O, NEL CASO CONTRARIO, CERCA DI INDIVIDUARE LE CAUSE DEL FALLIMENTO. A QUESTO PUNTO SI PUO’ DECIDERE SE PERSEVERARE NEL TENTATIVO DI REALIZZARE L’INTENZIONE IN CUI SI è FALLITO O DEDICARSI AD ALTRE INTENZIONI (QUANDO SI FANNO «I CONTI CON Sé STESSI»).</a:t>
            </a:r>
          </a:p>
          <a:p>
            <a:pPr marL="457200" indent="-457200">
              <a:buFont typeface="+mj-lt"/>
              <a:buAutoNum type="arabicPeriod" startAt="3"/>
            </a:pPr>
            <a:endParaRPr lang="it-IT" b="1" dirty="0"/>
          </a:p>
        </p:txBody>
      </p:sp>
    </p:spTree>
    <p:extLst>
      <p:ext uri="{BB962C8B-B14F-4D97-AF65-F5344CB8AC3E}">
        <p14:creationId xmlns:p14="http://schemas.microsoft.com/office/powerpoint/2010/main" val="3012671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A867E-4CCB-4265-A2BD-82E39902FA40}"/>
              </a:ext>
            </a:extLst>
          </p:cNvPr>
          <p:cNvSpPr>
            <a:spLocks noGrp="1"/>
          </p:cNvSpPr>
          <p:nvPr>
            <p:ph type="title"/>
          </p:nvPr>
        </p:nvSpPr>
        <p:spPr>
          <a:xfrm>
            <a:off x="174171" y="188687"/>
            <a:ext cx="11829143" cy="522513"/>
          </a:xfrm>
        </p:spPr>
        <p:txBody>
          <a:bodyPr>
            <a:normAutofit/>
          </a:bodyPr>
          <a:lstStyle/>
          <a:p>
            <a:r>
              <a:rPr lang="it-IT" sz="2800" b="1" dirty="0"/>
              <a:t>MOTIVAZIONE E COGNIZIONE: FUTURO E PASSATO</a:t>
            </a:r>
          </a:p>
        </p:txBody>
      </p:sp>
      <p:sp>
        <p:nvSpPr>
          <p:cNvPr id="3" name="Segnaposto contenuto 2">
            <a:extLst>
              <a:ext uri="{FF2B5EF4-FFF2-40B4-BE49-F238E27FC236}">
                <a16:creationId xmlns:a16="http://schemas.microsoft.com/office/drawing/2014/main" id="{0D3B48C9-5599-0A34-914C-78B98B0A3C60}"/>
              </a:ext>
            </a:extLst>
          </p:cNvPr>
          <p:cNvSpPr>
            <a:spLocks noGrp="1"/>
          </p:cNvSpPr>
          <p:nvPr>
            <p:ph sz="quarter" idx="13"/>
          </p:nvPr>
        </p:nvSpPr>
        <p:spPr>
          <a:xfrm>
            <a:off x="174171" y="870857"/>
            <a:ext cx="11829143" cy="5660572"/>
          </a:xfrm>
        </p:spPr>
        <p:txBody>
          <a:bodyPr>
            <a:normAutofit fontScale="92500" lnSpcReduction="10000"/>
          </a:bodyPr>
          <a:lstStyle/>
          <a:p>
            <a:r>
              <a:rPr lang="it-IT" b="1" dirty="0"/>
              <a:t>ELEMENTI COME </a:t>
            </a:r>
            <a:r>
              <a:rPr lang="it-IT" b="1" dirty="0">
                <a:solidFill>
                  <a:srgbClr val="FF0000"/>
                </a:solidFill>
              </a:rPr>
              <a:t>LE ASPETTATIVE </a:t>
            </a:r>
            <a:r>
              <a:rPr lang="it-IT" b="1" dirty="0"/>
              <a:t>(ANTICIPARE COSA SUCCEDERA’) E GLI </a:t>
            </a:r>
            <a:r>
              <a:rPr lang="it-IT" b="1" dirty="0">
                <a:solidFill>
                  <a:srgbClr val="FF0000"/>
                </a:solidFill>
              </a:rPr>
              <a:t>INCENTIVI</a:t>
            </a:r>
            <a:r>
              <a:rPr lang="it-IT" b="1" dirty="0"/>
              <a:t> (VALORI ATTRIBUITI A CIO’ CHE SI VUOLE OTTENERE), SONO FATTORI MOTIVAZIONALI DI MATRICE COGNITIVISTA. </a:t>
            </a:r>
            <a:r>
              <a:rPr lang="it-IT" b="1" u="sng" dirty="0"/>
              <a:t>ATKINSON</a:t>
            </a:r>
            <a:r>
              <a:rPr lang="it-IT" b="1" dirty="0"/>
              <a:t> HA APPROFONDITO LO STUDIO DEL «</a:t>
            </a:r>
            <a:r>
              <a:rPr lang="it-IT" b="1" u="sng" dirty="0">
                <a:solidFill>
                  <a:srgbClr val="FF0000"/>
                </a:solidFill>
              </a:rPr>
              <a:t>MOTIVO ALLA RIUSCITA</a:t>
            </a:r>
            <a:r>
              <a:rPr lang="it-IT" b="1" dirty="0"/>
              <a:t>» SVILUPPANDO UN MODELLO MATEMATICO «ASPETTATIVA-VALORE», PER SPIEGARE I DIVERSI COMPORTAMENTI CONNESSI AD UN MOTIVO COME: SFORZARSI PER AVERE SUCCESSO, SCEGLIERE TRA ATTIVITA’ DIFFERENTI, PERSEVERARE CON IMPEGNO. LA FORMULA SVILUPPATA DA ATKINSON, è DATA DA T: TENDENZA ALLA RIUSCITA, CHE COMPRENDE TRE ELEMENTI: m=MOTIVO, P=PROBABILITA’ (O ASPETTATIVA), I=INCENTIVO (CORRISPONDE AL VALORE CHE SI ATTRIBUISCE AL RAGGIUNGIMENTO DELLO SCOPO (formula sul libro pag. 498.</a:t>
            </a:r>
          </a:p>
          <a:p>
            <a:r>
              <a:rPr lang="it-IT" b="1" dirty="0"/>
              <a:t>La formula t è data da una moltiplicazione di m, p ed i, a cui si sottrae la stessa formula, però nella prima il coefficiente è dato dalla tendenza al successo s, mentre nella seconda il coefficiente è dato da f, tendenza ad evitare il fallimento.</a:t>
            </a:r>
          </a:p>
          <a:p>
            <a:r>
              <a:rPr lang="it-IT" b="1" dirty="0"/>
              <a:t>Secondo </a:t>
            </a:r>
            <a:r>
              <a:rPr lang="it-IT" b="1" dirty="0" err="1"/>
              <a:t>atkinson</a:t>
            </a:r>
            <a:r>
              <a:rPr lang="it-IT" b="1" dirty="0"/>
              <a:t> l’azione motivata è retta dal principio di utilità soggettiva: le persone agiscono quando ritengono di poter raggiungere gli scopi che sono alla loro portata e che valutano importanti. Le persone effettuano valutazioni consapevoli della loro probabilità di successo e di fallimento e si chiedono quanto sia importante per loro il raggiungimento di uno scopo (AD OGNI COSTO).                               </a:t>
            </a:r>
          </a:p>
        </p:txBody>
      </p:sp>
    </p:spTree>
    <p:extLst>
      <p:ext uri="{BB962C8B-B14F-4D97-AF65-F5344CB8AC3E}">
        <p14:creationId xmlns:p14="http://schemas.microsoft.com/office/powerpoint/2010/main" val="156605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7F154-E583-8094-5478-E2DEB1579E6C}"/>
              </a:ext>
            </a:extLst>
          </p:cNvPr>
          <p:cNvSpPr>
            <a:spLocks noGrp="1"/>
          </p:cNvSpPr>
          <p:nvPr>
            <p:ph type="title"/>
          </p:nvPr>
        </p:nvSpPr>
        <p:spPr>
          <a:xfrm>
            <a:off x="261257" y="261258"/>
            <a:ext cx="11727543" cy="478972"/>
          </a:xfrm>
        </p:spPr>
        <p:txBody>
          <a:bodyPr>
            <a:normAutofit/>
          </a:bodyPr>
          <a:lstStyle/>
          <a:p>
            <a:r>
              <a:rPr lang="it-IT" sz="2800" b="1" dirty="0"/>
              <a:t>Atkinson: aspettativa e valore</a:t>
            </a:r>
          </a:p>
        </p:txBody>
      </p:sp>
      <p:sp>
        <p:nvSpPr>
          <p:cNvPr id="3" name="Segnaposto contenuto 2">
            <a:extLst>
              <a:ext uri="{FF2B5EF4-FFF2-40B4-BE49-F238E27FC236}">
                <a16:creationId xmlns:a16="http://schemas.microsoft.com/office/drawing/2014/main" id="{48263BA8-3CDE-3A4D-6503-8EE59DF5A9AA}"/>
              </a:ext>
            </a:extLst>
          </p:cNvPr>
          <p:cNvSpPr>
            <a:spLocks noGrp="1"/>
          </p:cNvSpPr>
          <p:nvPr>
            <p:ph sz="quarter" idx="13"/>
          </p:nvPr>
        </p:nvSpPr>
        <p:spPr>
          <a:xfrm>
            <a:off x="261257" y="740230"/>
            <a:ext cx="11727543" cy="5645580"/>
          </a:xfrm>
        </p:spPr>
        <p:txBody>
          <a:bodyPr>
            <a:normAutofit lnSpcReduction="10000"/>
          </a:bodyPr>
          <a:lstStyle/>
          <a:p>
            <a:r>
              <a:rPr lang="it-IT" b="1" dirty="0"/>
              <a:t>Tra aspettativa e valore Atkinsons ipotizza una relazione inversa: l’incentivo è tanto più grande quanto più è difficile il compito che si deve affrontare e sono dunque più basse le probabilità di successo; ne consegue che un successo è tanto più attraente quanto più il compito da svolgere è difficile.</a:t>
            </a:r>
          </a:p>
          <a:p>
            <a:r>
              <a:rPr lang="it-IT" b="1" dirty="0"/>
              <a:t>Le persone orientate al successo preferiscono compiti di media difficoltà e rifuggono sia da compiti molto difficili, in cui la possibilità di successo è molto bassa, sia da compiti molto facili, a cui è associato uno scarso incentivo. Questi ultimi compiti sono preferiti da persone che preferiscono evitare il fallimento: compiti molto facili garantiscono la possibilità di «appagare l’esigenza di evitare il fallimento», mentre i compiti molto difficili offrono la possibilità di giustificarsi qualora si fallisca (era troppo difficile, chiunque avrebbe fallito!).</a:t>
            </a:r>
          </a:p>
          <a:p>
            <a:r>
              <a:rPr lang="it-IT" b="1" dirty="0"/>
              <a:t>Nella teoria di </a:t>
            </a:r>
            <a:r>
              <a:rPr lang="it-IT" b="1" dirty="0" err="1"/>
              <a:t>atkison</a:t>
            </a:r>
            <a:r>
              <a:rPr lang="it-IT" b="1" dirty="0"/>
              <a:t> gli incentivi corrispondono a «</a:t>
            </a:r>
            <a:r>
              <a:rPr lang="it-IT" b="1" u="sng" dirty="0"/>
              <a:t>emozioni anticipate</a:t>
            </a:r>
            <a:r>
              <a:rPr lang="it-IT" b="1" dirty="0"/>
              <a:t>» di </a:t>
            </a:r>
            <a:r>
              <a:rPr lang="it-IT" b="1" dirty="0">
                <a:solidFill>
                  <a:srgbClr val="FF0000"/>
                </a:solidFill>
              </a:rPr>
              <a:t>orgoglio e soddisfazione</a:t>
            </a:r>
            <a:r>
              <a:rPr lang="it-IT" b="1" dirty="0"/>
              <a:t> nel caso di </a:t>
            </a:r>
            <a:r>
              <a:rPr lang="it-IT" b="1" u="sng" dirty="0"/>
              <a:t>successo</a:t>
            </a:r>
            <a:r>
              <a:rPr lang="it-IT" b="1" dirty="0"/>
              <a:t> e </a:t>
            </a:r>
            <a:r>
              <a:rPr lang="it-IT" b="1" dirty="0">
                <a:solidFill>
                  <a:srgbClr val="FF0000"/>
                </a:solidFill>
              </a:rPr>
              <a:t>vergogna</a:t>
            </a:r>
            <a:r>
              <a:rPr lang="it-IT" b="1" dirty="0"/>
              <a:t> nel caso di </a:t>
            </a:r>
            <a:r>
              <a:rPr lang="it-IT" b="1" u="sng" dirty="0"/>
              <a:t>insuccesso</a:t>
            </a:r>
            <a:r>
              <a:rPr lang="it-IT" b="1" dirty="0"/>
              <a:t>. Queste emozioni differiscono dalle «</a:t>
            </a:r>
            <a:r>
              <a:rPr lang="it-IT" b="1" u="sng" dirty="0"/>
              <a:t>emozioni esperite</a:t>
            </a:r>
            <a:r>
              <a:rPr lang="it-IT" b="1" dirty="0"/>
              <a:t>» che accompagnano l’azione, che sono di speranza per il successo e di paura per il fallimento.</a:t>
            </a:r>
          </a:p>
        </p:txBody>
      </p:sp>
    </p:spTree>
    <p:extLst>
      <p:ext uri="{BB962C8B-B14F-4D97-AF65-F5344CB8AC3E}">
        <p14:creationId xmlns:p14="http://schemas.microsoft.com/office/powerpoint/2010/main" val="149416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126E6D-4C9F-CD1D-069C-B1365A6F82C2}"/>
              </a:ext>
            </a:extLst>
          </p:cNvPr>
          <p:cNvSpPr>
            <a:spLocks noGrp="1"/>
          </p:cNvSpPr>
          <p:nvPr>
            <p:ph type="title"/>
          </p:nvPr>
        </p:nvSpPr>
        <p:spPr>
          <a:xfrm>
            <a:off x="357188" y="268712"/>
            <a:ext cx="11429999" cy="674263"/>
          </a:xfrm>
        </p:spPr>
        <p:txBody>
          <a:bodyPr>
            <a:normAutofit/>
          </a:bodyPr>
          <a:lstStyle/>
          <a:p>
            <a:r>
              <a:rPr lang="it-IT" sz="2800" b="1" dirty="0"/>
              <a:t>LA MOTIVAZIONE</a:t>
            </a:r>
          </a:p>
        </p:txBody>
      </p:sp>
      <p:sp>
        <p:nvSpPr>
          <p:cNvPr id="3" name="Segnaposto contenuto 2">
            <a:extLst>
              <a:ext uri="{FF2B5EF4-FFF2-40B4-BE49-F238E27FC236}">
                <a16:creationId xmlns:a16="http://schemas.microsoft.com/office/drawing/2014/main" id="{4ADE9DCA-F1BD-025C-339E-412A05B8761F}"/>
              </a:ext>
            </a:extLst>
          </p:cNvPr>
          <p:cNvSpPr>
            <a:spLocks noGrp="1"/>
          </p:cNvSpPr>
          <p:nvPr>
            <p:ph sz="quarter" idx="13"/>
          </p:nvPr>
        </p:nvSpPr>
        <p:spPr>
          <a:xfrm>
            <a:off x="357188" y="1143000"/>
            <a:ext cx="11430000" cy="5446288"/>
          </a:xfrm>
        </p:spPr>
        <p:txBody>
          <a:bodyPr/>
          <a:lstStyle/>
          <a:p>
            <a:r>
              <a:rPr lang="it-IT" b="1" dirty="0"/>
              <a:t>MOTIVARE DERIVA DAL LATINO «MOVERE» CHE SIGNIFICA «MUOVERE» OVVERO </a:t>
            </a:r>
            <a:r>
              <a:rPr lang="it-IT" b="1" i="1" dirty="0">
                <a:solidFill>
                  <a:srgbClr val="FF0000"/>
                </a:solidFill>
              </a:rPr>
              <a:t>DARE AVVIO</a:t>
            </a:r>
            <a:r>
              <a:rPr lang="it-IT" b="1" dirty="0"/>
              <a:t>. STUDIARE LA MOTIVAZIONE SIGNIFICA </a:t>
            </a:r>
            <a:r>
              <a:rPr lang="it-IT" b="1" dirty="0">
                <a:solidFill>
                  <a:srgbClr val="FF0000"/>
                </a:solidFill>
              </a:rPr>
              <a:t>INDAGARE I FATTORI CHE DANNO AVVIO A SINGOLE AZIONI, A COMPORTAMENTI E AD ABITUDINI DELLA PERSONA</a:t>
            </a:r>
            <a:r>
              <a:rPr lang="it-IT" b="1" dirty="0"/>
              <a:t>. </a:t>
            </a:r>
          </a:p>
          <a:p>
            <a:r>
              <a:rPr lang="it-IT" b="1" dirty="0"/>
              <a:t>IL COMPORTAMENTO MOTIVATO E’ MOSSO VERSO QUALCOSA; LA PAROLA Motivazione fa riferimento a ciò che guida ed orienta il comportamento in una determinata direzione.</a:t>
            </a:r>
          </a:p>
          <a:p>
            <a:r>
              <a:rPr lang="it-IT" b="1" dirty="0"/>
              <a:t>I fattori che danno avvio e direzionano il comportamento possono configurarsi come </a:t>
            </a:r>
            <a:r>
              <a:rPr lang="it-IT" b="1" u="sng" dirty="0">
                <a:solidFill>
                  <a:srgbClr val="FF0000"/>
                </a:solidFill>
              </a:rPr>
              <a:t>spinte</a:t>
            </a:r>
            <a:r>
              <a:rPr lang="it-IT" b="1" dirty="0">
                <a:solidFill>
                  <a:srgbClr val="FF0000"/>
                </a:solidFill>
              </a:rPr>
              <a:t> </a:t>
            </a:r>
            <a:r>
              <a:rPr lang="it-IT" b="1" dirty="0"/>
              <a:t>di cui le persone sono portatrici e che premono «dal di dentro» per trovare soddisfazione all’esterno, oppure come fonti di </a:t>
            </a:r>
            <a:r>
              <a:rPr lang="it-IT" b="1" u="sng" dirty="0">
                <a:solidFill>
                  <a:srgbClr val="FF0000"/>
                </a:solidFill>
              </a:rPr>
              <a:t>attrazione</a:t>
            </a:r>
            <a:r>
              <a:rPr lang="it-IT" b="1" dirty="0">
                <a:solidFill>
                  <a:srgbClr val="FF0000"/>
                </a:solidFill>
              </a:rPr>
              <a:t> </a:t>
            </a:r>
            <a:r>
              <a:rPr lang="it-IT" b="1" dirty="0"/>
              <a:t>che le persone ricercano attivamente (obiettivi).</a:t>
            </a:r>
          </a:p>
          <a:p>
            <a:r>
              <a:rPr lang="it-IT" b="1" dirty="0"/>
              <a:t>Le persone operano delle scelte e prendono delle decisioni; occuparsi di motivazione significa considerare ciò che è all’origine di scelte e che garantisce il mantenimento del comportamento nel corso del tempo.  </a:t>
            </a:r>
          </a:p>
        </p:txBody>
      </p:sp>
    </p:spTree>
    <p:extLst>
      <p:ext uri="{BB962C8B-B14F-4D97-AF65-F5344CB8AC3E}">
        <p14:creationId xmlns:p14="http://schemas.microsoft.com/office/powerpoint/2010/main" val="117632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43C0A8-B877-3379-9854-41655624D200}"/>
              </a:ext>
            </a:extLst>
          </p:cNvPr>
          <p:cNvSpPr>
            <a:spLocks noGrp="1"/>
          </p:cNvSpPr>
          <p:nvPr>
            <p:ph type="title"/>
          </p:nvPr>
        </p:nvSpPr>
        <p:spPr>
          <a:xfrm>
            <a:off x="217714" y="304801"/>
            <a:ext cx="11654971" cy="522513"/>
          </a:xfrm>
        </p:spPr>
        <p:txBody>
          <a:bodyPr>
            <a:normAutofit/>
          </a:bodyPr>
          <a:lstStyle/>
          <a:p>
            <a:r>
              <a:rPr lang="it-IT" sz="2800" b="1" dirty="0"/>
              <a:t>L’aspettativa-valore: le fonti di valore</a:t>
            </a:r>
          </a:p>
        </p:txBody>
      </p:sp>
      <p:sp>
        <p:nvSpPr>
          <p:cNvPr id="3" name="Segnaposto contenuto 2">
            <a:extLst>
              <a:ext uri="{FF2B5EF4-FFF2-40B4-BE49-F238E27FC236}">
                <a16:creationId xmlns:a16="http://schemas.microsoft.com/office/drawing/2014/main" id="{EAC8B182-2AB2-EC7A-F5D5-3CF31623AAE6}"/>
              </a:ext>
            </a:extLst>
          </p:cNvPr>
          <p:cNvSpPr>
            <a:spLocks noGrp="1"/>
          </p:cNvSpPr>
          <p:nvPr>
            <p:ph sz="quarter" idx="13"/>
          </p:nvPr>
        </p:nvSpPr>
        <p:spPr>
          <a:xfrm>
            <a:off x="217713" y="1045029"/>
            <a:ext cx="11654971" cy="5508169"/>
          </a:xfrm>
        </p:spPr>
        <p:txBody>
          <a:bodyPr/>
          <a:lstStyle/>
          <a:p>
            <a:r>
              <a:rPr lang="it-IT" b="1" dirty="0"/>
              <a:t>Higgins ha ipotizzato l’analisi delle fonti di valore, ipotizzando 5 fonti di valore:</a:t>
            </a:r>
          </a:p>
          <a:p>
            <a:pPr marL="457200" indent="-457200">
              <a:buFont typeface="+mj-lt"/>
              <a:buAutoNum type="arabicPeriod"/>
            </a:pPr>
            <a:r>
              <a:rPr lang="it-IT" b="1" dirty="0"/>
              <a:t>La soddisfazione di un bisogno (si attribuisce valore a un bisogno);</a:t>
            </a:r>
          </a:p>
          <a:p>
            <a:pPr marL="457200" indent="-457200">
              <a:buFont typeface="+mj-lt"/>
              <a:buAutoNum type="arabicPeriod"/>
            </a:pPr>
            <a:r>
              <a:rPr lang="it-IT" b="1" dirty="0"/>
              <a:t>La convinzione di ciò che ritengo desiderabile, influenzata da norme sociali (si attribuisce valore a ciò che è desiderabile);</a:t>
            </a:r>
          </a:p>
          <a:p>
            <a:pPr marL="457200" indent="-457200">
              <a:buFont typeface="+mj-lt"/>
              <a:buAutoNum type="arabicPeriod"/>
            </a:pPr>
            <a:r>
              <a:rPr lang="it-IT" b="1" dirty="0"/>
              <a:t>La rappresentazione di ciò che si «vorrebbe essere», influenzata anche dalle aspettative altrui (si attribuisce un valore a ciò che si ritiene un ideale);</a:t>
            </a:r>
          </a:p>
          <a:p>
            <a:pPr marL="457200" indent="-457200">
              <a:buFont typeface="+mj-lt"/>
              <a:buAutoNum type="arabicPeriod"/>
            </a:pPr>
            <a:r>
              <a:rPr lang="it-IT" b="1" dirty="0"/>
              <a:t>Inferenza valutativa, derivata dalla capacità della persona di riflettere sulle proprie azioni (si attribuisce valore a ciò che si consente di avere un feedback sulle proprie capacità, scelte liberamente);</a:t>
            </a:r>
          </a:p>
          <a:p>
            <a:pPr marL="457200" indent="-457200">
              <a:buFont typeface="+mj-lt"/>
              <a:buAutoNum type="arabicPeriod"/>
            </a:pPr>
            <a:r>
              <a:rPr lang="it-IT" b="1" dirty="0"/>
              <a:t>L’esperienza passata (si attribuisce valore a ciò che in passato si è rivelato fonte di piacere e di soddisfazione).</a:t>
            </a:r>
          </a:p>
        </p:txBody>
      </p:sp>
    </p:spTree>
    <p:extLst>
      <p:ext uri="{BB962C8B-B14F-4D97-AF65-F5344CB8AC3E}">
        <p14:creationId xmlns:p14="http://schemas.microsoft.com/office/powerpoint/2010/main" val="267251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45319A-CDCA-0484-3B18-0CF5368492AA}"/>
              </a:ext>
            </a:extLst>
          </p:cNvPr>
          <p:cNvSpPr>
            <a:spLocks noGrp="1"/>
          </p:cNvSpPr>
          <p:nvPr>
            <p:ph type="title"/>
          </p:nvPr>
        </p:nvSpPr>
        <p:spPr>
          <a:xfrm>
            <a:off x="377371" y="203202"/>
            <a:ext cx="11393715" cy="426385"/>
          </a:xfrm>
        </p:spPr>
        <p:txBody>
          <a:bodyPr>
            <a:noAutofit/>
          </a:bodyPr>
          <a:lstStyle/>
          <a:p>
            <a:r>
              <a:rPr lang="it-IT" sz="2800" b="1" dirty="0"/>
              <a:t>L’aspettativa-valore: la causalità</a:t>
            </a:r>
          </a:p>
        </p:txBody>
      </p:sp>
      <p:sp>
        <p:nvSpPr>
          <p:cNvPr id="3" name="Segnaposto contenuto 2">
            <a:extLst>
              <a:ext uri="{FF2B5EF4-FFF2-40B4-BE49-F238E27FC236}">
                <a16:creationId xmlns:a16="http://schemas.microsoft.com/office/drawing/2014/main" id="{AF3AA6DA-0A25-AD48-F60B-B8667A1BE290}"/>
              </a:ext>
            </a:extLst>
          </p:cNvPr>
          <p:cNvSpPr>
            <a:spLocks noGrp="1"/>
          </p:cNvSpPr>
          <p:nvPr>
            <p:ph sz="quarter" idx="13"/>
          </p:nvPr>
        </p:nvSpPr>
        <p:spPr>
          <a:xfrm>
            <a:off x="377371" y="629586"/>
            <a:ext cx="11393715" cy="6025211"/>
          </a:xfrm>
        </p:spPr>
        <p:txBody>
          <a:bodyPr>
            <a:normAutofit fontScale="92500" lnSpcReduction="10000"/>
          </a:bodyPr>
          <a:lstStyle/>
          <a:p>
            <a:r>
              <a:rPr lang="it-IT" b="1" dirty="0"/>
              <a:t>La teoria dell’aspettativa-valore focalizza l’attenzione sulla capacità delle persone di formulare delle aspettative rispetto al futuro. La proposta di </a:t>
            </a:r>
            <a:r>
              <a:rPr lang="it-IT" b="1" u="sng" dirty="0" err="1">
                <a:solidFill>
                  <a:srgbClr val="FF0000"/>
                </a:solidFill>
              </a:rPr>
              <a:t>weiner</a:t>
            </a:r>
            <a:r>
              <a:rPr lang="it-IT" b="1" dirty="0">
                <a:solidFill>
                  <a:srgbClr val="FF0000"/>
                </a:solidFill>
              </a:rPr>
              <a:t> concentra la sua attenzione sulle spiegazioni che le persone danno in merito a quanto accaduto in passato e sulle attribuzioni alle cause degli accadimenti.</a:t>
            </a:r>
          </a:p>
          <a:p>
            <a:r>
              <a:rPr lang="it-IT" b="1" dirty="0"/>
              <a:t>La necessità di individuare le cause degli eventi, positivi o negativi, è fondamentale per aumentare la possibilità di riprodurre in futuro quelli positivi e ridurre quelli negativi. Secondo </a:t>
            </a:r>
            <a:r>
              <a:rPr lang="it-IT" b="1" dirty="0" err="1"/>
              <a:t>weiner</a:t>
            </a:r>
            <a:r>
              <a:rPr lang="it-IT" b="1" dirty="0"/>
              <a:t> la ricerca delle cause degli eventi avviene quando questi sono giudicati come negativi, o sono inaspettati o ancora rilevanti per la persona. Le attribuzioni causali variano in base a tre dimensioni: </a:t>
            </a:r>
            <a:r>
              <a:rPr lang="it-IT" b="1" dirty="0">
                <a:solidFill>
                  <a:srgbClr val="FF0000"/>
                </a:solidFill>
              </a:rPr>
              <a:t>il locus, la controllabilità e la stabilità</a:t>
            </a:r>
            <a:r>
              <a:rPr lang="it-IT" b="1" dirty="0"/>
              <a:t>. Di fronte ad un evento come il fallimento ad un esame, lo studente si chiede:</a:t>
            </a:r>
          </a:p>
          <a:p>
            <a:pPr marL="457200" indent="-457200">
              <a:buFont typeface="+mj-lt"/>
              <a:buAutoNum type="alphaUcPeriod"/>
            </a:pPr>
            <a:r>
              <a:rPr lang="it-IT" b="1" dirty="0"/>
              <a:t>Se la causa è interna («ho studiato poco») o esterna («sono stato sfortunato» o «esame difficile»), </a:t>
            </a:r>
            <a:r>
              <a:rPr lang="it-IT" b="1" u="sng" dirty="0">
                <a:solidFill>
                  <a:srgbClr val="FF0000"/>
                </a:solidFill>
              </a:rPr>
              <a:t>locus</a:t>
            </a:r>
            <a:r>
              <a:rPr lang="it-IT" b="1" dirty="0">
                <a:solidFill>
                  <a:srgbClr val="FF0000"/>
                </a:solidFill>
              </a:rPr>
              <a:t>.</a:t>
            </a:r>
          </a:p>
          <a:p>
            <a:pPr marL="457200" indent="-457200">
              <a:buFont typeface="+mj-lt"/>
              <a:buAutoNum type="alphaUcPeriod"/>
            </a:pPr>
            <a:r>
              <a:rPr lang="it-IT" b="1" dirty="0"/>
              <a:t>Se la causa era </a:t>
            </a:r>
            <a:r>
              <a:rPr lang="it-IT" b="1" u="sng" dirty="0">
                <a:solidFill>
                  <a:srgbClr val="FF0000"/>
                </a:solidFill>
              </a:rPr>
              <a:t>controllabile</a:t>
            </a:r>
            <a:r>
              <a:rPr lang="it-IT" b="1" dirty="0">
                <a:solidFill>
                  <a:srgbClr val="FF0000"/>
                </a:solidFill>
              </a:rPr>
              <a:t> </a:t>
            </a:r>
            <a:r>
              <a:rPr lang="it-IT" b="1" dirty="0"/>
              <a:t>con le sue azioni e se c’era intenzionalità: se l’intenzionalità era presente (ho studiato poco perché ho voluto fare altro) la causa è controllabile; ci sono cause controllabili (quantità di studio) non necessariamente caratterizzate da intenzionalità (ho studiato poco perché mi hanno fatto lavorare più del previsto).</a:t>
            </a:r>
          </a:p>
        </p:txBody>
      </p:sp>
    </p:spTree>
    <p:extLst>
      <p:ext uri="{BB962C8B-B14F-4D97-AF65-F5344CB8AC3E}">
        <p14:creationId xmlns:p14="http://schemas.microsoft.com/office/powerpoint/2010/main" val="545990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604BBF-A24F-C12F-A2D8-A78C1D48B2AC}"/>
              </a:ext>
            </a:extLst>
          </p:cNvPr>
          <p:cNvSpPr>
            <a:spLocks noGrp="1"/>
          </p:cNvSpPr>
          <p:nvPr>
            <p:ph type="title"/>
          </p:nvPr>
        </p:nvSpPr>
        <p:spPr>
          <a:xfrm>
            <a:off x="246743" y="246743"/>
            <a:ext cx="11727543" cy="478971"/>
          </a:xfrm>
        </p:spPr>
        <p:txBody>
          <a:bodyPr>
            <a:normAutofit/>
          </a:bodyPr>
          <a:lstStyle/>
          <a:p>
            <a:r>
              <a:rPr lang="it-IT" sz="2800" b="1" dirty="0"/>
              <a:t>L’aspettativa-valore: la causalità</a:t>
            </a:r>
          </a:p>
        </p:txBody>
      </p:sp>
      <p:sp>
        <p:nvSpPr>
          <p:cNvPr id="3" name="Segnaposto contenuto 2">
            <a:extLst>
              <a:ext uri="{FF2B5EF4-FFF2-40B4-BE49-F238E27FC236}">
                <a16:creationId xmlns:a16="http://schemas.microsoft.com/office/drawing/2014/main" id="{3F6D9EFD-CCC3-D0FC-BB68-38A0E20B78E8}"/>
              </a:ext>
            </a:extLst>
          </p:cNvPr>
          <p:cNvSpPr>
            <a:spLocks noGrp="1"/>
          </p:cNvSpPr>
          <p:nvPr>
            <p:ph sz="quarter" idx="13"/>
          </p:nvPr>
        </p:nvSpPr>
        <p:spPr>
          <a:xfrm>
            <a:off x="246743" y="725714"/>
            <a:ext cx="11727543" cy="6132285"/>
          </a:xfrm>
        </p:spPr>
        <p:txBody>
          <a:bodyPr>
            <a:normAutofit fontScale="92500" lnSpcReduction="20000"/>
          </a:bodyPr>
          <a:lstStyle/>
          <a:p>
            <a:pPr marL="457200" indent="-457200">
              <a:buFont typeface="+mj-lt"/>
              <a:buAutoNum type="arabicPeriod" startAt="3"/>
            </a:pPr>
            <a:r>
              <a:rPr lang="it-IT" b="1" dirty="0"/>
              <a:t>Se la causa è stabile nel tempo e può essere generalizzata ad altri momenti (se non sono portato per questa disciplina non lo sarò nemmeno per la prossima),</a:t>
            </a:r>
            <a:r>
              <a:rPr lang="it-IT" b="1" u="sng" dirty="0">
                <a:solidFill>
                  <a:srgbClr val="FF0000"/>
                </a:solidFill>
              </a:rPr>
              <a:t> stabilità</a:t>
            </a:r>
            <a:r>
              <a:rPr lang="it-IT" b="1" dirty="0"/>
              <a:t>.</a:t>
            </a:r>
          </a:p>
          <a:p>
            <a:pPr marL="0" indent="0">
              <a:buNone/>
            </a:pPr>
            <a:r>
              <a:rPr lang="it-IT" b="1" dirty="0"/>
              <a:t>Un’ulteriore dimensione è la </a:t>
            </a:r>
            <a:r>
              <a:rPr lang="it-IT" b="1" u="sng" dirty="0">
                <a:solidFill>
                  <a:srgbClr val="FF0000"/>
                </a:solidFill>
              </a:rPr>
              <a:t>globalità,</a:t>
            </a:r>
            <a:r>
              <a:rPr lang="it-IT" b="1" dirty="0">
                <a:solidFill>
                  <a:srgbClr val="FF0000"/>
                </a:solidFill>
              </a:rPr>
              <a:t> </a:t>
            </a:r>
            <a:r>
              <a:rPr lang="it-IT" b="1" dirty="0"/>
              <a:t>che si riferisce alla possibilità che la causa sia generalizzata ad altre situazioni (se non sono portato per questa disciplina, non sono portato per lo studio), </a:t>
            </a:r>
            <a:r>
              <a:rPr lang="it-IT" b="1" dirty="0" err="1"/>
              <a:t>abramson</a:t>
            </a:r>
            <a:r>
              <a:rPr lang="it-IT" b="1" dirty="0"/>
              <a:t>.</a:t>
            </a:r>
          </a:p>
          <a:p>
            <a:pPr marL="0" indent="0">
              <a:buNone/>
            </a:pPr>
            <a:r>
              <a:rPr lang="it-IT" b="1" dirty="0"/>
              <a:t>Dalla combinazione di queste 4 dimensioni scaturiscono tante possibili attribuzioni: se uno studente attribuisce il suo fallimento alla scarsa attitudine, che non riesce a modificare, un altro studente può attribuire lo stesso fallimento allo studio insufficiente ed essere convinto di poter controllare questa causa.</a:t>
            </a:r>
          </a:p>
          <a:p>
            <a:pPr marL="0" indent="0">
              <a:buNone/>
            </a:pPr>
            <a:r>
              <a:rPr lang="it-IT" b="1" dirty="0"/>
              <a:t>A ciascuna attribuzione sono associate delle emozioni: nel caso del primo studente la vergogna, nel caso del secondo studente la colpa, che influenzano le intenzioni e le decisioni dei due studenti in merito al proprio futuro. </a:t>
            </a:r>
          </a:p>
          <a:p>
            <a:pPr marL="0" indent="0">
              <a:buNone/>
            </a:pPr>
            <a:r>
              <a:rPr lang="it-IT" b="1" dirty="0"/>
              <a:t>La proposta di </a:t>
            </a:r>
            <a:r>
              <a:rPr lang="it-IT" b="1" dirty="0" err="1"/>
              <a:t>weiner</a:t>
            </a:r>
            <a:r>
              <a:rPr lang="it-IT" b="1" dirty="0"/>
              <a:t> si integra con il modello aspettativa-valore, in quanto le aspettative future poggiano su interpretazioni che diamo degli eventi passati. Il suo modello non si applica solo ai comportamenti legati al motivo di riuscita; la decisione di assistere qualcuno (motivo di affiliazione), dipenderà dall’aspettativa, basata sull’esperienza passata che la </a:t>
            </a:r>
            <a:r>
              <a:rPr lang="it-IT" b="1" dirty="0">
                <a:solidFill>
                  <a:srgbClr val="FF0000"/>
                </a:solidFill>
              </a:rPr>
              <a:t>nostra assistenza </a:t>
            </a:r>
            <a:r>
              <a:rPr lang="it-IT" b="1" dirty="0"/>
              <a:t>sia efficace e da un sentimento di pietà (valore) verso l’oggetto del NOSTRO INTERVENTO.</a:t>
            </a:r>
          </a:p>
        </p:txBody>
      </p:sp>
    </p:spTree>
    <p:extLst>
      <p:ext uri="{BB962C8B-B14F-4D97-AF65-F5344CB8AC3E}">
        <p14:creationId xmlns:p14="http://schemas.microsoft.com/office/powerpoint/2010/main" val="176225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0A69C-28E0-E1D3-5DDA-B90685488DE1}"/>
              </a:ext>
            </a:extLst>
          </p:cNvPr>
          <p:cNvSpPr>
            <a:spLocks noGrp="1"/>
          </p:cNvSpPr>
          <p:nvPr>
            <p:ph type="title"/>
          </p:nvPr>
        </p:nvSpPr>
        <p:spPr>
          <a:xfrm>
            <a:off x="290286" y="72572"/>
            <a:ext cx="11684000" cy="478971"/>
          </a:xfrm>
        </p:spPr>
        <p:txBody>
          <a:bodyPr>
            <a:normAutofit/>
          </a:bodyPr>
          <a:lstStyle/>
          <a:p>
            <a:r>
              <a:rPr lang="it-IT" sz="2800" b="1" dirty="0"/>
              <a:t>Gli obiettivi</a:t>
            </a:r>
          </a:p>
        </p:txBody>
      </p:sp>
      <p:sp>
        <p:nvSpPr>
          <p:cNvPr id="3" name="Segnaposto contenuto 2">
            <a:extLst>
              <a:ext uri="{FF2B5EF4-FFF2-40B4-BE49-F238E27FC236}">
                <a16:creationId xmlns:a16="http://schemas.microsoft.com/office/drawing/2014/main" id="{6DB99A36-0C51-68A7-2C17-337AA5534B91}"/>
              </a:ext>
            </a:extLst>
          </p:cNvPr>
          <p:cNvSpPr>
            <a:spLocks noGrp="1"/>
          </p:cNvSpPr>
          <p:nvPr>
            <p:ph sz="quarter" idx="13"/>
          </p:nvPr>
        </p:nvSpPr>
        <p:spPr>
          <a:xfrm>
            <a:off x="290285" y="551543"/>
            <a:ext cx="11683999" cy="6306457"/>
          </a:xfrm>
        </p:spPr>
        <p:txBody>
          <a:bodyPr>
            <a:normAutofit fontScale="85000" lnSpcReduction="20000"/>
          </a:bodyPr>
          <a:lstStyle/>
          <a:p>
            <a:r>
              <a:rPr lang="it-IT" b="1" dirty="0"/>
              <a:t>LE ORGANIZZAZIONI DI LAVORO DEFINISCONO GLI OBIETTIVI AZIENDALI, I PROGRAMMI SCOLASTICI STABILISCONO OBIETTIVI DI APPRENDIMENTO PER GLI STUDENTI, CIASCUNO DI NOI HA DEGLI OBIETTIVI PERSONALI NELLE DIVERSE AREE DELLA PROPRIA VITA. OGNI INDIVIDUO SPENDE OGNI GIORNO UN CERTO PERIODO DI TEMPO A RIFLETTERE, DECIDERE E PERSEGUIRE OBIETTIVI CHE SI STRUTTURANO NELLE PROPRIE VITE.</a:t>
            </a:r>
          </a:p>
          <a:p>
            <a:r>
              <a:rPr lang="it-IT" b="1" u="sng" dirty="0"/>
              <a:t>DEFINIZIONE:</a:t>
            </a:r>
            <a:r>
              <a:rPr lang="it-IT" b="1" dirty="0"/>
              <a:t> </a:t>
            </a:r>
            <a:r>
              <a:rPr lang="it-IT" b="1" dirty="0">
                <a:solidFill>
                  <a:srgbClr val="FF0000"/>
                </a:solidFill>
              </a:rPr>
              <a:t>GLI OBIETTIVI SONO RAPPRESENTAZIONI DI Ciò CHE LA PERSONA VUOLE OTTENERE NEL FUTURO ED HANNO UN IMPORTANTE RUOLO MOTIVAZIONALE perché ESERCITANO UNA FUNZIONE DI SELEZIONE E DIREZIONE VOLONTARIA DEL COMPORTAMENTO DELLE PERSONE.</a:t>
            </a:r>
          </a:p>
          <a:p>
            <a:r>
              <a:rPr lang="it-IT" b="1" dirty="0"/>
              <a:t>RAGGIUNGERE UN OBIETTIVO RICHIEDE CONCENTRAZIONE, IMPEGNO E perseveranza, ma ancor prima capacità d’individuare tempi, modi, risorse e strategie.</a:t>
            </a:r>
          </a:p>
          <a:p>
            <a:r>
              <a:rPr lang="it-IT" b="1" dirty="0"/>
              <a:t>Stabilire obiettivi è diverso dall’operare per il loro raggiungimento; per essere definiti tali gli obiettivi devono possedere delle caratteristiche:</a:t>
            </a:r>
          </a:p>
          <a:p>
            <a:pPr marL="457200" indent="-457200">
              <a:buFont typeface="+mj-lt"/>
              <a:buAutoNum type="arabicPeriod"/>
            </a:pPr>
            <a:r>
              <a:rPr lang="it-IT" b="1" dirty="0"/>
              <a:t>Concretezza ed elevata definizione (superare quell’esame preciso e non tutti gli esami);</a:t>
            </a:r>
          </a:p>
          <a:p>
            <a:pPr marL="457200" indent="-457200">
              <a:buFont typeface="+mj-lt"/>
              <a:buAutoNum type="arabicPeriod"/>
            </a:pPr>
            <a:r>
              <a:rPr lang="it-IT" b="1" dirty="0"/>
              <a:t>Specificità (vincere quella partita, non tutte le partite); </a:t>
            </a:r>
          </a:p>
          <a:p>
            <a:pPr marL="457200" indent="-457200">
              <a:buFont typeface="+mj-lt"/>
              <a:buAutoNum type="arabicPeriod"/>
            </a:pPr>
            <a:r>
              <a:rPr lang="it-IT" b="1" dirty="0"/>
              <a:t>Collocazione temporale precisa (comprare nei prossimi 12 mesi);</a:t>
            </a:r>
          </a:p>
          <a:p>
            <a:pPr marL="457200" indent="-457200">
              <a:buFont typeface="+mj-lt"/>
              <a:buAutoNum type="arabicPeriod"/>
            </a:pPr>
            <a:r>
              <a:rPr lang="it-IT" b="1" dirty="0"/>
              <a:t>Misurabilità, cioè stabilire se un obiettivo è stato raggiunto.</a:t>
            </a:r>
          </a:p>
          <a:p>
            <a:pPr marL="0" indent="0">
              <a:buNone/>
            </a:pPr>
            <a:r>
              <a:rPr lang="it-IT" b="1" dirty="0"/>
              <a:t>Queste caratteristiche differenziano gli obiettivi dai </a:t>
            </a:r>
            <a:r>
              <a:rPr lang="it-IT" b="1" u="sng" dirty="0"/>
              <a:t>desideri</a:t>
            </a:r>
            <a:r>
              <a:rPr lang="it-IT" b="1" dirty="0"/>
              <a:t>, che corrispondono a qualcosa che la persona vuole fortemente, ma che ha connotazioni piuttosto generiche e spesso poco realistiche, che ne riducono fortemente la funzione motivazionale di regolazione del comportamento che hanno invece gli obiettivi.</a:t>
            </a:r>
          </a:p>
        </p:txBody>
      </p:sp>
    </p:spTree>
    <p:extLst>
      <p:ext uri="{BB962C8B-B14F-4D97-AF65-F5344CB8AC3E}">
        <p14:creationId xmlns:p14="http://schemas.microsoft.com/office/powerpoint/2010/main" val="70393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7CAC7D-D885-E8EE-3EA4-EC66121D2241}"/>
              </a:ext>
            </a:extLst>
          </p:cNvPr>
          <p:cNvSpPr>
            <a:spLocks noGrp="1"/>
          </p:cNvSpPr>
          <p:nvPr>
            <p:ph type="title"/>
          </p:nvPr>
        </p:nvSpPr>
        <p:spPr>
          <a:xfrm>
            <a:off x="299803" y="239843"/>
            <a:ext cx="11602387" cy="494675"/>
          </a:xfrm>
        </p:spPr>
        <p:txBody>
          <a:bodyPr>
            <a:normAutofit/>
          </a:bodyPr>
          <a:lstStyle/>
          <a:p>
            <a:r>
              <a:rPr lang="it-IT" sz="2800" b="1" dirty="0"/>
              <a:t>Gli obiettivi</a:t>
            </a:r>
          </a:p>
        </p:txBody>
      </p:sp>
      <p:sp>
        <p:nvSpPr>
          <p:cNvPr id="3" name="Segnaposto contenuto 2">
            <a:extLst>
              <a:ext uri="{FF2B5EF4-FFF2-40B4-BE49-F238E27FC236}">
                <a16:creationId xmlns:a16="http://schemas.microsoft.com/office/drawing/2014/main" id="{A1271CF5-EB2F-3673-E877-E954E96AE8C8}"/>
              </a:ext>
            </a:extLst>
          </p:cNvPr>
          <p:cNvSpPr>
            <a:spLocks noGrp="1"/>
          </p:cNvSpPr>
          <p:nvPr>
            <p:ph sz="quarter" idx="13"/>
          </p:nvPr>
        </p:nvSpPr>
        <p:spPr>
          <a:xfrm>
            <a:off x="299803" y="749508"/>
            <a:ext cx="11602387" cy="5868649"/>
          </a:xfrm>
        </p:spPr>
        <p:txBody>
          <a:bodyPr>
            <a:normAutofit fontScale="92500" lnSpcReduction="10000"/>
          </a:bodyPr>
          <a:lstStyle/>
          <a:p>
            <a:r>
              <a:rPr lang="it-IT" b="1" dirty="0"/>
              <a:t>Gli studiosi si sono occupati anche della rappresentazione cognitiva degli obiettivi; la realizzazione degli obiettivi richiede tempo, ma ciascuno ha un ampio numero di obiettivi «paralleli» e interconnessi all’interno di un’organizzazione cognitiva complessa nella quale trovano collocazione gli obiettivi stessi ed i mezzi per il loro raggiungimento.</a:t>
            </a:r>
          </a:p>
          <a:p>
            <a:r>
              <a:rPr lang="it-IT" b="1" dirty="0"/>
              <a:t>Nella loro teoria del </a:t>
            </a:r>
            <a:r>
              <a:rPr lang="it-IT" b="1" u="sng" dirty="0"/>
              <a:t>goal setting</a:t>
            </a:r>
            <a:r>
              <a:rPr lang="it-IT" b="1" dirty="0"/>
              <a:t>, </a:t>
            </a:r>
            <a:r>
              <a:rPr lang="it-IT" b="1" dirty="0" err="1"/>
              <a:t>locke</a:t>
            </a:r>
            <a:r>
              <a:rPr lang="it-IT" b="1" dirty="0"/>
              <a:t> e </a:t>
            </a:r>
            <a:r>
              <a:rPr lang="it-IT" b="1" dirty="0" err="1"/>
              <a:t>latham</a:t>
            </a:r>
            <a:r>
              <a:rPr lang="it-IT" b="1" dirty="0"/>
              <a:t> approfondiscono gli obiettivi che hanno migliori effetti sulla prestazione, andando a definire caratteristiche che permettono di differenziare tra loro gli obiettivi:</a:t>
            </a:r>
          </a:p>
          <a:p>
            <a:pPr marL="457200" indent="-457200">
              <a:buFont typeface="+mj-lt"/>
              <a:buAutoNum type="arabicPeriod"/>
            </a:pPr>
            <a:r>
              <a:rPr lang="it-IT" b="1" dirty="0"/>
              <a:t>Il livello di </a:t>
            </a:r>
            <a:r>
              <a:rPr lang="it-IT" b="1" u="sng" dirty="0"/>
              <a:t> difficoltà o sfida</a:t>
            </a:r>
            <a:r>
              <a:rPr lang="it-IT" b="1" dirty="0"/>
              <a:t> che comportano per la persona; ci sono obiettivi più facili ed obiettivi più ambiziosi e questo dipende dal contenuto dell’obiettivo e dagli standard che la persona si prefigge di Raggiungere.</a:t>
            </a:r>
          </a:p>
          <a:p>
            <a:pPr marL="457200" indent="-457200">
              <a:buFont typeface="+mj-lt"/>
              <a:buAutoNum type="arabicPeriod"/>
            </a:pPr>
            <a:r>
              <a:rPr lang="it-IT" b="1" u="sng" dirty="0"/>
              <a:t>L’ampiezza</a:t>
            </a:r>
            <a:r>
              <a:rPr lang="it-IT" b="1" dirty="0"/>
              <a:t>; alcuni obiettivi sono così ampi da richiedere sotto obiettivi (lasciar casa) </a:t>
            </a:r>
          </a:p>
          <a:p>
            <a:pPr marL="457200" indent="-457200">
              <a:buFont typeface="+mj-lt"/>
              <a:buAutoNum type="arabicPeriod"/>
            </a:pPr>
            <a:r>
              <a:rPr lang="it-IT" b="1" u="sng" dirty="0"/>
              <a:t>La prossimità temporale</a:t>
            </a:r>
            <a:r>
              <a:rPr lang="it-IT" b="1" dirty="0"/>
              <a:t>, obiettivi a breve, lungo termine; a lunghissimo termine sono di portata più ampia.</a:t>
            </a:r>
          </a:p>
          <a:p>
            <a:pPr marL="457200" indent="-457200">
              <a:buFont typeface="+mj-lt"/>
              <a:buAutoNum type="arabicPeriod"/>
            </a:pPr>
            <a:r>
              <a:rPr lang="it-IT" b="1" u="sng" dirty="0"/>
              <a:t>Il significato</a:t>
            </a:r>
            <a:r>
              <a:rPr lang="it-IT" b="1" dirty="0"/>
              <a:t> che rivestono per la persona, ad alcuni si tiene di più rispetto ad altri e vi si attribuisce un valore più importante.</a:t>
            </a:r>
            <a:endParaRPr lang="it-IT" b="1" u="sng" dirty="0"/>
          </a:p>
        </p:txBody>
      </p:sp>
    </p:spTree>
    <p:extLst>
      <p:ext uri="{BB962C8B-B14F-4D97-AF65-F5344CB8AC3E}">
        <p14:creationId xmlns:p14="http://schemas.microsoft.com/office/powerpoint/2010/main" val="531503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BAFE57-5774-7ED9-D4BF-D6E37FDA5BB6}"/>
              </a:ext>
            </a:extLst>
          </p:cNvPr>
          <p:cNvSpPr>
            <a:spLocks noGrp="1"/>
          </p:cNvSpPr>
          <p:nvPr>
            <p:ph type="title"/>
          </p:nvPr>
        </p:nvSpPr>
        <p:spPr>
          <a:xfrm>
            <a:off x="224852" y="268713"/>
            <a:ext cx="11812249" cy="495786"/>
          </a:xfrm>
        </p:spPr>
        <p:txBody>
          <a:bodyPr>
            <a:normAutofit/>
          </a:bodyPr>
          <a:lstStyle/>
          <a:p>
            <a:r>
              <a:rPr lang="it-IT" sz="2800" b="1" dirty="0"/>
              <a:t>Gli obiettivi</a:t>
            </a:r>
          </a:p>
        </p:txBody>
      </p:sp>
      <p:sp>
        <p:nvSpPr>
          <p:cNvPr id="3" name="Segnaposto contenuto 2">
            <a:extLst>
              <a:ext uri="{FF2B5EF4-FFF2-40B4-BE49-F238E27FC236}">
                <a16:creationId xmlns:a16="http://schemas.microsoft.com/office/drawing/2014/main" id="{F1F220B0-C954-43AC-47B2-D5E1AAD8BF47}"/>
              </a:ext>
            </a:extLst>
          </p:cNvPr>
          <p:cNvSpPr>
            <a:spLocks noGrp="1"/>
          </p:cNvSpPr>
          <p:nvPr>
            <p:ph sz="quarter" idx="13"/>
          </p:nvPr>
        </p:nvSpPr>
        <p:spPr>
          <a:xfrm>
            <a:off x="224851" y="974362"/>
            <a:ext cx="11812249" cy="5471408"/>
          </a:xfrm>
        </p:spPr>
        <p:txBody>
          <a:bodyPr/>
          <a:lstStyle/>
          <a:p>
            <a:r>
              <a:rPr lang="it-IT" b="1" dirty="0"/>
              <a:t>Aspetti come la </a:t>
            </a:r>
            <a:r>
              <a:rPr lang="it-IT" b="1" dirty="0">
                <a:solidFill>
                  <a:srgbClr val="FF0000"/>
                </a:solidFill>
              </a:rPr>
              <a:t>desiderabilità e la fattibilità</a:t>
            </a:r>
            <a:r>
              <a:rPr lang="it-IT" b="1" dirty="0"/>
              <a:t>, contribuiscono a determinare il valore che si attribuisce e l’impegno che si mette per il raggiungimento di un obiettivo. Obiettivi poco attraenti o molto difficili da perseguire vengono abbandonati o messi da parte in favore di obiettivi che attraggono di più e che sono più alla portata. </a:t>
            </a:r>
          </a:p>
          <a:p>
            <a:r>
              <a:rPr lang="it-IT" b="1" dirty="0"/>
              <a:t>Il </a:t>
            </a:r>
            <a:r>
              <a:rPr lang="it-IT" b="1" u="sng" dirty="0"/>
              <a:t>conflitto tra obiettivi</a:t>
            </a:r>
            <a:r>
              <a:rPr lang="it-IT" b="1" dirty="0"/>
              <a:t> riguarda un’incompatibilità di strategie, ma è più spesso dovuto ad una mancanza di risorse necessarie a perseguire più obiettivi insieme (si può verificare anche quando ci sono obiettivi compatibili).</a:t>
            </a:r>
          </a:p>
          <a:p>
            <a:r>
              <a:rPr lang="it-IT" b="1" dirty="0"/>
              <a:t>La capacità di abbandonare un obiettivo per favorirne altri, può essere funzionale al perseguimento dei nostri obiettivi.</a:t>
            </a:r>
          </a:p>
          <a:p>
            <a:r>
              <a:rPr lang="it-IT" b="1" dirty="0"/>
              <a:t>Alcuni autori hanno evidenziato che situazioni di conflittualità particolarmente disfunzionali possono sussistere tra obiettivi perseguiti e motivi impliciti, dando luogo a forte conflittualità ed essere fonte di notevole frustrazione e insoddisfazione: il caso di una donna che vuole fare carriera ed essere mossa da motivi impliciti di affiliazione. </a:t>
            </a:r>
          </a:p>
        </p:txBody>
      </p:sp>
    </p:spTree>
    <p:extLst>
      <p:ext uri="{BB962C8B-B14F-4D97-AF65-F5344CB8AC3E}">
        <p14:creationId xmlns:p14="http://schemas.microsoft.com/office/powerpoint/2010/main" val="2743786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564350-F5C0-E23D-3D8E-82A2D85DA166}"/>
              </a:ext>
            </a:extLst>
          </p:cNvPr>
          <p:cNvSpPr>
            <a:spLocks noGrp="1"/>
          </p:cNvSpPr>
          <p:nvPr>
            <p:ph type="title"/>
          </p:nvPr>
        </p:nvSpPr>
        <p:spPr>
          <a:xfrm>
            <a:off x="314794" y="269824"/>
            <a:ext cx="11707318" cy="539646"/>
          </a:xfrm>
        </p:spPr>
        <p:txBody>
          <a:bodyPr>
            <a:normAutofit/>
          </a:bodyPr>
          <a:lstStyle/>
          <a:p>
            <a:r>
              <a:rPr lang="it-IT" sz="2800" b="1" dirty="0"/>
              <a:t>IL SAPER FARE – L’AUTOEFFICACIA PERCEPITA</a:t>
            </a:r>
          </a:p>
        </p:txBody>
      </p:sp>
      <p:sp>
        <p:nvSpPr>
          <p:cNvPr id="3" name="Segnaposto contenuto 2">
            <a:extLst>
              <a:ext uri="{FF2B5EF4-FFF2-40B4-BE49-F238E27FC236}">
                <a16:creationId xmlns:a16="http://schemas.microsoft.com/office/drawing/2014/main" id="{02942889-FD40-36E1-E7A1-9343C84B0CA8}"/>
              </a:ext>
            </a:extLst>
          </p:cNvPr>
          <p:cNvSpPr>
            <a:spLocks noGrp="1"/>
          </p:cNvSpPr>
          <p:nvPr>
            <p:ph sz="quarter" idx="13"/>
          </p:nvPr>
        </p:nvSpPr>
        <p:spPr>
          <a:xfrm>
            <a:off x="314794" y="809470"/>
            <a:ext cx="11707318" cy="5546360"/>
          </a:xfrm>
        </p:spPr>
        <p:txBody>
          <a:bodyPr>
            <a:normAutofit fontScale="92500"/>
          </a:bodyPr>
          <a:lstStyle/>
          <a:p>
            <a:r>
              <a:rPr lang="it-IT" b="1" u="sng" dirty="0"/>
              <a:t>L’AUTOEFFICACIA PERCEPITA</a:t>
            </a:r>
            <a:r>
              <a:rPr lang="it-IT" dirty="0"/>
              <a:t> </a:t>
            </a:r>
            <a:r>
              <a:rPr lang="it-IT" b="1" dirty="0"/>
              <a:t>VIENE DEFINITA DA </a:t>
            </a:r>
            <a:r>
              <a:rPr lang="it-IT" b="1" u="sng" dirty="0"/>
              <a:t>BANDURA</a:t>
            </a:r>
            <a:r>
              <a:rPr lang="it-IT" b="1" dirty="0"/>
              <a:t>: </a:t>
            </a:r>
            <a:r>
              <a:rPr lang="it-IT" b="1" dirty="0">
                <a:solidFill>
                  <a:srgbClr val="FF0000"/>
                </a:solidFill>
              </a:rPr>
              <a:t>LA CONVINZIONE CHE LE PERSONE HANNO RISPETTO AL SENTIRSI CAPACI DI ESEGUIRE DETERMINATE AZIONI E DI RAGGIUNGERE LIVELLI STABILITI DI PRESTAZIONE, IN COMPITI E AMBITI DI VITA SEMPRE SPECIFICI. </a:t>
            </a:r>
          </a:p>
          <a:p>
            <a:r>
              <a:rPr lang="it-IT" b="1" dirty="0"/>
              <a:t>ESISTONO TANTE CONVINZIONI DI AUTOEFFICACIA QUANTI SONO I COMPITI E GLI AMBITI Nei QUALI CI SI PUO’ CIMENTARE.</a:t>
            </a:r>
          </a:p>
          <a:p>
            <a:r>
              <a:rPr lang="it-IT" b="1" dirty="0"/>
              <a:t>L’AUTOEFFICACIA SI SVILUPPA SIN DALLA PRIMA INFANZIA ED è L’ELEMENTO CENTRALE NEL SENSO DI </a:t>
            </a:r>
            <a:r>
              <a:rPr lang="it-IT" b="1" dirty="0" err="1"/>
              <a:t>AGENTICITà</a:t>
            </a:r>
            <a:r>
              <a:rPr lang="it-IT" b="1" dirty="0"/>
              <a:t>: SONO IO CHE FACCIO DETERMINATE COSE PER MIA VOLONTA’ E INIZIATIVA. ESSA SI SVILUPPA DALL’ESERCIZIO COSTANTE DELLE NOSTRE CAPACITA’ DI DIREZIONARE PENSIERI E AZIONI AL RAGGIUNGIMENTO DEI NOSTRI OBIETTIVI. </a:t>
            </a:r>
          </a:p>
          <a:p>
            <a:r>
              <a:rPr lang="it-IT" b="1" dirty="0"/>
              <a:t>L’AUTOEFFICACIA PERCEPITA INFLUENZA I PROCESSI DECISIONALI E DI SELEZIONE RISPETTO ALLE ATTIVITA’ DA INTRAPRENDERE: LE PERSONE SONO PIU’ DISPOSTE A IMPEGNARSI IN ATTIVITA’ E COMPITI NEI QUALI SI RITENGONO PIU’ EFFICACI E TENDONO A EVITARE QUELLI IN CUI NON SI SENTONO ALL’ALTEZZA.</a:t>
            </a:r>
          </a:p>
          <a:p>
            <a:r>
              <a:rPr lang="it-IT" b="1" dirty="0"/>
              <a:t>LA PERCEZIONE DELLE PROPRIE CAPACITA’ è TALMENTE CENTRALE CHE SPESSO SI RINUNCIA A CERTE ATTIVITA’ perché NON SI RITIENE DI ESSERE CAPACI DI AFFRONTARLE IN MODO ADEGUATO.</a:t>
            </a:r>
          </a:p>
        </p:txBody>
      </p:sp>
    </p:spTree>
    <p:extLst>
      <p:ext uri="{BB962C8B-B14F-4D97-AF65-F5344CB8AC3E}">
        <p14:creationId xmlns:p14="http://schemas.microsoft.com/office/powerpoint/2010/main" val="3252882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7173C6-144A-D4B2-8ACF-B6A9933B2CEE}"/>
              </a:ext>
            </a:extLst>
          </p:cNvPr>
          <p:cNvSpPr>
            <a:spLocks noGrp="1"/>
          </p:cNvSpPr>
          <p:nvPr>
            <p:ph type="title"/>
          </p:nvPr>
        </p:nvSpPr>
        <p:spPr>
          <a:xfrm>
            <a:off x="149903" y="179883"/>
            <a:ext cx="11842228" cy="509665"/>
          </a:xfrm>
        </p:spPr>
        <p:txBody>
          <a:bodyPr>
            <a:normAutofit/>
          </a:bodyPr>
          <a:lstStyle/>
          <a:p>
            <a:r>
              <a:rPr lang="it-IT" sz="2800" b="1" dirty="0"/>
              <a:t>L’AUTOEFFICACIA PERCEPITA</a:t>
            </a:r>
          </a:p>
        </p:txBody>
      </p:sp>
      <p:sp>
        <p:nvSpPr>
          <p:cNvPr id="3" name="Segnaposto contenuto 2">
            <a:extLst>
              <a:ext uri="{FF2B5EF4-FFF2-40B4-BE49-F238E27FC236}">
                <a16:creationId xmlns:a16="http://schemas.microsoft.com/office/drawing/2014/main" id="{5CA81E69-9D73-A948-F871-5AF0DB802DBC}"/>
              </a:ext>
            </a:extLst>
          </p:cNvPr>
          <p:cNvSpPr>
            <a:spLocks noGrp="1"/>
          </p:cNvSpPr>
          <p:nvPr>
            <p:ph sz="quarter" idx="13"/>
          </p:nvPr>
        </p:nvSpPr>
        <p:spPr>
          <a:xfrm>
            <a:off x="149903" y="689549"/>
            <a:ext cx="11842228" cy="5726242"/>
          </a:xfrm>
        </p:spPr>
        <p:txBody>
          <a:bodyPr>
            <a:normAutofit fontScale="92500"/>
          </a:bodyPr>
          <a:lstStyle/>
          <a:p>
            <a:r>
              <a:rPr lang="it-IT" b="1" dirty="0"/>
              <a:t>QUANDO SI DECIDE DI INTRAPRENDERE UN’ATTIVITA’, LE CONVINZIONI DI AUTOEFFICACIA INFLUENZANO LA DEFINIZIONE DEGLI OBIETTIVI, LO SFORZO PROFUSO, LA PERSEVERANZA DI FRONTE AGLI OSTACOLI E I FALLIMENTI. LE PERSONE CHE DUBITANO DELLA PROPRIA EFFICACIA, SCELGONO OBIETTIVI POCO SFIDANTI, ANTICIPANO SCENARI FUTURI DI FALLIMENTO, ATTRIBUENDO GLI EVENTUALI INSUCCESSI A CAUSE ESTERNE O ALLA FORTUNA. </a:t>
            </a:r>
          </a:p>
          <a:p>
            <a:r>
              <a:rPr lang="it-IT" b="1" dirty="0"/>
              <a:t>CHI NUTRE FIDUCIA NELLE PROPRIE CAPACITA’ TENDE A STABILIRE OBIETTIVI AMBIZIOSI, MOSTRA IMPEGNO DI FRONTE ALLE DIFFICOLTA’ Ed ANTICIPA SCENARI DI SUCCESSO; I SUCCESSI VENGONO ATTRIBUITI ALLE PROPRIE CAPACITA’ MENTRE GLI INSUCCESSI ALLE STRATEGIE INADEGUATE MA MIGLIORABILI O A CIRCOSTANZE AVVERSE INCONTROLLABILI.</a:t>
            </a:r>
          </a:p>
          <a:p>
            <a:r>
              <a:rPr lang="it-IT" b="1" dirty="0"/>
              <a:t>CHI SI SENTE PIU’ CAPACE TENDE A INTERPRETARE GLI EVENTI IN MANIERA PER Sé VANTAGGIOSA, A VALUTARSI POSITIVAMENTE E AD ADOTTARE UNA VISIONE POSITIVA E OTTIMISTICA RISPETTO AL FUTURO.</a:t>
            </a:r>
          </a:p>
          <a:p>
            <a:r>
              <a:rPr lang="it-IT" b="1" dirty="0"/>
              <a:t>IN GENERE LE CONVINZIONI DI AUTOEFFICACIA PROMUOVONO UN’ADEGUATA REGOLAZIONE DELLE EMOZIONI E DELLE REAZIONI FISIOLOGICHE IN CASO DI STRESS, SIA CONTRASTANDO EVENTUALI PENSIERI NEGATIVI INTRUSIVI, SIA Sollecitando comportamenti in grado di modificare gli stati emotivi e favorire emozioni positive.</a:t>
            </a:r>
          </a:p>
        </p:txBody>
      </p:sp>
    </p:spTree>
    <p:extLst>
      <p:ext uri="{BB962C8B-B14F-4D97-AF65-F5344CB8AC3E}">
        <p14:creationId xmlns:p14="http://schemas.microsoft.com/office/powerpoint/2010/main" val="6448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FC2CCC-3E2F-4668-4D25-E50D62B41D16}"/>
              </a:ext>
            </a:extLst>
          </p:cNvPr>
          <p:cNvSpPr>
            <a:spLocks noGrp="1"/>
          </p:cNvSpPr>
          <p:nvPr>
            <p:ph type="title"/>
          </p:nvPr>
        </p:nvSpPr>
        <p:spPr>
          <a:xfrm>
            <a:off x="194873" y="1"/>
            <a:ext cx="11782268" cy="584616"/>
          </a:xfrm>
        </p:spPr>
        <p:txBody>
          <a:bodyPr>
            <a:noAutofit/>
          </a:bodyPr>
          <a:lstStyle/>
          <a:p>
            <a:r>
              <a:rPr lang="it-IT" sz="2800" b="1" dirty="0"/>
              <a:t>L’autoefficacia percepita</a:t>
            </a:r>
          </a:p>
        </p:txBody>
      </p:sp>
      <p:sp>
        <p:nvSpPr>
          <p:cNvPr id="3" name="Segnaposto contenuto 2">
            <a:extLst>
              <a:ext uri="{FF2B5EF4-FFF2-40B4-BE49-F238E27FC236}">
                <a16:creationId xmlns:a16="http://schemas.microsoft.com/office/drawing/2014/main" id="{286A056A-D0BD-1EE3-7535-C3D3396C971B}"/>
              </a:ext>
            </a:extLst>
          </p:cNvPr>
          <p:cNvSpPr>
            <a:spLocks noGrp="1"/>
          </p:cNvSpPr>
          <p:nvPr>
            <p:ph sz="quarter" idx="13"/>
          </p:nvPr>
        </p:nvSpPr>
        <p:spPr>
          <a:xfrm>
            <a:off x="214859" y="449705"/>
            <a:ext cx="11762281" cy="6288375"/>
          </a:xfrm>
        </p:spPr>
        <p:txBody>
          <a:bodyPr>
            <a:normAutofit fontScale="92500" lnSpcReduction="20000"/>
          </a:bodyPr>
          <a:lstStyle/>
          <a:p>
            <a:r>
              <a:rPr lang="it-IT" b="1" dirty="0"/>
              <a:t>Le indicazioni fornite da bandura suggeriscono di lavorare su tre fonti:</a:t>
            </a:r>
          </a:p>
          <a:p>
            <a:pPr marL="457200" indent="-457200">
              <a:buFont typeface="+mj-lt"/>
              <a:buAutoNum type="arabicPeriod"/>
            </a:pPr>
            <a:r>
              <a:rPr lang="it-IT" b="1" u="sng" dirty="0"/>
              <a:t>L’esperienza diretta</a:t>
            </a:r>
            <a:r>
              <a:rPr lang="it-IT" b="1" dirty="0"/>
              <a:t>: fonte principale di convinzione di autoefficacia: vivere esperienze dirette di successo in attività di difficoltà crescente fortifica l’autoefficacia percepita, accrescendo il senso di controllo e rafforzando la fiducia nelle possibilità future di riuscita in compiti simili. Esperienze di fallimento indeboliscono l’autoefficacia percepita, portando a volte alla rinuncia.</a:t>
            </a:r>
          </a:p>
          <a:p>
            <a:pPr marL="457200" indent="-457200">
              <a:buFont typeface="+mj-lt"/>
              <a:buAutoNum type="arabicPeriod"/>
            </a:pPr>
            <a:r>
              <a:rPr lang="it-IT" b="1" u="sng" dirty="0"/>
              <a:t>Le esperienze vicarie</a:t>
            </a:r>
            <a:r>
              <a:rPr lang="it-IT" b="1" dirty="0"/>
              <a:t>: questa fonte non è fornita dall’azione diretta ma dall’osservazione del comportamento altrui, che funge da «modello» sociale e da standard di riferimento. Il comportamento osservato è tanto più efficace quanto più questo viene percepito come competente e simile all’osservatore e quanto più le azioni e le strategie che portano a risultati positivi sono chiare. L’esperienza vicaria si può realizzare anche attraverso l’</a:t>
            </a:r>
            <a:r>
              <a:rPr lang="it-IT" b="1" dirty="0" err="1"/>
              <a:t>automodellamento</a:t>
            </a:r>
            <a:r>
              <a:rPr lang="it-IT" b="1" dirty="0"/>
              <a:t> cognitivo (osservazione di se stesso su un video).</a:t>
            </a:r>
          </a:p>
          <a:p>
            <a:pPr marL="457200" indent="-457200">
              <a:buFont typeface="+mj-lt"/>
              <a:buAutoNum type="arabicPeriod"/>
            </a:pPr>
            <a:r>
              <a:rPr lang="it-IT" b="1" u="sng" dirty="0"/>
              <a:t>La persuasione verbale</a:t>
            </a:r>
            <a:r>
              <a:rPr lang="it-IT" b="1" dirty="0"/>
              <a:t>: la terza fonte si riferisce alle esortazioni ad intraprendere un compito o un’azione e le rassicurazioni rispetto alle possibilità di una buona riuscita sono efficaci nello spingere la persona a mettersi alla prova; ma la persuasione può essere anche un potente agente d’indebolimento dell’autoefficacia, nei casi di ripetuti feedback negativi sulla qualità delle prestazioni.</a:t>
            </a:r>
            <a:endParaRPr lang="it-IT" b="1" u="sng" dirty="0"/>
          </a:p>
          <a:p>
            <a:pPr marL="0" indent="0">
              <a:buNone/>
            </a:pPr>
            <a:r>
              <a:rPr lang="it-IT" b="1" dirty="0"/>
              <a:t>insieme all’autoefficacia individuale c’è anche quella collettiva che corrisponde all’efficacia relativa a ciò che il gruppo (squadra) ritiene di poter realizzare.</a:t>
            </a:r>
          </a:p>
        </p:txBody>
      </p:sp>
    </p:spTree>
    <p:extLst>
      <p:ext uri="{BB962C8B-B14F-4D97-AF65-F5344CB8AC3E}">
        <p14:creationId xmlns:p14="http://schemas.microsoft.com/office/powerpoint/2010/main" val="225252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81694D-4ACC-BB7B-3D4A-87BA5C83DB87}"/>
              </a:ext>
            </a:extLst>
          </p:cNvPr>
          <p:cNvSpPr>
            <a:spLocks noGrp="1"/>
          </p:cNvSpPr>
          <p:nvPr>
            <p:ph type="title"/>
          </p:nvPr>
        </p:nvSpPr>
        <p:spPr>
          <a:xfrm>
            <a:off x="209862" y="119921"/>
            <a:ext cx="11872209" cy="359764"/>
          </a:xfrm>
        </p:spPr>
        <p:txBody>
          <a:bodyPr>
            <a:noAutofit/>
          </a:bodyPr>
          <a:lstStyle/>
          <a:p>
            <a:r>
              <a:rPr lang="it-IT" sz="2800" b="1" dirty="0"/>
              <a:t>Teorie implicite sul sé </a:t>
            </a:r>
          </a:p>
        </p:txBody>
      </p:sp>
      <p:sp>
        <p:nvSpPr>
          <p:cNvPr id="3" name="Segnaposto contenuto 2">
            <a:extLst>
              <a:ext uri="{FF2B5EF4-FFF2-40B4-BE49-F238E27FC236}">
                <a16:creationId xmlns:a16="http://schemas.microsoft.com/office/drawing/2014/main" id="{6F9CE401-2B98-8793-1F77-2F1E30E434C9}"/>
              </a:ext>
            </a:extLst>
          </p:cNvPr>
          <p:cNvSpPr>
            <a:spLocks noGrp="1"/>
          </p:cNvSpPr>
          <p:nvPr>
            <p:ph sz="quarter" idx="13"/>
          </p:nvPr>
        </p:nvSpPr>
        <p:spPr>
          <a:xfrm>
            <a:off x="209862" y="479685"/>
            <a:ext cx="11872208" cy="6378315"/>
          </a:xfrm>
        </p:spPr>
        <p:txBody>
          <a:bodyPr>
            <a:normAutofit fontScale="92500" lnSpcReduction="10000"/>
          </a:bodyPr>
          <a:lstStyle/>
          <a:p>
            <a:r>
              <a:rPr lang="it-IT" b="1" dirty="0"/>
              <a:t>  </a:t>
            </a:r>
            <a:r>
              <a:rPr lang="it-IT" b="1" dirty="0">
                <a:solidFill>
                  <a:srgbClr val="FF0000"/>
                </a:solidFill>
              </a:rPr>
              <a:t>le teorie implicite sulle nostre caratteristiche e abilità, spiegano come si associano vari gradi di modificabilità.</a:t>
            </a:r>
            <a:r>
              <a:rPr lang="it-IT" b="1" dirty="0"/>
              <a:t> Vi sono persone con concezioni:</a:t>
            </a:r>
          </a:p>
          <a:p>
            <a:pPr marL="457200" indent="-457200">
              <a:buFont typeface="+mj-lt"/>
              <a:buAutoNum type="arabicPeriod"/>
            </a:pPr>
            <a:r>
              <a:rPr lang="it-IT" b="1" u="sng" dirty="0" err="1">
                <a:solidFill>
                  <a:srgbClr val="FF0000"/>
                </a:solidFill>
              </a:rPr>
              <a:t>Entitarie</a:t>
            </a:r>
            <a:r>
              <a:rPr lang="it-IT" b="1" dirty="0">
                <a:solidFill>
                  <a:srgbClr val="FF0000"/>
                </a:solidFill>
              </a:rPr>
              <a:t>:</a:t>
            </a:r>
            <a:r>
              <a:rPr lang="it-IT" b="1" dirty="0"/>
              <a:t> per le persone con queste concezioni «si è come si è», i margini di cambiamento sono ridotti;</a:t>
            </a:r>
          </a:p>
          <a:p>
            <a:pPr marL="457200" indent="-457200">
              <a:buFont typeface="+mj-lt"/>
              <a:buAutoNum type="arabicPeriod"/>
            </a:pPr>
            <a:r>
              <a:rPr lang="it-IT" b="1" u="sng" dirty="0">
                <a:solidFill>
                  <a:srgbClr val="FF0000"/>
                </a:solidFill>
              </a:rPr>
              <a:t>Incrementali</a:t>
            </a:r>
            <a:r>
              <a:rPr lang="it-IT" b="1" dirty="0">
                <a:solidFill>
                  <a:srgbClr val="FF0000"/>
                </a:solidFill>
              </a:rPr>
              <a:t>:</a:t>
            </a:r>
            <a:r>
              <a:rPr lang="it-IT" b="1" dirty="0"/>
              <a:t> per le persone con queste concezioni «si è come si diventa», per cui vi sono ampie possibilità di cambiamento.</a:t>
            </a:r>
          </a:p>
          <a:p>
            <a:pPr marL="0" indent="0">
              <a:buNone/>
            </a:pPr>
            <a:r>
              <a:rPr lang="it-IT" b="1" dirty="0"/>
              <a:t>Le concezioni </a:t>
            </a:r>
            <a:r>
              <a:rPr lang="it-IT" b="1" dirty="0" err="1"/>
              <a:t>entitarie</a:t>
            </a:r>
            <a:r>
              <a:rPr lang="it-IT" b="1" dirty="0"/>
              <a:t> e incrementali si formano in età prescolare ed influenzano la buona riuscita scolastica; sono difficili da modificare, soprattutto se incrementate con lodi o rimproveri incentrati sulle caratteristiche personali (sei bravo, sei incapace) piuttosto che sul comportamento (hai fatto bene il compito, hai sbagliato questa cosa).</a:t>
            </a:r>
          </a:p>
          <a:p>
            <a:pPr marL="0" indent="0">
              <a:buNone/>
            </a:pPr>
            <a:r>
              <a:rPr lang="it-IT" b="1" dirty="0"/>
              <a:t>Gli </a:t>
            </a:r>
            <a:r>
              <a:rPr lang="it-IT" b="1" dirty="0" err="1"/>
              <a:t>entitari</a:t>
            </a:r>
            <a:r>
              <a:rPr lang="it-IT" b="1" dirty="0"/>
              <a:t>  </a:t>
            </a:r>
            <a:r>
              <a:rPr lang="it-IT" b="1" dirty="0">
                <a:solidFill>
                  <a:srgbClr val="FF0000"/>
                </a:solidFill>
              </a:rPr>
              <a:t>sono preoccupati a dimostrare ciò che sono e che valgono e vivono le valutazioni altrui come giudizi su di sé, ai quali sono sensibili</a:t>
            </a:r>
            <a:r>
              <a:rPr lang="it-IT" b="1" dirty="0"/>
              <a:t>. I fallimenti sono vissuti come segnali di incapacità e di impossibilità di riuscita. </a:t>
            </a:r>
          </a:p>
          <a:p>
            <a:pPr marL="0" indent="0">
              <a:buNone/>
            </a:pPr>
            <a:r>
              <a:rPr lang="it-IT" b="1" dirty="0"/>
              <a:t>Gli incrementali </a:t>
            </a:r>
            <a:r>
              <a:rPr lang="it-IT" b="1" dirty="0">
                <a:solidFill>
                  <a:srgbClr val="FF0000"/>
                </a:solidFill>
              </a:rPr>
              <a:t>sono orientati all’accrescimento delle loro caratteristiche e vivono la valutazione come un giudizio sulla prestazione, grazie alla quale cercano di migliorarsi per il futuro. </a:t>
            </a:r>
            <a:r>
              <a:rPr lang="it-IT" b="1" dirty="0"/>
              <a:t>Gli errori e i fallimenti sono attribuiti allo scarso impegno o all’impiego di strategie sbagliate che possono essere corrette e migliorate.</a:t>
            </a:r>
          </a:p>
        </p:txBody>
      </p:sp>
    </p:spTree>
    <p:extLst>
      <p:ext uri="{BB962C8B-B14F-4D97-AF65-F5344CB8AC3E}">
        <p14:creationId xmlns:p14="http://schemas.microsoft.com/office/powerpoint/2010/main" val="285106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DCD91F-15AB-576D-E290-C3B9477DE549}"/>
              </a:ext>
            </a:extLst>
          </p:cNvPr>
          <p:cNvSpPr>
            <a:spLocks noGrp="1"/>
          </p:cNvSpPr>
          <p:nvPr>
            <p:ph type="title"/>
          </p:nvPr>
        </p:nvSpPr>
        <p:spPr>
          <a:xfrm>
            <a:off x="457200" y="228600"/>
            <a:ext cx="11544300" cy="571500"/>
          </a:xfrm>
        </p:spPr>
        <p:txBody>
          <a:bodyPr>
            <a:normAutofit/>
          </a:bodyPr>
          <a:lstStyle/>
          <a:p>
            <a:r>
              <a:rPr lang="it-IT" sz="2800" b="1" dirty="0"/>
              <a:t>LA MOTIVAZIONE</a:t>
            </a:r>
          </a:p>
        </p:txBody>
      </p:sp>
      <p:sp>
        <p:nvSpPr>
          <p:cNvPr id="3" name="Segnaposto contenuto 2">
            <a:extLst>
              <a:ext uri="{FF2B5EF4-FFF2-40B4-BE49-F238E27FC236}">
                <a16:creationId xmlns:a16="http://schemas.microsoft.com/office/drawing/2014/main" id="{D5C7153A-24BA-C5C9-FC59-107134B9D49C}"/>
              </a:ext>
            </a:extLst>
          </p:cNvPr>
          <p:cNvSpPr>
            <a:spLocks noGrp="1"/>
          </p:cNvSpPr>
          <p:nvPr>
            <p:ph sz="quarter" idx="13"/>
          </p:nvPr>
        </p:nvSpPr>
        <p:spPr>
          <a:xfrm>
            <a:off x="457200" y="1042988"/>
            <a:ext cx="11544300" cy="5357812"/>
          </a:xfrm>
        </p:spPr>
        <p:txBody>
          <a:bodyPr>
            <a:normAutofit lnSpcReduction="10000"/>
          </a:bodyPr>
          <a:lstStyle/>
          <a:p>
            <a:r>
              <a:rPr lang="it-IT" b="1" dirty="0"/>
              <a:t>UNO STESSO COMPORTAMENTO PUO’ ESSERE MOSSO DA </a:t>
            </a:r>
            <a:r>
              <a:rPr lang="it-IT" b="1" u="sng" dirty="0"/>
              <a:t>DIVERSI FATTORI MOTIVAZIONALI</a:t>
            </a:r>
            <a:r>
              <a:rPr lang="it-IT" b="1" dirty="0"/>
              <a:t>, COME UNO STESSO FATTORE PUO’ DARE VITA AD UNA GRANDE VARIETA’ DI COMPORTAMENTI. ES. ALLA FAME SI PUO’ REAGIRE CON PIU’ COMPORTAMENTI: C’E’ CHI SI PREPARA DA MANGIARE, CHI VA AL RISTORANTE, CHI DECIDE DI NON MANGIARE PERCHE’ VUOLE DIMAGRIRE E CERCA DI PENSARE AD ALTRO. </a:t>
            </a:r>
          </a:p>
          <a:p>
            <a:r>
              <a:rPr lang="it-IT" b="1" dirty="0"/>
              <a:t>LA MOTIVAZIONE INFLUENZA, OLTRE AL COMPORTAMENTO, ANCHE I PENSIERI E LE EMOZIONI: VOLER DIMAGRIRE PUO’ PROVOCARE STATI DI PEOCCUPAZIONE CHE, UNITI A PENSIERI CONTINUI E INTRUSIVI SUL CIBO, POSSONO METTERE A RISCHIO IL RAGGIUNGIMENTO DELL’OBIETTIVO DI PERDERE PESO.</a:t>
            </a:r>
          </a:p>
          <a:p>
            <a:r>
              <a:rPr lang="it-IT" b="1" dirty="0"/>
              <a:t>TALVOLTA </a:t>
            </a:r>
            <a:r>
              <a:rPr lang="it-IT" b="1" dirty="0">
                <a:solidFill>
                  <a:srgbClr val="FF0000"/>
                </a:solidFill>
              </a:rPr>
              <a:t>FATTORI CHE «SPINGONO» </a:t>
            </a:r>
            <a:r>
              <a:rPr lang="it-IT" b="1" dirty="0"/>
              <a:t>POSSONO ENTRARE IN CONFLITTO CON </a:t>
            </a:r>
            <a:r>
              <a:rPr lang="it-IT" b="1" dirty="0">
                <a:solidFill>
                  <a:srgbClr val="FF0000"/>
                </a:solidFill>
              </a:rPr>
              <a:t>FATTORI CHE «FRENANO»</a:t>
            </a:r>
            <a:r>
              <a:rPr lang="it-IT" b="1" dirty="0"/>
              <a:t> CREANDO DEI </a:t>
            </a:r>
            <a:r>
              <a:rPr lang="it-IT" b="1" u="sng" dirty="0">
                <a:solidFill>
                  <a:srgbClr val="FF0000"/>
                </a:solidFill>
              </a:rPr>
              <a:t>CONFLITTI </a:t>
            </a:r>
            <a:r>
              <a:rPr lang="it-IT" b="1" dirty="0">
                <a:solidFill>
                  <a:srgbClr val="FF0000"/>
                </a:solidFill>
              </a:rPr>
              <a:t>MOTIVAZIONALI, </a:t>
            </a:r>
            <a:r>
              <a:rPr lang="it-IT" b="1" dirty="0"/>
              <a:t>CHE POSSONO MINARE IL BENESSERE DELL’INDIVIDUO. </a:t>
            </a:r>
          </a:p>
          <a:p>
            <a:r>
              <a:rPr lang="it-IT" b="1" dirty="0"/>
              <a:t>LA MOTIVAZIONE QUINDI IMPLICA UNA CORRELAZIONE TRA PIU’ FATTORI, CON UNA PROCESSUALITA’ VARIABILE DA INDIVIDUO A INDIVIDUO.</a:t>
            </a:r>
          </a:p>
        </p:txBody>
      </p:sp>
    </p:spTree>
    <p:extLst>
      <p:ext uri="{BB962C8B-B14F-4D97-AF65-F5344CB8AC3E}">
        <p14:creationId xmlns:p14="http://schemas.microsoft.com/office/powerpoint/2010/main" val="4123155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335E99-34D2-B119-0E2D-4C372BCE8131}"/>
              </a:ext>
            </a:extLst>
          </p:cNvPr>
          <p:cNvSpPr>
            <a:spLocks noGrp="1"/>
          </p:cNvSpPr>
          <p:nvPr>
            <p:ph type="title"/>
          </p:nvPr>
        </p:nvSpPr>
        <p:spPr>
          <a:xfrm>
            <a:off x="254833" y="1"/>
            <a:ext cx="11662347" cy="569625"/>
          </a:xfrm>
        </p:spPr>
        <p:txBody>
          <a:bodyPr>
            <a:normAutofit/>
          </a:bodyPr>
          <a:lstStyle/>
          <a:p>
            <a:r>
              <a:rPr lang="it-IT" sz="2800" b="1" dirty="0"/>
              <a:t>Obiettivi degli </a:t>
            </a:r>
            <a:r>
              <a:rPr lang="it-IT" sz="2800" b="1" dirty="0" err="1"/>
              <a:t>entitari</a:t>
            </a:r>
            <a:r>
              <a:rPr lang="it-IT" sz="2800" b="1" dirty="0"/>
              <a:t> e degli incrementali</a:t>
            </a:r>
          </a:p>
        </p:txBody>
      </p:sp>
      <p:sp>
        <p:nvSpPr>
          <p:cNvPr id="3" name="Segnaposto contenuto 2">
            <a:extLst>
              <a:ext uri="{FF2B5EF4-FFF2-40B4-BE49-F238E27FC236}">
                <a16:creationId xmlns:a16="http://schemas.microsoft.com/office/drawing/2014/main" id="{86C01BFA-464E-BB21-1835-3F5923651990}"/>
              </a:ext>
            </a:extLst>
          </p:cNvPr>
          <p:cNvSpPr>
            <a:spLocks noGrp="1"/>
          </p:cNvSpPr>
          <p:nvPr>
            <p:ph sz="quarter" idx="13"/>
          </p:nvPr>
        </p:nvSpPr>
        <p:spPr>
          <a:xfrm>
            <a:off x="254833" y="569626"/>
            <a:ext cx="11662347" cy="6078511"/>
          </a:xfrm>
        </p:spPr>
        <p:txBody>
          <a:bodyPr>
            <a:normAutofit fontScale="92500" lnSpcReduction="10000"/>
          </a:bodyPr>
          <a:lstStyle/>
          <a:p>
            <a:r>
              <a:rPr lang="it-IT" b="1" dirty="0"/>
              <a:t>Gli obiettivi degli </a:t>
            </a:r>
            <a:r>
              <a:rPr lang="it-IT" b="1" dirty="0" err="1"/>
              <a:t>entitari</a:t>
            </a:r>
            <a:r>
              <a:rPr lang="it-IT" b="1" dirty="0"/>
              <a:t> saranno </a:t>
            </a:r>
            <a:r>
              <a:rPr lang="it-IT" b="1" u="sng" dirty="0"/>
              <a:t>obiettivi di prestazione</a:t>
            </a:r>
            <a:r>
              <a:rPr lang="it-IT" b="1" dirty="0"/>
              <a:t>: questi implicano di voler dimostrare agli altri </a:t>
            </a:r>
            <a:r>
              <a:rPr lang="it-IT" b="1" dirty="0">
                <a:solidFill>
                  <a:srgbClr val="FF0000"/>
                </a:solidFill>
              </a:rPr>
              <a:t>ciò che sanno fare</a:t>
            </a:r>
            <a:r>
              <a:rPr lang="it-IT" b="1" dirty="0"/>
              <a:t>.</a:t>
            </a:r>
          </a:p>
          <a:p>
            <a:r>
              <a:rPr lang="it-IT" b="1" dirty="0"/>
              <a:t>Gli obiettivi degli incrementali saranno </a:t>
            </a:r>
            <a:r>
              <a:rPr lang="it-IT" b="1" u="sng" dirty="0"/>
              <a:t>obiettivi di padronanza</a:t>
            </a:r>
            <a:r>
              <a:rPr lang="it-IT" b="1" dirty="0"/>
              <a:t>: questi obiettivi riflettono il voler </a:t>
            </a:r>
            <a:r>
              <a:rPr lang="it-IT" b="1" dirty="0">
                <a:solidFill>
                  <a:srgbClr val="FF0000"/>
                </a:solidFill>
              </a:rPr>
              <a:t>padroneggiare i compiti e le situazioni </a:t>
            </a:r>
            <a:r>
              <a:rPr lang="it-IT" b="1" dirty="0"/>
              <a:t>che si affrontano e il voler sentire che </a:t>
            </a:r>
            <a:r>
              <a:rPr lang="it-IT" b="1" dirty="0">
                <a:solidFill>
                  <a:srgbClr val="FF0000"/>
                </a:solidFill>
              </a:rPr>
              <a:t>si sta migliorando.</a:t>
            </a:r>
          </a:p>
          <a:p>
            <a:r>
              <a:rPr lang="it-IT" b="1" dirty="0"/>
              <a:t>Le teorie implicite sul sé influenzano gli obiettivi che vengono stabiliti, ma anche le strategie di autoregolazione che si mettono in atto per raggiungerli.</a:t>
            </a:r>
          </a:p>
          <a:p>
            <a:r>
              <a:rPr lang="it-IT" b="1" dirty="0"/>
              <a:t>Sono stati aggiunti altri obiettivi delle teorie implicite del sé:</a:t>
            </a:r>
          </a:p>
          <a:p>
            <a:pPr marL="457200" indent="-457200">
              <a:buFont typeface="+mj-lt"/>
              <a:buAutoNum type="arabicPeriod"/>
            </a:pPr>
            <a:r>
              <a:rPr lang="it-IT" b="1" dirty="0"/>
              <a:t>Gli </a:t>
            </a:r>
            <a:r>
              <a:rPr lang="it-IT" b="1" u="sng" dirty="0"/>
              <a:t>obiettivi di approccio</a:t>
            </a:r>
            <a:r>
              <a:rPr lang="it-IT" b="1" dirty="0"/>
              <a:t>: spingono la persona ad affrontare compiti, attività e situazioni.</a:t>
            </a:r>
          </a:p>
          <a:p>
            <a:pPr marL="457200" indent="-457200">
              <a:buFont typeface="+mj-lt"/>
              <a:buAutoNum type="arabicPeriod"/>
            </a:pPr>
            <a:r>
              <a:rPr lang="it-IT" b="1" dirty="0"/>
              <a:t>Gli </a:t>
            </a:r>
            <a:r>
              <a:rPr lang="it-IT" b="1" u="sng" dirty="0"/>
              <a:t>obiettivi di evitamento</a:t>
            </a:r>
            <a:r>
              <a:rPr lang="it-IT" b="1" dirty="0"/>
              <a:t>: inducono a rifuggire da compiti, attività o situazioni.</a:t>
            </a:r>
          </a:p>
          <a:p>
            <a:pPr marL="0" indent="0">
              <a:buNone/>
            </a:pPr>
            <a:r>
              <a:rPr lang="it-IT" b="1" dirty="0"/>
              <a:t>Entrambi gli obiettivi si possono combinare con quelli di prestazione e padronanza: chi persegue obiettivi di prestazione cerca di ottenere giudizi positivi ed essere superiore agli altri (approccio) o tenta di evitare valutazioni negative (evitamento); chi persegue obiettivi di padronanza può sentirsi orientato a padroneggiare situazioni o attività e migliorarsi (approccio), oppure evitare di sentirsi incapace (evitamento).</a:t>
            </a:r>
          </a:p>
        </p:txBody>
      </p:sp>
    </p:spTree>
    <p:extLst>
      <p:ext uri="{BB962C8B-B14F-4D97-AF65-F5344CB8AC3E}">
        <p14:creationId xmlns:p14="http://schemas.microsoft.com/office/powerpoint/2010/main" val="209176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A4E5A-0C85-B002-DAC8-5C0AECD816B6}"/>
              </a:ext>
            </a:extLst>
          </p:cNvPr>
          <p:cNvSpPr>
            <a:spLocks noGrp="1"/>
          </p:cNvSpPr>
          <p:nvPr>
            <p:ph type="title"/>
          </p:nvPr>
        </p:nvSpPr>
        <p:spPr>
          <a:xfrm>
            <a:off x="269823" y="1"/>
            <a:ext cx="11602387" cy="644576"/>
          </a:xfrm>
        </p:spPr>
        <p:txBody>
          <a:bodyPr>
            <a:normAutofit/>
          </a:bodyPr>
          <a:lstStyle/>
          <a:p>
            <a:r>
              <a:rPr lang="it-IT" sz="2800" b="1" dirty="0"/>
              <a:t>I valori</a:t>
            </a:r>
          </a:p>
        </p:txBody>
      </p:sp>
      <p:sp>
        <p:nvSpPr>
          <p:cNvPr id="3" name="Segnaposto contenuto 2">
            <a:extLst>
              <a:ext uri="{FF2B5EF4-FFF2-40B4-BE49-F238E27FC236}">
                <a16:creationId xmlns:a16="http://schemas.microsoft.com/office/drawing/2014/main" id="{EDFB8D1A-D226-9272-19FD-12B73062F54E}"/>
              </a:ext>
            </a:extLst>
          </p:cNvPr>
          <p:cNvSpPr>
            <a:spLocks noGrp="1"/>
          </p:cNvSpPr>
          <p:nvPr>
            <p:ph sz="quarter" idx="13"/>
          </p:nvPr>
        </p:nvSpPr>
        <p:spPr>
          <a:xfrm>
            <a:off x="269823" y="509667"/>
            <a:ext cx="11602387" cy="6115985"/>
          </a:xfrm>
        </p:spPr>
        <p:txBody>
          <a:bodyPr>
            <a:normAutofit fontScale="92500" lnSpcReduction="20000"/>
          </a:bodyPr>
          <a:lstStyle/>
          <a:p>
            <a:r>
              <a:rPr lang="it-IT" b="1" u="sng" dirty="0"/>
              <a:t>i valori</a:t>
            </a:r>
            <a:r>
              <a:rPr lang="it-IT" b="1" dirty="0"/>
              <a:t> </a:t>
            </a:r>
            <a:r>
              <a:rPr lang="it-IT" b="1" dirty="0">
                <a:solidFill>
                  <a:srgbClr val="FF0000"/>
                </a:solidFill>
              </a:rPr>
              <a:t>sono principi che hanno la funzione di linee guida nella vita della persona, determinando ciò che è ritenuto giusto e desiderabile.</a:t>
            </a:r>
            <a:r>
              <a:rPr lang="it-IT" b="1" dirty="0"/>
              <a:t> I valori hanno un’importante valenza motivazionale, dato che LE persone sono spinte a comportarsi in sintonia con i propri valori e compiere scelte stabilendo obiettivi </a:t>
            </a:r>
            <a:r>
              <a:rPr lang="it-IT" b="1" dirty="0" err="1"/>
              <a:t>aD</a:t>
            </a:r>
            <a:r>
              <a:rPr lang="it-IT" b="1" dirty="0"/>
              <a:t> essi conformi.</a:t>
            </a:r>
          </a:p>
          <a:p>
            <a:r>
              <a:rPr lang="it-IT" b="1" dirty="0"/>
              <a:t>i valori sono stabili nel tempo e nelle circostanze. Guidati dai valori si giudicano le azioni altrui, esaltandole o deprecandole in base ciò che si ritiene giusto o sbagliato.</a:t>
            </a:r>
          </a:p>
          <a:p>
            <a:r>
              <a:rPr lang="it-IT" b="1" dirty="0"/>
              <a:t>La teoria di </a:t>
            </a:r>
            <a:r>
              <a:rPr lang="it-IT" b="1" dirty="0" err="1"/>
              <a:t>schwartz</a:t>
            </a:r>
            <a:r>
              <a:rPr lang="it-IT" b="1" dirty="0"/>
              <a:t> è quella riconosciuta più valida. La sua teoria dei valori propone 10 valori di base: </a:t>
            </a:r>
            <a:r>
              <a:rPr lang="it-IT" b="1" dirty="0" err="1"/>
              <a:t>autodirezione</a:t>
            </a:r>
            <a:r>
              <a:rPr lang="it-IT" b="1" dirty="0"/>
              <a:t>, stimolazione, edonismo, successo, potere, sicurezza, conformismo, tradizione, benevolenza, universalismo.</a:t>
            </a:r>
          </a:p>
          <a:p>
            <a:r>
              <a:rPr lang="it-IT" b="1" dirty="0"/>
              <a:t>I 10 valori sono collocati in uno spazio circolare definito da due </a:t>
            </a:r>
            <a:r>
              <a:rPr lang="it-IT" b="1" dirty="0" err="1"/>
              <a:t>dimensionI</a:t>
            </a:r>
            <a:r>
              <a:rPr lang="it-IT" b="1" dirty="0"/>
              <a:t>:</a:t>
            </a:r>
          </a:p>
          <a:p>
            <a:pPr marL="457200" indent="-457200">
              <a:buFont typeface="+mj-lt"/>
              <a:buAutoNum type="arabicPeriod"/>
            </a:pPr>
            <a:r>
              <a:rPr lang="it-IT" b="1" u="sng" dirty="0"/>
              <a:t>L’apertura al cambiamento</a:t>
            </a:r>
            <a:r>
              <a:rPr lang="it-IT" b="1" dirty="0"/>
              <a:t>: comprende i valori di </a:t>
            </a:r>
            <a:r>
              <a:rPr lang="it-IT" b="1" dirty="0" err="1"/>
              <a:t>autodirezione</a:t>
            </a:r>
            <a:r>
              <a:rPr lang="it-IT" b="1" dirty="0"/>
              <a:t> e stimolazione, contrapposta al conservatorismo, formato dalla tradizione, conformismo e sicurezza.</a:t>
            </a:r>
          </a:p>
          <a:p>
            <a:pPr marL="457200" indent="-457200">
              <a:buFont typeface="+mj-lt"/>
              <a:buAutoNum type="arabicPeriod"/>
            </a:pPr>
            <a:r>
              <a:rPr lang="it-IT" b="1" u="sng" dirty="0"/>
              <a:t>L’autoaffermazione</a:t>
            </a:r>
            <a:r>
              <a:rPr lang="it-IT" b="1" dirty="0"/>
              <a:t>: contiene valori di successo e potere e si contrappone all’</a:t>
            </a:r>
            <a:r>
              <a:rPr lang="it-IT" b="1" dirty="0" err="1"/>
              <a:t>autotrascendenza</a:t>
            </a:r>
            <a:r>
              <a:rPr lang="it-IT" b="1" dirty="0"/>
              <a:t>, costituita dai valori di benevolenza e universalismo. Questa dimensione riflette un conflitto tra l’accettazione degli altri e l’impegno per il loro benessere.</a:t>
            </a:r>
          </a:p>
          <a:p>
            <a:pPr marL="0" indent="0">
              <a:buNone/>
            </a:pPr>
            <a:r>
              <a:rPr lang="it-IT" b="1" u="sng" dirty="0">
                <a:solidFill>
                  <a:srgbClr val="FF0000"/>
                </a:solidFill>
              </a:rPr>
              <a:t>L’edonismo non ha una chiara collocazione </a:t>
            </a:r>
            <a:r>
              <a:rPr lang="it-IT" b="1" u="sng" dirty="0"/>
              <a:t>(prossima slide presenta il grafico).</a:t>
            </a:r>
          </a:p>
        </p:txBody>
      </p:sp>
    </p:spTree>
    <p:extLst>
      <p:ext uri="{BB962C8B-B14F-4D97-AF65-F5344CB8AC3E}">
        <p14:creationId xmlns:p14="http://schemas.microsoft.com/office/powerpoint/2010/main" val="410852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21DFA5-ECD1-A068-0479-93A7B15C2861}"/>
              </a:ext>
            </a:extLst>
          </p:cNvPr>
          <p:cNvSpPr>
            <a:spLocks noGrp="1"/>
          </p:cNvSpPr>
          <p:nvPr>
            <p:ph type="title"/>
          </p:nvPr>
        </p:nvSpPr>
        <p:spPr>
          <a:xfrm>
            <a:off x="314793" y="209863"/>
            <a:ext cx="11512446" cy="494675"/>
          </a:xfrm>
        </p:spPr>
        <p:txBody>
          <a:bodyPr>
            <a:normAutofit/>
          </a:bodyPr>
          <a:lstStyle/>
          <a:p>
            <a:r>
              <a:rPr lang="it-IT" sz="2800" b="1" dirty="0"/>
              <a:t>Teoria dei valori di </a:t>
            </a:r>
            <a:r>
              <a:rPr lang="it-IT" sz="2800" b="1" dirty="0" err="1"/>
              <a:t>schwartz</a:t>
            </a:r>
            <a:endParaRPr lang="it-IT" sz="2800" b="1" dirty="0"/>
          </a:p>
        </p:txBody>
      </p:sp>
      <p:pic>
        <p:nvPicPr>
          <p:cNvPr id="5" name="Segnaposto contenuto 4">
            <a:extLst>
              <a:ext uri="{FF2B5EF4-FFF2-40B4-BE49-F238E27FC236}">
                <a16:creationId xmlns:a16="http://schemas.microsoft.com/office/drawing/2014/main" id="{3F1E50A0-84A1-7DCE-4E4B-8CA604950BB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98999" y="900113"/>
            <a:ext cx="8143202" cy="5748337"/>
          </a:xfrm>
        </p:spPr>
      </p:pic>
    </p:spTree>
    <p:extLst>
      <p:ext uri="{BB962C8B-B14F-4D97-AF65-F5344CB8AC3E}">
        <p14:creationId xmlns:p14="http://schemas.microsoft.com/office/powerpoint/2010/main" val="381815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45319E-2C5E-281D-3460-4211B1B51DB1}"/>
              </a:ext>
            </a:extLst>
          </p:cNvPr>
          <p:cNvSpPr>
            <a:spLocks noGrp="1"/>
          </p:cNvSpPr>
          <p:nvPr>
            <p:ph type="title"/>
          </p:nvPr>
        </p:nvSpPr>
        <p:spPr>
          <a:xfrm>
            <a:off x="134910" y="164892"/>
            <a:ext cx="11917181" cy="509665"/>
          </a:xfrm>
        </p:spPr>
        <p:txBody>
          <a:bodyPr>
            <a:normAutofit/>
          </a:bodyPr>
          <a:lstStyle/>
          <a:p>
            <a:r>
              <a:rPr lang="it-IT" sz="2800" b="1" dirty="0"/>
              <a:t>Motivazione intrinseca e motivazione estrinseca</a:t>
            </a:r>
          </a:p>
        </p:txBody>
      </p:sp>
      <p:sp>
        <p:nvSpPr>
          <p:cNvPr id="3" name="Segnaposto contenuto 2">
            <a:extLst>
              <a:ext uri="{FF2B5EF4-FFF2-40B4-BE49-F238E27FC236}">
                <a16:creationId xmlns:a16="http://schemas.microsoft.com/office/drawing/2014/main" id="{B71E3D50-2570-E524-16F0-34D518699130}"/>
              </a:ext>
            </a:extLst>
          </p:cNvPr>
          <p:cNvSpPr>
            <a:spLocks noGrp="1"/>
          </p:cNvSpPr>
          <p:nvPr>
            <p:ph sz="quarter" idx="13"/>
          </p:nvPr>
        </p:nvSpPr>
        <p:spPr>
          <a:xfrm>
            <a:off x="134909" y="674557"/>
            <a:ext cx="11917181" cy="5726243"/>
          </a:xfrm>
        </p:spPr>
        <p:txBody>
          <a:bodyPr>
            <a:normAutofit lnSpcReduction="10000"/>
          </a:bodyPr>
          <a:lstStyle/>
          <a:p>
            <a:r>
              <a:rPr lang="it-IT" b="1" dirty="0"/>
              <a:t>La </a:t>
            </a:r>
            <a:r>
              <a:rPr lang="it-IT" b="1" u="sng" dirty="0"/>
              <a:t>motivazione intrinseca</a:t>
            </a:r>
            <a:r>
              <a:rPr lang="it-IT" b="1" dirty="0"/>
              <a:t> si ha quando la ragione per svolgere l’attività risiede nell’attività stessa. In questo tipo di motivazione l’individuo tende a perseguire i propri interessi e obiettivi e a esercitare le proprie capacità; non aspira a riconoscimenti esterni, poiché gli incentivi e le ricompense sono interni alle attività e la persona è disposta a investire tempo ed energie senza restrizioni.</a:t>
            </a:r>
          </a:p>
          <a:p>
            <a:r>
              <a:rPr lang="it-IT" b="1" dirty="0"/>
              <a:t>la </a:t>
            </a:r>
            <a:r>
              <a:rPr lang="it-IT" b="1" u="sng" dirty="0"/>
              <a:t>motivazione estrinseca</a:t>
            </a:r>
            <a:r>
              <a:rPr lang="it-IT" b="1" dirty="0"/>
              <a:t> è caratterizzata dal fatto che la ragione per svolgere l’attività risiede all’esterno dell’attività stessa; il comportamento è alimentato dal desiderio di una ricompensa esterna e la persona si impegna per il tempo e con lo sforzo necessari a ottenere tale ricompensa.</a:t>
            </a:r>
          </a:p>
          <a:p>
            <a:pPr marL="0" indent="0">
              <a:buNone/>
            </a:pPr>
            <a:r>
              <a:rPr lang="it-IT" b="1" dirty="0"/>
              <a:t>Anche se alcune attività, come gli hobby, sono mosse da motivazione intrinseca, entrambi i tipi di motivazione possono sostenere lo svolgimento delle medesime attività: si può suonare il piano, leggere, nuotare e fare tanto altro, mossi dal piacere e dalla gratificazione che si ricava dal loro svolgimento, oppure impegnarsi nelle stesse per un «bravo», un applauso o un buon voto. Solo nel primo caso la persona prova interesse reale. </a:t>
            </a:r>
          </a:p>
        </p:txBody>
      </p:sp>
    </p:spTree>
    <p:extLst>
      <p:ext uri="{BB962C8B-B14F-4D97-AF65-F5344CB8AC3E}">
        <p14:creationId xmlns:p14="http://schemas.microsoft.com/office/powerpoint/2010/main" val="2436490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C47EFD-A60F-EF26-899F-7E306FE74599}"/>
              </a:ext>
            </a:extLst>
          </p:cNvPr>
          <p:cNvSpPr>
            <a:spLocks noGrp="1"/>
          </p:cNvSpPr>
          <p:nvPr>
            <p:ph type="title"/>
          </p:nvPr>
        </p:nvSpPr>
        <p:spPr>
          <a:xfrm>
            <a:off x="194873" y="164893"/>
            <a:ext cx="11827238" cy="509664"/>
          </a:xfrm>
        </p:spPr>
        <p:txBody>
          <a:bodyPr>
            <a:normAutofit/>
          </a:bodyPr>
          <a:lstStyle/>
          <a:p>
            <a:r>
              <a:rPr lang="it-IT" sz="2800" b="1" dirty="0"/>
              <a:t>La motivazione intrinseca e la motivazione estrinseca</a:t>
            </a:r>
          </a:p>
        </p:txBody>
      </p:sp>
      <p:sp>
        <p:nvSpPr>
          <p:cNvPr id="3" name="Segnaposto contenuto 2">
            <a:extLst>
              <a:ext uri="{FF2B5EF4-FFF2-40B4-BE49-F238E27FC236}">
                <a16:creationId xmlns:a16="http://schemas.microsoft.com/office/drawing/2014/main" id="{F8004001-EFD6-2FA8-C035-4ED96898C90F}"/>
              </a:ext>
            </a:extLst>
          </p:cNvPr>
          <p:cNvSpPr>
            <a:spLocks noGrp="1"/>
          </p:cNvSpPr>
          <p:nvPr>
            <p:ph sz="quarter" idx="13"/>
          </p:nvPr>
        </p:nvSpPr>
        <p:spPr>
          <a:xfrm>
            <a:off x="0" y="569627"/>
            <a:ext cx="12192000" cy="6288374"/>
          </a:xfrm>
        </p:spPr>
        <p:txBody>
          <a:bodyPr>
            <a:normAutofit fontScale="92500" lnSpcReduction="10000"/>
          </a:bodyPr>
          <a:lstStyle/>
          <a:p>
            <a:r>
              <a:rPr lang="it-IT" b="1" dirty="0"/>
              <a:t>Numerosi studi hanno evidenziato associazioni positive tra la motivazione intrinseca e migliori livelli di apprendimento, performance e benessere della persona. Essa si sviluppa in ambienti che favoriscono la soddisfazione dei bisogni psicologici, in particolare quello di competenza e quello di autonomia. fornire feedback positivi e occasioni di scelta e libera definizione degli obiettivi stimolano la motivazione intrinseca, mentre feedback negativi, scadenze non concordate e obiettivi non condivisi favoriscono quella estrinseca.</a:t>
            </a:r>
          </a:p>
          <a:p>
            <a:r>
              <a:rPr lang="it-IT" b="1" dirty="0"/>
              <a:t>La motivazione intrinseca favorisce la ricerca di situazioni nuove e stimolanti.</a:t>
            </a:r>
          </a:p>
          <a:p>
            <a:r>
              <a:rPr lang="it-IT" b="1" dirty="0"/>
              <a:t>Le due motivazioni sembra non siano incompatibili: possono avere effetti sinergici, poiché la motivazione intrinseca sembra migliorare gli aspetti qualitativi delle performance, mentre quella estrinseca gli aspetti qualitativi.</a:t>
            </a:r>
          </a:p>
          <a:p>
            <a:r>
              <a:rPr lang="it-IT" b="1" dirty="0" err="1"/>
              <a:t>Deci</a:t>
            </a:r>
            <a:r>
              <a:rPr lang="it-IT" b="1" dirty="0"/>
              <a:t> e </a:t>
            </a:r>
            <a:r>
              <a:rPr lang="it-IT" b="1" dirty="0" err="1"/>
              <a:t>ryan</a:t>
            </a:r>
            <a:r>
              <a:rPr lang="it-IT" b="1" dirty="0"/>
              <a:t> hanno proposto un </a:t>
            </a:r>
            <a:r>
              <a:rPr lang="it-IT" b="1" u="sng" dirty="0"/>
              <a:t>continuum motivazionale</a:t>
            </a:r>
            <a:r>
              <a:rPr lang="it-IT" b="1" dirty="0"/>
              <a:t> che va dall’assenza di motivazione alla motivazione intrinseca, passando per quattro stadi di motivazione estrinseca. In caso di assenza di motivazione la persona non ha alcuna spinta ad agire. Gli stadi del continuum di motivazione estrinseca sono: la regolazione interna (conseguenza di rinforzi), regolazione introiettata (si agisce sotto la spinta di premi o punizioni), regolazione per identificazione (controllo interno, presenza di obiettivo di valore per la persona), la regolazione integrata (attività come espressione di sé, controllo completamente interno).</a:t>
            </a:r>
          </a:p>
        </p:txBody>
      </p:sp>
    </p:spTree>
    <p:extLst>
      <p:ext uri="{BB962C8B-B14F-4D97-AF65-F5344CB8AC3E}">
        <p14:creationId xmlns:p14="http://schemas.microsoft.com/office/powerpoint/2010/main" val="351242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3C695-54A8-25A7-D812-C30725660A5A}"/>
              </a:ext>
            </a:extLst>
          </p:cNvPr>
          <p:cNvSpPr>
            <a:spLocks noGrp="1"/>
          </p:cNvSpPr>
          <p:nvPr>
            <p:ph type="title"/>
          </p:nvPr>
        </p:nvSpPr>
        <p:spPr>
          <a:xfrm>
            <a:off x="371475" y="0"/>
            <a:ext cx="11401425" cy="628650"/>
          </a:xfrm>
        </p:spPr>
        <p:txBody>
          <a:bodyPr>
            <a:noAutofit/>
          </a:bodyPr>
          <a:lstStyle/>
          <a:p>
            <a:r>
              <a:rPr lang="it-IT" sz="2800" b="1" dirty="0"/>
              <a:t>LA MOTIVAZIONE: SPINTA </a:t>
            </a:r>
          </a:p>
        </p:txBody>
      </p:sp>
      <p:sp>
        <p:nvSpPr>
          <p:cNvPr id="3" name="Segnaposto contenuto 2">
            <a:extLst>
              <a:ext uri="{FF2B5EF4-FFF2-40B4-BE49-F238E27FC236}">
                <a16:creationId xmlns:a16="http://schemas.microsoft.com/office/drawing/2014/main" id="{3452C6D4-57D1-FCB5-E858-78E206304588}"/>
              </a:ext>
            </a:extLst>
          </p:cNvPr>
          <p:cNvSpPr>
            <a:spLocks noGrp="1"/>
          </p:cNvSpPr>
          <p:nvPr>
            <p:ph sz="quarter" idx="13"/>
          </p:nvPr>
        </p:nvSpPr>
        <p:spPr>
          <a:xfrm>
            <a:off x="371475" y="528637"/>
            <a:ext cx="11401425" cy="6141986"/>
          </a:xfrm>
        </p:spPr>
        <p:txBody>
          <a:bodyPr>
            <a:normAutofit fontScale="85000" lnSpcReduction="10000"/>
          </a:bodyPr>
          <a:lstStyle/>
          <a:p>
            <a:r>
              <a:rPr lang="it-IT" dirty="0"/>
              <a:t> </a:t>
            </a:r>
            <a:r>
              <a:rPr lang="it-IT" b="1" dirty="0"/>
              <a:t>LE PERSONE SONO PREDISPOSTE A METTERE IN ATTO COMPORTAMENTI FINALIZZATI A UNO SCOPO, SENZA TROPPA CONSAPEVOLEZZA DI TALI SCOPI. LE SPINTE INNATE SONO CHIAMATE </a:t>
            </a:r>
            <a:r>
              <a:rPr lang="it-IT" b="1" u="sng" dirty="0">
                <a:solidFill>
                  <a:srgbClr val="FF0000"/>
                </a:solidFill>
              </a:rPr>
              <a:t>ISTINTI</a:t>
            </a:r>
            <a:r>
              <a:rPr lang="it-IT" b="1" dirty="0"/>
              <a:t>. JAMES AFFERMAVA CHE IL COMPORTAMENTO UMANO PUO’ ESSERE SPIEGATO IN TERMINI DI «ISTINTI A INTRAPRENDERE DETERMINATE AZIONI» (SUCCHIARE, MORDERE, PIANGERE, OPERANO IN MODO RIFLESSO, COME ACCADE NEI NEONATI). </a:t>
            </a:r>
          </a:p>
          <a:p>
            <a:r>
              <a:rPr lang="it-IT" b="1" dirty="0"/>
              <a:t>SECONDO </a:t>
            </a:r>
            <a:r>
              <a:rPr lang="it-IT" b="1" u="sng" dirty="0"/>
              <a:t>MCDOUGALL</a:t>
            </a:r>
            <a:r>
              <a:rPr lang="it-IT" b="1" dirty="0"/>
              <a:t> L’ISTINTO E’ UNA DISPOSIZIONE INNATA A PRESTARE ATTENZIONE ED AGIRE VERSO SPECIFICI OGGETTI UTILI ALLA SOPRAVVIVENZA E AL BENESSERE. EGLI HA ELABORATO UNA LISTA DI ISTINTI: CIBO, DISGUSTO, SESSO, ISTINTO MATERNO/PATERNO, SOCIALITA’ RIPOSO/DORMIRE, ECC.</a:t>
            </a:r>
          </a:p>
          <a:p>
            <a:r>
              <a:rPr lang="it-IT" b="1" dirty="0"/>
              <a:t>INSIEME ALLA TEORIA DEGLI ISTINTI E’ STATA ELABORATA </a:t>
            </a:r>
            <a:r>
              <a:rPr lang="it-IT" b="1" dirty="0">
                <a:solidFill>
                  <a:srgbClr val="FF0000"/>
                </a:solidFill>
              </a:rPr>
              <a:t>LA TEORIA DELLE </a:t>
            </a:r>
            <a:r>
              <a:rPr lang="it-IT" b="1" u="sng" dirty="0">
                <a:solidFill>
                  <a:srgbClr val="FF0000"/>
                </a:solidFill>
              </a:rPr>
              <a:t>PULSIONI</a:t>
            </a:r>
            <a:r>
              <a:rPr lang="it-IT" b="1" dirty="0"/>
              <a:t>: SONO DETTE TEORIE OMEOSTAICHE, IN  QUANTO SPINTE CHE INDUCONO L’ORGANISMO A CERCARE OGGETTI IN GRADO DI COLMARE UNO STATO DI CARENZA E RIPRISTINARE L’OMEOSTASI. </a:t>
            </a:r>
          </a:p>
          <a:p>
            <a:r>
              <a:rPr lang="it-IT" b="1" dirty="0"/>
              <a:t>MOLTO NOTA LA </a:t>
            </a:r>
            <a:r>
              <a:rPr lang="it-IT" b="1" dirty="0">
                <a:solidFill>
                  <a:srgbClr val="FF0000"/>
                </a:solidFill>
              </a:rPr>
              <a:t>TEORIA DI FREUD SULLE PULSIONI</a:t>
            </a:r>
            <a:r>
              <a:rPr lang="it-IT" b="1" dirty="0"/>
              <a:t>: UN CONCETTO LIMITE TRA LO PISCHICO E IL CORPOREO, CHE DERIVA DA UN’ECCITAZIONE SOMATICA E CHE ATTIVA UN COMPORTAMENTO FINALIZZATO ALL’ELIMINAZIONE DELLA TENSIONE.</a:t>
            </a:r>
          </a:p>
          <a:p>
            <a:r>
              <a:rPr lang="it-IT" b="1" dirty="0"/>
              <a:t>SECONDO HULL OGNI TENDENZA COMPORTAMENTALE DERIVA DALLA COMBINAZIONE DI </a:t>
            </a:r>
            <a:r>
              <a:rPr lang="it-IT" b="1" dirty="0">
                <a:solidFill>
                  <a:srgbClr val="FF0000"/>
                </a:solidFill>
              </a:rPr>
              <a:t>DUE FATTORI </a:t>
            </a:r>
            <a:r>
              <a:rPr lang="it-IT" b="1" dirty="0"/>
              <a:t>CHE SONO LA </a:t>
            </a:r>
            <a:r>
              <a:rPr lang="it-IT" b="1" dirty="0">
                <a:solidFill>
                  <a:srgbClr val="FF0000"/>
                </a:solidFill>
              </a:rPr>
              <a:t>PULSIONE E L’ABITUDINE</a:t>
            </a:r>
            <a:r>
              <a:rPr lang="it-IT" b="1" dirty="0"/>
              <a:t>: LA PULSIONE E’ LA COMPONENTE ENERGIZZANTE IN GRADO DI DARE AVVIO AD UN GRAN NUMERO DI COMPORTAMENTI SULLA BASE DI DIVERSE ABITUDINI APPRESE. L’ABITUDIONE SI RIFERISCE AGLI ASPETTI DIREZIONALI DELLA MOTIVAZIONE (VERSO COSA SI DIRIGE).</a:t>
            </a:r>
          </a:p>
          <a:p>
            <a:r>
              <a:rPr lang="it-IT" b="1" dirty="0"/>
              <a:t>SECONDO HULL LA «SPINTA» ERA TROPPO SEMPLICE PER SPIEGARE IL COMPORTAMENTO MOTIVATO; QUESTO LO PORTO’ A CONSIDERARE ALTRI DUE FATTORI: L’ASPETTATIVA E L’INCENTIVO.</a:t>
            </a:r>
          </a:p>
          <a:p>
            <a:endParaRPr lang="it-IT" b="1" dirty="0"/>
          </a:p>
        </p:txBody>
      </p:sp>
    </p:spTree>
    <p:extLst>
      <p:ext uri="{BB962C8B-B14F-4D97-AF65-F5344CB8AC3E}">
        <p14:creationId xmlns:p14="http://schemas.microsoft.com/office/powerpoint/2010/main" val="379122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92C1A-23B9-2CD4-862A-01471C67E95A}"/>
              </a:ext>
            </a:extLst>
          </p:cNvPr>
          <p:cNvSpPr>
            <a:spLocks noGrp="1"/>
          </p:cNvSpPr>
          <p:nvPr>
            <p:ph type="title"/>
          </p:nvPr>
        </p:nvSpPr>
        <p:spPr>
          <a:xfrm>
            <a:off x="242889" y="228601"/>
            <a:ext cx="11558586" cy="457199"/>
          </a:xfrm>
        </p:spPr>
        <p:txBody>
          <a:bodyPr>
            <a:noAutofit/>
          </a:bodyPr>
          <a:lstStyle/>
          <a:p>
            <a:br>
              <a:rPr lang="it-IT" sz="2800" b="1" dirty="0"/>
            </a:br>
            <a:r>
              <a:rPr lang="it-IT" sz="2800" b="1" dirty="0"/>
              <a:t>LA MOTIVAZIONE: I BISOGNI. </a:t>
            </a:r>
            <a:br>
              <a:rPr lang="it-IT" sz="2800" b="1" dirty="0"/>
            </a:br>
            <a:r>
              <a:rPr lang="it-IT" sz="2800" b="1" dirty="0"/>
              <a:t> </a:t>
            </a:r>
          </a:p>
        </p:txBody>
      </p:sp>
      <p:sp>
        <p:nvSpPr>
          <p:cNvPr id="3" name="Segnaposto contenuto 2">
            <a:extLst>
              <a:ext uri="{FF2B5EF4-FFF2-40B4-BE49-F238E27FC236}">
                <a16:creationId xmlns:a16="http://schemas.microsoft.com/office/drawing/2014/main" id="{E6AEB9C1-AE2D-BE12-F692-93992E0B7BC4}"/>
              </a:ext>
            </a:extLst>
          </p:cNvPr>
          <p:cNvSpPr>
            <a:spLocks noGrp="1"/>
          </p:cNvSpPr>
          <p:nvPr>
            <p:ph sz="quarter" idx="13"/>
          </p:nvPr>
        </p:nvSpPr>
        <p:spPr>
          <a:xfrm>
            <a:off x="242889" y="685800"/>
            <a:ext cx="11558586" cy="6048829"/>
          </a:xfrm>
        </p:spPr>
        <p:txBody>
          <a:bodyPr>
            <a:normAutofit fontScale="92500" lnSpcReduction="20000"/>
          </a:bodyPr>
          <a:lstStyle/>
          <a:p>
            <a:r>
              <a:rPr lang="it-IT" b="1" dirty="0"/>
              <a:t>SECONDO </a:t>
            </a:r>
            <a:r>
              <a:rPr lang="it-IT" b="1" u="sng" dirty="0"/>
              <a:t>MURRAY</a:t>
            </a:r>
            <a:r>
              <a:rPr lang="it-IT" b="1" dirty="0"/>
              <a:t> </a:t>
            </a:r>
            <a:r>
              <a:rPr lang="it-IT" b="1" dirty="0">
                <a:solidFill>
                  <a:srgbClr val="FF0000"/>
                </a:solidFill>
              </a:rPr>
              <a:t>IL CONCETTO DI BISOGNO CONSISTE IN QUELLA DIMENSIONE MOTIVAZIONALE IN GRADO DI DARE ORIGINE AD AZIONI ORGANIZZATE ED ORIENTATE AL RAGGIUNGIMENTO DI UNO SCOPO, OVVERO LA SODDISFAZIONE DEL BISOGNO STESSO. </a:t>
            </a:r>
            <a:r>
              <a:rPr lang="it-IT" b="1" dirty="0"/>
              <a:t>EGLI CONCEPISCE IL BISOGNO COME UNA SORTA DI «FORZA PSICOLOGICA» CHE HA SEDE NEL CERVELLO E GUIDA L’AZIONE, INFLUENZANDO I PROCESSI DI ATTENZIONE, DI PERCEZIONE E DI PENSIERO, IN MODO DA MODIFICARE UNA SITUAZIONE NON SODDISFACENTE. </a:t>
            </a:r>
          </a:p>
          <a:p>
            <a:r>
              <a:rPr lang="it-IT" b="1" dirty="0"/>
              <a:t>I BISOGNI SONO DISTINTI IN  </a:t>
            </a:r>
            <a:r>
              <a:rPr lang="it-IT" b="1" u="sng" dirty="0"/>
              <a:t>PRIMARI E SECONDARI</a:t>
            </a:r>
            <a:r>
              <a:rPr lang="it-IT" b="1" dirty="0"/>
              <a:t>: I BISOGNI PRIMARI O VISCEROGENI, COME LA FAME E LA SETE, SONO INNATI E AGISCONO NELLA DIREZIONE DI RIDURRE LA TENSIONE GENERATA DALLA MANCANZA DI QUALCOSA; I BISOGNI SECONDARI, O PSICOGENI (IL BISOGNO DI RIUSCITA, IL BISOGNI DI AFFILIAZIONE E IL BISOGNO DI DOMINIO SUGLI ALTRI), SONO BISOGNI ACQUISITI NEL CORSO DELLO SVILUPPO E NON SEMPRE SONO ASSOCIATI ALLA RIDUZIONE DI UNA TENSIONE, MA TALVOLTA POSSONO ACCRESCERLA.</a:t>
            </a:r>
          </a:p>
          <a:p>
            <a:r>
              <a:rPr lang="it-IT" b="1" dirty="0"/>
              <a:t>I BISOGNI SONO IN CONTINUA INTERAZIONE CON LE </a:t>
            </a:r>
            <a:r>
              <a:rPr lang="it-IT" b="1" dirty="0">
                <a:solidFill>
                  <a:srgbClr val="FF0000"/>
                </a:solidFill>
              </a:rPr>
              <a:t>OPPORTUNITA’ E GLI OSTACOLI </a:t>
            </a:r>
            <a:r>
              <a:rPr lang="it-IT" b="1" dirty="0"/>
              <a:t>POSTI DALL’AMBIENTE, CHE MURRAY DEFINISCE «PRESSIONI», OSSIA IL POTERE  DI FAVORIRE O OSTACOLARE LA SODDISFAZIONE DI UN BISOGNO. </a:t>
            </a:r>
          </a:p>
          <a:p>
            <a:r>
              <a:rPr lang="it-IT" b="1" dirty="0"/>
              <a:t>PRESSIONI ALPHA (OGGETTIVE) E PRESSIONI BETA (PERCEPITE): UNA PERSONA CHE VIVE IN UN LUOGO ISOLATO PUO’ SENTIRE IL BISOGNO DI AFFILIAZIONE Perché OGGETTIVAMENTE ISOLATO (PRESSIONE ALPHA); UNA PERSONA PUO’ PERCEPIRE DI ESSERE ISOLATO ANCHE SE INSIEME AD ALTRE PERSONE (BETA).</a:t>
            </a:r>
            <a:r>
              <a:rPr lang="it-IT" b="1" u="sng" dirty="0"/>
              <a:t> </a:t>
            </a:r>
            <a:endParaRPr lang="it-IT" b="1" dirty="0"/>
          </a:p>
        </p:txBody>
      </p:sp>
    </p:spTree>
    <p:extLst>
      <p:ext uri="{BB962C8B-B14F-4D97-AF65-F5344CB8AC3E}">
        <p14:creationId xmlns:p14="http://schemas.microsoft.com/office/powerpoint/2010/main" val="96475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E5F9A0-2EDF-5AC0-8DA5-FC9E313D8725}"/>
              </a:ext>
            </a:extLst>
          </p:cNvPr>
          <p:cNvSpPr>
            <a:spLocks noGrp="1"/>
          </p:cNvSpPr>
          <p:nvPr>
            <p:ph type="title"/>
          </p:nvPr>
        </p:nvSpPr>
        <p:spPr>
          <a:xfrm>
            <a:off x="275771" y="290287"/>
            <a:ext cx="11654972" cy="493484"/>
          </a:xfrm>
        </p:spPr>
        <p:txBody>
          <a:bodyPr>
            <a:normAutofit/>
          </a:bodyPr>
          <a:lstStyle/>
          <a:p>
            <a:r>
              <a:rPr lang="it-IT" sz="2800" b="1" dirty="0"/>
              <a:t>LA MOTIVAZIONE: I BISOGNI</a:t>
            </a:r>
          </a:p>
        </p:txBody>
      </p:sp>
      <p:sp>
        <p:nvSpPr>
          <p:cNvPr id="3" name="Segnaposto contenuto 2">
            <a:extLst>
              <a:ext uri="{FF2B5EF4-FFF2-40B4-BE49-F238E27FC236}">
                <a16:creationId xmlns:a16="http://schemas.microsoft.com/office/drawing/2014/main" id="{C5780767-0BE8-7649-E9E7-D77E15677A9C}"/>
              </a:ext>
            </a:extLst>
          </p:cNvPr>
          <p:cNvSpPr>
            <a:spLocks noGrp="1"/>
          </p:cNvSpPr>
          <p:nvPr>
            <p:ph sz="quarter" idx="13"/>
          </p:nvPr>
        </p:nvSpPr>
        <p:spPr>
          <a:xfrm>
            <a:off x="275771" y="885371"/>
            <a:ext cx="11654972" cy="5682342"/>
          </a:xfrm>
        </p:spPr>
        <p:txBody>
          <a:bodyPr/>
          <a:lstStyle/>
          <a:p>
            <a:r>
              <a:rPr lang="it-IT" b="1" dirty="0"/>
              <a:t>L’INTERAZIONE TRA BISOGNI E PRESSIONI E’ COSTANTE NELLA VITA DELLE PERSONE E DA’ LUOGO A QUELLI CHE MURRAY CHIAMA </a:t>
            </a:r>
            <a:r>
              <a:rPr lang="it-IT" b="1" u="sng" dirty="0"/>
              <a:t>TEMI DELLA VITA</a:t>
            </a:r>
            <a:r>
              <a:rPr lang="it-IT" b="1" dirty="0"/>
              <a:t>. </a:t>
            </a:r>
            <a:r>
              <a:rPr lang="it-IT" b="1" dirty="0">
                <a:solidFill>
                  <a:srgbClr val="FF0000"/>
                </a:solidFill>
              </a:rPr>
              <a:t>ESSI DETERMINANO LE SCELTE CHE FACCIAMO E RENDONO CONTO DELLA DIREZIONE DELLA NOSTRA CONDOTTA</a:t>
            </a:r>
            <a:r>
              <a:rPr lang="it-IT" b="1" dirty="0"/>
              <a:t>, ANCHE SE NON SEMPRE SI HA PIENA CONSAPEVOLEZZA DI QUALI SIANO I NOSTRI TEMI DI VITA. PER INDAGARE TALI TEMI, IN SEDE CLINICA, SPESSO SI IMPIEGANO TEST IMPLICITI, CHE NON RICHIEDONO VALUTAZIONE DA PARTE DELLA PERSONA, FINALIZZATI A COGLIERE IL FUNZIONAMENTO PSICOLOGICO DI CUI L’INDIVIDUO NON E’ CONSAPEVOLE.</a:t>
            </a:r>
          </a:p>
          <a:p>
            <a:r>
              <a:rPr lang="it-IT" b="1" dirty="0"/>
              <a:t>IL TAT (TEST DI APPERCEZIONE TEMATICA) E’ UN TEST PROIETTIVO COSTITUITO DA TAVOLE CONTENENTI IMMAGINI DI CONTENUTO AMBIGUO. </a:t>
            </a:r>
          </a:p>
          <a:p>
            <a:r>
              <a:rPr lang="it-IT" b="1" dirty="0"/>
              <a:t>COME TUTTI I TEST PROIETTIVI, SI IPOTIZZA CHE NELL’INTERPRETARE LE IMMAGINI E COSTRUIRE UN RACCONTO, LA PERSONA PROIETTI CONTENUTI DI CUI NON HA CONSAPEVOLEZZA; NEL CASO DEL TAT, TALI CONTENUTI CORRISPONDONO ALL’INTRECCIO DI BISOGNI E PRESSIONI CARATTERISTICO DEI PROPRI TEMI DI VITA. </a:t>
            </a:r>
          </a:p>
        </p:txBody>
      </p:sp>
    </p:spTree>
    <p:extLst>
      <p:ext uri="{BB962C8B-B14F-4D97-AF65-F5344CB8AC3E}">
        <p14:creationId xmlns:p14="http://schemas.microsoft.com/office/powerpoint/2010/main" val="181939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97EC07-C1BD-46B6-9DC3-07B750DD14A1}"/>
              </a:ext>
            </a:extLst>
          </p:cNvPr>
          <p:cNvSpPr>
            <a:spLocks noGrp="1"/>
          </p:cNvSpPr>
          <p:nvPr>
            <p:ph type="title"/>
          </p:nvPr>
        </p:nvSpPr>
        <p:spPr>
          <a:xfrm>
            <a:off x="333829" y="246743"/>
            <a:ext cx="11538857" cy="566057"/>
          </a:xfrm>
        </p:spPr>
        <p:txBody>
          <a:bodyPr>
            <a:normAutofit/>
          </a:bodyPr>
          <a:lstStyle/>
          <a:p>
            <a:r>
              <a:rPr lang="it-IT" sz="2800" b="1" dirty="0"/>
              <a:t>ESEMPIO DI TEST PROIETTIVI: IL RORSCHACH</a:t>
            </a:r>
          </a:p>
        </p:txBody>
      </p:sp>
      <p:pic>
        <p:nvPicPr>
          <p:cNvPr id="5" name="Segnaposto contenuto 4">
            <a:extLst>
              <a:ext uri="{FF2B5EF4-FFF2-40B4-BE49-F238E27FC236}">
                <a16:creationId xmlns:a16="http://schemas.microsoft.com/office/drawing/2014/main" id="{A36EC598-717A-2776-2833-EE172D07DA6F}"/>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742" y="1596571"/>
            <a:ext cx="10827657" cy="4383315"/>
          </a:xfrm>
        </p:spPr>
      </p:pic>
    </p:spTree>
    <p:extLst>
      <p:ext uri="{BB962C8B-B14F-4D97-AF65-F5344CB8AC3E}">
        <p14:creationId xmlns:p14="http://schemas.microsoft.com/office/powerpoint/2010/main" val="216936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443D9A-6993-B0F0-5485-77C9A993B16E}"/>
              </a:ext>
            </a:extLst>
          </p:cNvPr>
          <p:cNvSpPr>
            <a:spLocks noGrp="1"/>
          </p:cNvSpPr>
          <p:nvPr>
            <p:ph type="title"/>
          </p:nvPr>
        </p:nvSpPr>
        <p:spPr>
          <a:xfrm>
            <a:off x="391886" y="246743"/>
            <a:ext cx="11596913" cy="638627"/>
          </a:xfrm>
        </p:spPr>
        <p:txBody>
          <a:bodyPr>
            <a:normAutofit/>
          </a:bodyPr>
          <a:lstStyle/>
          <a:p>
            <a:r>
              <a:rPr lang="it-IT" sz="2800" b="1" dirty="0"/>
              <a:t>LA MOTIVAZIONE: SCALA DEI BISOGNI DI MASLOW</a:t>
            </a:r>
          </a:p>
        </p:txBody>
      </p:sp>
      <p:sp>
        <p:nvSpPr>
          <p:cNvPr id="3" name="Segnaposto contenuto 2">
            <a:extLst>
              <a:ext uri="{FF2B5EF4-FFF2-40B4-BE49-F238E27FC236}">
                <a16:creationId xmlns:a16="http://schemas.microsoft.com/office/drawing/2014/main" id="{D2FD9467-F530-AB56-2AB1-7A7867A0B744}"/>
              </a:ext>
            </a:extLst>
          </p:cNvPr>
          <p:cNvSpPr>
            <a:spLocks noGrp="1"/>
          </p:cNvSpPr>
          <p:nvPr>
            <p:ph sz="quarter" idx="13"/>
          </p:nvPr>
        </p:nvSpPr>
        <p:spPr>
          <a:xfrm>
            <a:off x="391885" y="1030514"/>
            <a:ext cx="11596913" cy="5413829"/>
          </a:xfrm>
        </p:spPr>
        <p:txBody>
          <a:bodyPr>
            <a:normAutofit lnSpcReduction="10000"/>
          </a:bodyPr>
          <a:lstStyle/>
          <a:p>
            <a:r>
              <a:rPr lang="it-IT" b="1" dirty="0"/>
              <a:t>I BISOGNI SONO AL CENTRO DELLA TEORIA DI </a:t>
            </a:r>
            <a:r>
              <a:rPr lang="it-IT" b="1" u="sng" dirty="0"/>
              <a:t>MASLOW</a:t>
            </a:r>
            <a:r>
              <a:rPr lang="it-IT" b="1" dirty="0"/>
              <a:t>, PSICOLOGO UMANISTICO. SECONDO LUI LE PERSONE SONO </a:t>
            </a:r>
            <a:r>
              <a:rPr lang="it-IT" b="1" dirty="0">
                <a:solidFill>
                  <a:srgbClr val="FF0000"/>
                </a:solidFill>
              </a:rPr>
              <a:t>INTRINSECAMENTE SPINTE ALLA CRESCITA PSICOLOGICA ED ALL’AUTOREALIZZAZIONE.</a:t>
            </a:r>
            <a:r>
              <a:rPr lang="it-IT" b="1" dirty="0"/>
              <a:t> QUESTA SPINTA CORRISPONDE AL PIU’ ELEVATO LIVELLO DEI BISOGNI UMANI. EGLI HA ELABORATO UNA VERA E PROPRIA GERARCHIA NELLA QUALE HA COLLOCATO 5 TIPI DI BISOGNI, DA QUELLI FISIOLOGICI DI BASE A QUELLI PIU’ EVOLUTI DI AUTOREALIZZAZIONE.</a:t>
            </a:r>
          </a:p>
          <a:p>
            <a:r>
              <a:rPr lang="it-IT" b="1" dirty="0"/>
              <a:t>I PRIMI 4 BISOGNI RIFLETTONO UNO STATO DI CARENZA (RIDUZIONE DELLA TENSIONE) MENTRE L’ULTIMO DELL’AUTOREALIZZAZIONE E’ UN BISOGNO DI CRESCITA E COMPORTA, VICEVERSA, UNA RICERCA DI TENSIONE.</a:t>
            </a:r>
          </a:p>
          <a:p>
            <a:r>
              <a:rPr lang="it-IT" b="1" dirty="0"/>
              <a:t>MASLOW HA IPOTIZZATO UNA SEQUENZA NEL SODDISFACIMENTO DEI BISOGNI, CHE VIENE PERCORSA IN UN’UNICA DIREZIONE CHE VA DAL BASSO VERSO L’ALTO, RAPPRESENTATO IN UNA PIRAMIDE. PER POTER SPERIMENTARE UN BISOGNO DI LIVELLO SUPERIORE SI DEVONO PRIMA SODDISFARE TUTTI QUELLI PRECEDENTI. </a:t>
            </a:r>
          </a:p>
          <a:p>
            <a:r>
              <a:rPr lang="it-IT" b="1" dirty="0"/>
              <a:t>QUESTA CONDIZIONE DELLA TEORIA è STATA MOTIVO DI CRITICA IN QUANTO A VOLTE SI è CAPACI DI SACRIFICARE BISOGNI DI LIVELLI INFERIORI A FAVORE DI QUELLI PIU’ ELEVATI.</a:t>
            </a:r>
          </a:p>
        </p:txBody>
      </p:sp>
    </p:spTree>
    <p:extLst>
      <p:ext uri="{BB962C8B-B14F-4D97-AF65-F5344CB8AC3E}">
        <p14:creationId xmlns:p14="http://schemas.microsoft.com/office/powerpoint/2010/main" val="235640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E18211-1665-26F9-88AD-CF32AD8208AD}"/>
              </a:ext>
            </a:extLst>
          </p:cNvPr>
          <p:cNvSpPr>
            <a:spLocks noGrp="1"/>
          </p:cNvSpPr>
          <p:nvPr>
            <p:ph type="title"/>
          </p:nvPr>
        </p:nvSpPr>
        <p:spPr>
          <a:xfrm>
            <a:off x="348343" y="261258"/>
            <a:ext cx="11364686" cy="1497692"/>
          </a:xfrm>
        </p:spPr>
        <p:txBody>
          <a:bodyPr>
            <a:normAutofit fontScale="90000"/>
          </a:bodyPr>
          <a:lstStyle/>
          <a:p>
            <a:pPr algn="l"/>
            <a:r>
              <a:rPr lang="it-IT" sz="2000" b="1" dirty="0"/>
              <a:t>LE PERSONE A VOLTE SI Rifiutano di mangiare in nome di scopi associati a bisogni che nella piramide di </a:t>
            </a:r>
            <a:r>
              <a:rPr lang="it-IT" sz="2000" b="1" dirty="0" err="1"/>
              <a:t>maslow</a:t>
            </a:r>
            <a:r>
              <a:rPr lang="it-IT" sz="2000" b="1" dirty="0"/>
              <a:t> sono posizionati a livelli più elevati di quelli fisiologici; si può rinunciare al sonno pur di portare a termine obiettivi legati all’autorealizzazione.</a:t>
            </a:r>
            <a:br>
              <a:rPr lang="it-IT" sz="2000" b="1" dirty="0"/>
            </a:br>
            <a:r>
              <a:rPr lang="it-IT" sz="2000" b="1" dirty="0"/>
              <a:t>A volte certi bisogni possono essere influenzati da stimoli ambientali, che ne modificano l’insorgenza o l’intensità: la vista di una bevanda fredda in una calda giornata estiva.</a:t>
            </a:r>
            <a:br>
              <a:rPr lang="it-IT" sz="2000" b="1" dirty="0"/>
            </a:br>
            <a:r>
              <a:rPr lang="it-IT" sz="2000" b="1" dirty="0"/>
              <a:t>QUI E’ RAPPRESENTATA LA PIRAMIDE DEI BISOGNI DI MASLOW (FIGURA PAG. 490).</a:t>
            </a:r>
          </a:p>
        </p:txBody>
      </p:sp>
      <p:pic>
        <p:nvPicPr>
          <p:cNvPr id="5" name="Segnaposto contenuto 4">
            <a:extLst>
              <a:ext uri="{FF2B5EF4-FFF2-40B4-BE49-F238E27FC236}">
                <a16:creationId xmlns:a16="http://schemas.microsoft.com/office/drawing/2014/main" id="{7948049C-9FE5-0849-7B4C-F35DF759E78F}"/>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35906" y="1758950"/>
            <a:ext cx="9048750" cy="4762500"/>
          </a:xfrm>
        </p:spPr>
      </p:pic>
    </p:spTree>
    <p:extLst>
      <p:ext uri="{BB962C8B-B14F-4D97-AF65-F5344CB8AC3E}">
        <p14:creationId xmlns:p14="http://schemas.microsoft.com/office/powerpoint/2010/main" val="309946669"/>
      </p:ext>
    </p:extLst>
  </p:cSld>
  <p:clrMapOvr>
    <a:masterClrMapping/>
  </p:clrMapOvr>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Goccia</Template>
  <TotalTime>13617</TotalTime>
  <Words>6063</Words>
  <Application>Microsoft Office PowerPoint</Application>
  <PresentationFormat>Widescreen</PresentationFormat>
  <Paragraphs>178</Paragraphs>
  <Slides>34</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Arial</vt:lpstr>
      <vt:lpstr>Calibri</vt:lpstr>
      <vt:lpstr>Tw Cen MT</vt:lpstr>
      <vt:lpstr>Wingdings</vt:lpstr>
      <vt:lpstr>Goccia</vt:lpstr>
      <vt:lpstr>LA MOTIVAZIONE  DAL LIBRO «PSICOLOGIA GENERALE», DA PAG. 489 A PAG.530</vt:lpstr>
      <vt:lpstr>LA MOTIVAZIONE</vt:lpstr>
      <vt:lpstr>LA MOTIVAZIONE</vt:lpstr>
      <vt:lpstr>LA MOTIVAZIONE: SPINTA </vt:lpstr>
      <vt:lpstr> LA MOTIVAZIONE: I BISOGNI.   </vt:lpstr>
      <vt:lpstr>LA MOTIVAZIONE: I BISOGNI</vt:lpstr>
      <vt:lpstr>ESEMPIO DI TEST PROIETTIVI: IL RORSCHACH</vt:lpstr>
      <vt:lpstr>LA MOTIVAZIONE: SCALA DEI BISOGNI DI MASLOW</vt:lpstr>
      <vt:lpstr>LE PERSONE A VOLTE SI Rifiutano di mangiare in nome di scopi associati a bisogni che nella piramide di maslow sono posizionati a livelli più elevati di quelli fisiologici; si può rinunciare al sonno pur di portare a termine obiettivi legati all’autorealizzazione. A volte certi bisogni possono essere influenzati da stimoli ambientali, che ne modificano l’insorgenza o l’intensità: la vista di una bevanda fredda in una calda giornata estiva. QUI E’ RAPPRESENTATA LA PIRAMIDE DEI BISOGNI DI MASLOW (FIGURA PAG. 490).</vt:lpstr>
      <vt:lpstr>I BISOGNI PSICOLOGICI DI BASE</vt:lpstr>
      <vt:lpstr>I TRE BISOGNI DI BASE VS BUON FUNZIONAMENTO</vt:lpstr>
      <vt:lpstr>DALL’UNIONE DEI BISOGNI DI BASE EMERGONO QUELLI COMPOSTI: DALLA CONGIUNZIONE TRA ACCETTAZIONE E PREDICIBILITA’ EMERGE IL BISOGNO DI FIDUCIA, RELATIVO ALLA SICUREZZA DI POTER AGIRE IN UN AMBIENTE PREVEDIBILE E DI SUPPORTO; DALL’UNIONE TRA ACCETTAZIONE E COMPETENZA DERIVA IL BISOGNO DI SENTIRSI VALORIZZATI E ACCETTATI PER LE PROPRIE CAPACITA’, OVVERO L’AUTOSTIMA; INFINE LA CONGIUNZIONE TRA COMPETENZA E PREDICIBILITA’ DA LUOGO AL BISOGNO DI CONTROLLO, RELATIVO AL SENTIRSI IN GRADO DI INFLUENZARE GLI ACCADIMENTI IN MANIERA PREVEDIBILE. DALL’UNIONE DI TUTTI I BISOGNI PSICOLOGICI DERIVA IL BISOGNO DI COERENZA: NECESSITA’ DI SENTIRE UNITE E INTATTE LE DIVERSE PARTI DEL PROPRIO Sé. I BISOGNI COMPOSTI SI SVILUPPANO PIU’ TARDI RISPETTO A QUELLI DI BASE PERCHE’ RICHIEDONO CAPACITA’ COGNITIVE PIU’ COMPLESSE, UN’ELEVATA AUTOCONSAPEVOLEZZA E LA CAPACITA’ DI CONFRONTARSI CON GLI ALTRI. LE PERSONE SI PONGONO OBIETTIVI FINALIZZATI AL SODDISFACIMENTO DEI PROPRI BISOGNI.</vt:lpstr>
      <vt:lpstr>I MOTIVI</vt:lpstr>
      <vt:lpstr>I motivi</vt:lpstr>
      <vt:lpstr>Motivi impliciti e motivi espliciti</vt:lpstr>
      <vt:lpstr>MOTIVAZIONE E VOLIZIONE</vt:lpstr>
      <vt:lpstr>IL MODELLO DI RUBICONE: LE FASI MOTIVAZIONALI</vt:lpstr>
      <vt:lpstr>MOTIVAZIONE E COGNIZIONE: FUTURO E PASSATO</vt:lpstr>
      <vt:lpstr>Atkinson: aspettativa e valore</vt:lpstr>
      <vt:lpstr>L’aspettativa-valore: le fonti di valore</vt:lpstr>
      <vt:lpstr>L’aspettativa-valore: la causalità</vt:lpstr>
      <vt:lpstr>L’aspettativa-valore: la causalità</vt:lpstr>
      <vt:lpstr>Gli obiettivi</vt:lpstr>
      <vt:lpstr>Gli obiettivi</vt:lpstr>
      <vt:lpstr>Gli obiettivi</vt:lpstr>
      <vt:lpstr>IL SAPER FARE – L’AUTOEFFICACIA PERCEPITA</vt:lpstr>
      <vt:lpstr>L’AUTOEFFICACIA PERCEPITA</vt:lpstr>
      <vt:lpstr>L’autoefficacia percepita</vt:lpstr>
      <vt:lpstr>Teorie implicite sul sé </vt:lpstr>
      <vt:lpstr>Obiettivi degli entitari e degli incrementali</vt:lpstr>
      <vt:lpstr>I valori</vt:lpstr>
      <vt:lpstr>Teoria dei valori di schwartz</vt:lpstr>
      <vt:lpstr>Motivazione intrinseca e motivazione estrinseca</vt:lpstr>
      <vt:lpstr>La motivazione intrinseca e la motivazione estrinseca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MOTIVAZIONE  DAL LIBRO «PSICOLOGIA GENERALE», DA PAG. 489 A PAG.530</dc:title>
  <dc:creator>Monica Paola Sciacca</dc:creator>
  <cp:lastModifiedBy>Monica Paola Sciacca</cp:lastModifiedBy>
  <cp:revision>13</cp:revision>
  <dcterms:created xsi:type="dcterms:W3CDTF">2023-04-26T15:56:30Z</dcterms:created>
  <dcterms:modified xsi:type="dcterms:W3CDTF">2025-03-31T18:12:01Z</dcterms:modified>
</cp:coreProperties>
</file>