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93"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832" autoAdjust="0"/>
  </p:normalViewPr>
  <p:slideViewPr>
    <p:cSldViewPr snapToGrid="0">
      <p:cViewPr varScale="1">
        <p:scale>
          <a:sx n="67" d="100"/>
          <a:sy n="67" d="100"/>
        </p:scale>
        <p:origin x="83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ica Paola Sciacca" userId="454e2f0ecd8a7bc4" providerId="LiveId" clId="{5B1150C4-22B1-4698-A84B-1CA9962DC694}"/>
    <pc:docChg chg="custSel addSld modSld">
      <pc:chgData name="Monica Paola Sciacca" userId="454e2f0ecd8a7bc4" providerId="LiveId" clId="{5B1150C4-22B1-4698-A84B-1CA9962DC694}" dt="2025-04-28T17:18:09.271" v="37156" actId="207"/>
      <pc:docMkLst>
        <pc:docMk/>
      </pc:docMkLst>
      <pc:sldChg chg="addSp delSp modSp new mod modClrScheme chgLayout">
        <pc:chgData name="Monica Paola Sciacca" userId="454e2f0ecd8a7bc4" providerId="LiveId" clId="{5B1150C4-22B1-4698-A84B-1CA9962DC694}" dt="2023-05-07T18:31:55.737" v="1372" actId="20577"/>
        <pc:sldMkLst>
          <pc:docMk/>
          <pc:sldMk cId="3936294554" sldId="256"/>
        </pc:sldMkLst>
      </pc:sldChg>
      <pc:sldChg chg="modSp new mod">
        <pc:chgData name="Monica Paola Sciacca" userId="454e2f0ecd8a7bc4" providerId="LiveId" clId="{5B1150C4-22B1-4698-A84B-1CA9962DC694}" dt="2025-04-28T16:16:44.727" v="37128" actId="115"/>
        <pc:sldMkLst>
          <pc:docMk/>
          <pc:sldMk cId="3103251342" sldId="257"/>
        </pc:sldMkLst>
        <pc:spChg chg="mod">
          <ac:chgData name="Monica Paola Sciacca" userId="454e2f0ecd8a7bc4" providerId="LiveId" clId="{5B1150C4-22B1-4698-A84B-1CA9962DC694}" dt="2025-04-28T16:16:44.727" v="37128" actId="115"/>
          <ac:spMkLst>
            <pc:docMk/>
            <pc:sldMk cId="3103251342" sldId="257"/>
            <ac:spMk id="3" creationId="{2AE3072B-68C0-B85D-F7E5-70EF56BE8C05}"/>
          </ac:spMkLst>
        </pc:spChg>
      </pc:sldChg>
      <pc:sldChg chg="modSp new mod">
        <pc:chgData name="Monica Paola Sciacca" userId="454e2f0ecd8a7bc4" providerId="LiveId" clId="{5B1150C4-22B1-4698-A84B-1CA9962DC694}" dt="2025-04-28T16:19:15.252" v="37132" actId="115"/>
        <pc:sldMkLst>
          <pc:docMk/>
          <pc:sldMk cId="2168003827" sldId="258"/>
        </pc:sldMkLst>
        <pc:spChg chg="mod">
          <ac:chgData name="Monica Paola Sciacca" userId="454e2f0ecd8a7bc4" providerId="LiveId" clId="{5B1150C4-22B1-4698-A84B-1CA9962DC694}" dt="2025-04-28T16:19:15.252" v="37132" actId="115"/>
          <ac:spMkLst>
            <pc:docMk/>
            <pc:sldMk cId="2168003827" sldId="258"/>
            <ac:spMk id="3" creationId="{B3B17D0E-B64A-F326-5F52-32A2E56A54D0}"/>
          </ac:spMkLst>
        </pc:spChg>
      </pc:sldChg>
      <pc:sldChg chg="modSp new mod">
        <pc:chgData name="Monica Paola Sciacca" userId="454e2f0ecd8a7bc4" providerId="LiveId" clId="{5B1150C4-22B1-4698-A84B-1CA9962DC694}" dt="2025-04-28T16:26:08.161" v="37133" actId="115"/>
        <pc:sldMkLst>
          <pc:docMk/>
          <pc:sldMk cId="4020940106" sldId="259"/>
        </pc:sldMkLst>
        <pc:spChg chg="mod">
          <ac:chgData name="Monica Paola Sciacca" userId="454e2f0ecd8a7bc4" providerId="LiveId" clId="{5B1150C4-22B1-4698-A84B-1CA9962DC694}" dt="2025-04-28T16:26:08.161" v="37133" actId="115"/>
          <ac:spMkLst>
            <pc:docMk/>
            <pc:sldMk cId="4020940106" sldId="259"/>
            <ac:spMk id="3" creationId="{63ADE697-8B06-E57F-B891-342BCAFC03CE}"/>
          </ac:spMkLst>
        </pc:spChg>
      </pc:sldChg>
      <pc:sldChg chg="modSp new mod">
        <pc:chgData name="Monica Paola Sciacca" userId="454e2f0ecd8a7bc4" providerId="LiveId" clId="{5B1150C4-22B1-4698-A84B-1CA9962DC694}" dt="2023-05-15T20:57:03.130" v="36595" actId="20577"/>
        <pc:sldMkLst>
          <pc:docMk/>
          <pc:sldMk cId="2862794071" sldId="260"/>
        </pc:sldMkLst>
      </pc:sldChg>
      <pc:sldChg chg="modSp new mod">
        <pc:chgData name="Monica Paola Sciacca" userId="454e2f0ecd8a7bc4" providerId="LiveId" clId="{5B1150C4-22B1-4698-A84B-1CA9962DC694}" dt="2023-05-15T21:04:36.197" v="36624" actId="20577"/>
        <pc:sldMkLst>
          <pc:docMk/>
          <pc:sldMk cId="1977202266" sldId="261"/>
        </pc:sldMkLst>
      </pc:sldChg>
      <pc:sldChg chg="modSp new mod">
        <pc:chgData name="Monica Paola Sciacca" userId="454e2f0ecd8a7bc4" providerId="LiveId" clId="{5B1150C4-22B1-4698-A84B-1CA9962DC694}" dt="2025-04-28T16:34:58.501" v="37136" actId="207"/>
        <pc:sldMkLst>
          <pc:docMk/>
          <pc:sldMk cId="2626637961" sldId="262"/>
        </pc:sldMkLst>
        <pc:spChg chg="mod">
          <ac:chgData name="Monica Paola Sciacca" userId="454e2f0ecd8a7bc4" providerId="LiveId" clId="{5B1150C4-22B1-4698-A84B-1CA9962DC694}" dt="2025-04-28T16:34:58.501" v="37136" actId="207"/>
          <ac:spMkLst>
            <pc:docMk/>
            <pc:sldMk cId="2626637961" sldId="262"/>
            <ac:spMk id="3" creationId="{7DEC1F82-B243-1930-9340-B4E3B2BE17FB}"/>
          </ac:spMkLst>
        </pc:spChg>
      </pc:sldChg>
      <pc:sldChg chg="modSp new mod">
        <pc:chgData name="Monica Paola Sciacca" userId="454e2f0ecd8a7bc4" providerId="LiveId" clId="{5B1150C4-22B1-4698-A84B-1CA9962DC694}" dt="2023-05-09T14:55:28.158" v="10073" actId="27636"/>
        <pc:sldMkLst>
          <pc:docMk/>
          <pc:sldMk cId="1488163162" sldId="263"/>
        </pc:sldMkLst>
      </pc:sldChg>
      <pc:sldChg chg="modSp new mod">
        <pc:chgData name="Monica Paola Sciacca" userId="454e2f0ecd8a7bc4" providerId="LiveId" clId="{5B1150C4-22B1-4698-A84B-1CA9962DC694}" dt="2025-04-28T16:38:10.322" v="37139" actId="207"/>
        <pc:sldMkLst>
          <pc:docMk/>
          <pc:sldMk cId="2603282703" sldId="264"/>
        </pc:sldMkLst>
        <pc:spChg chg="mod">
          <ac:chgData name="Monica Paola Sciacca" userId="454e2f0ecd8a7bc4" providerId="LiveId" clId="{5B1150C4-22B1-4698-A84B-1CA9962DC694}" dt="2025-04-28T16:38:10.322" v="37139" actId="207"/>
          <ac:spMkLst>
            <pc:docMk/>
            <pc:sldMk cId="2603282703" sldId="264"/>
            <ac:spMk id="3" creationId="{B979AEB3-CE15-0FCA-B105-9E9C8EF47F54}"/>
          </ac:spMkLst>
        </pc:spChg>
      </pc:sldChg>
      <pc:sldChg chg="modSp new mod">
        <pc:chgData name="Monica Paola Sciacca" userId="454e2f0ecd8a7bc4" providerId="LiveId" clId="{5B1150C4-22B1-4698-A84B-1CA9962DC694}" dt="2023-05-15T21:11:04.512" v="36646" actId="20577"/>
        <pc:sldMkLst>
          <pc:docMk/>
          <pc:sldMk cId="3102263796" sldId="265"/>
        </pc:sldMkLst>
      </pc:sldChg>
      <pc:sldChg chg="addSp delSp modSp new mod">
        <pc:chgData name="Monica Paola Sciacca" userId="454e2f0ecd8a7bc4" providerId="LiveId" clId="{5B1150C4-22B1-4698-A84B-1CA9962DC694}" dt="2023-05-12T15:54:42.179" v="15066" actId="20577"/>
        <pc:sldMkLst>
          <pc:docMk/>
          <pc:sldMk cId="608981001" sldId="266"/>
        </pc:sldMkLst>
      </pc:sldChg>
      <pc:sldChg chg="modSp new mod">
        <pc:chgData name="Monica Paola Sciacca" userId="454e2f0ecd8a7bc4" providerId="LiveId" clId="{5B1150C4-22B1-4698-A84B-1CA9962DC694}" dt="2023-05-09T18:30:11.073" v="14859" actId="20577"/>
        <pc:sldMkLst>
          <pc:docMk/>
          <pc:sldMk cId="4212954157" sldId="267"/>
        </pc:sldMkLst>
      </pc:sldChg>
      <pc:sldChg chg="addSp delSp modSp new mod">
        <pc:chgData name="Monica Paola Sciacca" userId="454e2f0ecd8a7bc4" providerId="LiveId" clId="{5B1150C4-22B1-4698-A84B-1CA9962DC694}" dt="2023-05-09T18:39:09.232" v="14875" actId="931"/>
        <pc:sldMkLst>
          <pc:docMk/>
          <pc:sldMk cId="1579117953" sldId="268"/>
        </pc:sldMkLst>
      </pc:sldChg>
      <pc:sldChg chg="addSp delSp modSp new mod">
        <pc:chgData name="Monica Paola Sciacca" userId="454e2f0ecd8a7bc4" providerId="LiveId" clId="{5B1150C4-22B1-4698-A84B-1CA9962DC694}" dt="2023-05-09T18:53:59.804" v="14894" actId="931"/>
        <pc:sldMkLst>
          <pc:docMk/>
          <pc:sldMk cId="45647922" sldId="269"/>
        </pc:sldMkLst>
      </pc:sldChg>
      <pc:sldChg chg="addSp delSp modSp new mod">
        <pc:chgData name="Monica Paola Sciacca" userId="454e2f0ecd8a7bc4" providerId="LiveId" clId="{5B1150C4-22B1-4698-A84B-1CA9962DC694}" dt="2023-05-09T18:57:28.092" v="14911" actId="931"/>
        <pc:sldMkLst>
          <pc:docMk/>
          <pc:sldMk cId="1004750526" sldId="270"/>
        </pc:sldMkLst>
      </pc:sldChg>
      <pc:sldChg chg="addSp delSp modSp new mod">
        <pc:chgData name="Monica Paola Sciacca" userId="454e2f0ecd8a7bc4" providerId="LiveId" clId="{5B1150C4-22B1-4698-A84B-1CA9962DC694}" dt="2023-05-09T19:00:02.838" v="14926" actId="931"/>
        <pc:sldMkLst>
          <pc:docMk/>
          <pc:sldMk cId="1004909129" sldId="271"/>
        </pc:sldMkLst>
      </pc:sldChg>
      <pc:sldChg chg="addSp delSp modSp new mod">
        <pc:chgData name="Monica Paola Sciacca" userId="454e2f0ecd8a7bc4" providerId="LiveId" clId="{5B1150C4-22B1-4698-A84B-1CA9962DC694}" dt="2023-05-09T19:03:34.975" v="14943" actId="931"/>
        <pc:sldMkLst>
          <pc:docMk/>
          <pc:sldMk cId="4111172330" sldId="272"/>
        </pc:sldMkLst>
      </pc:sldChg>
      <pc:sldChg chg="addSp delSp modSp new mod">
        <pc:chgData name="Monica Paola Sciacca" userId="454e2f0ecd8a7bc4" providerId="LiveId" clId="{5B1150C4-22B1-4698-A84B-1CA9962DC694}" dt="2023-05-09T19:09:08.884" v="14962" actId="931"/>
        <pc:sldMkLst>
          <pc:docMk/>
          <pc:sldMk cId="3580647842" sldId="273"/>
        </pc:sldMkLst>
      </pc:sldChg>
      <pc:sldChg chg="addSp delSp modSp new mod">
        <pc:chgData name="Monica Paola Sciacca" userId="454e2f0ecd8a7bc4" providerId="LiveId" clId="{5B1150C4-22B1-4698-A84B-1CA9962DC694}" dt="2023-05-09T19:10:38.836" v="14979" actId="931"/>
        <pc:sldMkLst>
          <pc:docMk/>
          <pc:sldMk cId="3678503215" sldId="274"/>
        </pc:sldMkLst>
      </pc:sldChg>
      <pc:sldChg chg="addSp delSp modSp new mod">
        <pc:chgData name="Monica Paola Sciacca" userId="454e2f0ecd8a7bc4" providerId="LiveId" clId="{5B1150C4-22B1-4698-A84B-1CA9962DC694}" dt="2023-05-09T19:12:48.026" v="14995" actId="931"/>
        <pc:sldMkLst>
          <pc:docMk/>
          <pc:sldMk cId="4092438372" sldId="275"/>
        </pc:sldMkLst>
      </pc:sldChg>
      <pc:sldChg chg="modSp new mod">
        <pc:chgData name="Monica Paola Sciacca" userId="454e2f0ecd8a7bc4" providerId="LiveId" clId="{5B1150C4-22B1-4698-A84B-1CA9962DC694}" dt="2023-05-19T15:46:28.715" v="36757" actId="20577"/>
        <pc:sldMkLst>
          <pc:docMk/>
          <pc:sldMk cId="2777272009" sldId="276"/>
        </pc:sldMkLst>
      </pc:sldChg>
      <pc:sldChg chg="modSp new mod">
        <pc:chgData name="Monica Paola Sciacca" userId="454e2f0ecd8a7bc4" providerId="LiveId" clId="{5B1150C4-22B1-4698-A84B-1CA9962DC694}" dt="2023-05-19T15:49:19.296" v="36767" actId="20577"/>
        <pc:sldMkLst>
          <pc:docMk/>
          <pc:sldMk cId="663429796" sldId="277"/>
        </pc:sldMkLst>
      </pc:sldChg>
      <pc:sldChg chg="addSp delSp modSp new mod">
        <pc:chgData name="Monica Paola Sciacca" userId="454e2f0ecd8a7bc4" providerId="LiveId" clId="{5B1150C4-22B1-4698-A84B-1CA9962DC694}" dt="2023-05-19T15:48:36.423" v="36765" actId="14100"/>
        <pc:sldMkLst>
          <pc:docMk/>
          <pc:sldMk cId="3595354950" sldId="278"/>
        </pc:sldMkLst>
      </pc:sldChg>
      <pc:sldChg chg="modSp new mod">
        <pc:chgData name="Monica Paola Sciacca" userId="454e2f0ecd8a7bc4" providerId="LiveId" clId="{5B1150C4-22B1-4698-A84B-1CA9962DC694}" dt="2023-05-13T15:12:39.290" v="18569" actId="20577"/>
        <pc:sldMkLst>
          <pc:docMk/>
          <pc:sldMk cId="1327711872" sldId="279"/>
        </pc:sldMkLst>
      </pc:sldChg>
      <pc:sldChg chg="modSp new mod">
        <pc:chgData name="Monica Paola Sciacca" userId="454e2f0ecd8a7bc4" providerId="LiveId" clId="{5B1150C4-22B1-4698-A84B-1CA9962DC694}" dt="2023-05-15T21:19:48.458" v="36652" actId="20577"/>
        <pc:sldMkLst>
          <pc:docMk/>
          <pc:sldMk cId="1651075057" sldId="280"/>
        </pc:sldMkLst>
      </pc:sldChg>
      <pc:sldChg chg="modSp new mod">
        <pc:chgData name="Monica Paola Sciacca" userId="454e2f0ecd8a7bc4" providerId="LiveId" clId="{5B1150C4-22B1-4698-A84B-1CA9962DC694}" dt="2023-05-13T15:54:02.858" v="20876" actId="20577"/>
        <pc:sldMkLst>
          <pc:docMk/>
          <pc:sldMk cId="2443444914" sldId="281"/>
        </pc:sldMkLst>
      </pc:sldChg>
      <pc:sldChg chg="modSp new mod">
        <pc:chgData name="Monica Paola Sciacca" userId="454e2f0ecd8a7bc4" providerId="LiveId" clId="{5B1150C4-22B1-4698-A84B-1CA9962DC694}" dt="2024-05-14T17:10:40.052" v="37002" actId="20577"/>
        <pc:sldMkLst>
          <pc:docMk/>
          <pc:sldMk cId="2549880753" sldId="282"/>
        </pc:sldMkLst>
      </pc:sldChg>
      <pc:sldChg chg="modSp new mod">
        <pc:chgData name="Monica Paola Sciacca" userId="454e2f0ecd8a7bc4" providerId="LiveId" clId="{5B1150C4-22B1-4698-A84B-1CA9962DC694}" dt="2025-04-28T17:04:35.079" v="37148" actId="207"/>
        <pc:sldMkLst>
          <pc:docMk/>
          <pc:sldMk cId="4252142633" sldId="283"/>
        </pc:sldMkLst>
        <pc:spChg chg="mod">
          <ac:chgData name="Monica Paola Sciacca" userId="454e2f0ecd8a7bc4" providerId="LiveId" clId="{5B1150C4-22B1-4698-A84B-1CA9962DC694}" dt="2025-04-28T17:04:35.079" v="37148" actId="207"/>
          <ac:spMkLst>
            <pc:docMk/>
            <pc:sldMk cId="4252142633" sldId="283"/>
            <ac:spMk id="3" creationId="{97A682EB-D4A5-2409-B3E9-AC5734935BBE}"/>
          </ac:spMkLst>
        </pc:spChg>
      </pc:sldChg>
      <pc:sldChg chg="modSp new mod">
        <pc:chgData name="Monica Paola Sciacca" userId="454e2f0ecd8a7bc4" providerId="LiveId" clId="{5B1150C4-22B1-4698-A84B-1CA9962DC694}" dt="2025-04-28T17:10:19.854" v="37153" actId="122"/>
        <pc:sldMkLst>
          <pc:docMk/>
          <pc:sldMk cId="376367895" sldId="284"/>
        </pc:sldMkLst>
        <pc:spChg chg="mod">
          <ac:chgData name="Monica Paola Sciacca" userId="454e2f0ecd8a7bc4" providerId="LiveId" clId="{5B1150C4-22B1-4698-A84B-1CA9962DC694}" dt="2025-04-28T17:10:19.854" v="37153" actId="122"/>
          <ac:spMkLst>
            <pc:docMk/>
            <pc:sldMk cId="376367895" sldId="284"/>
            <ac:spMk id="3" creationId="{36962B38-1DB0-D028-64E6-E0695086FACD}"/>
          </ac:spMkLst>
        </pc:spChg>
      </pc:sldChg>
      <pc:sldChg chg="modSp new mod">
        <pc:chgData name="Monica Paola Sciacca" userId="454e2f0ecd8a7bc4" providerId="LiveId" clId="{5B1150C4-22B1-4698-A84B-1CA9962DC694}" dt="2024-05-14T17:16:26.307" v="37120" actId="115"/>
        <pc:sldMkLst>
          <pc:docMk/>
          <pc:sldMk cId="1052722001" sldId="285"/>
        </pc:sldMkLst>
      </pc:sldChg>
      <pc:sldChg chg="modSp new mod">
        <pc:chgData name="Monica Paola Sciacca" userId="454e2f0ecd8a7bc4" providerId="LiveId" clId="{5B1150C4-22B1-4698-A84B-1CA9962DC694}" dt="2023-05-19T15:58:18.969" v="36836" actId="20577"/>
        <pc:sldMkLst>
          <pc:docMk/>
          <pc:sldMk cId="2602218188" sldId="286"/>
        </pc:sldMkLst>
      </pc:sldChg>
      <pc:sldChg chg="modSp new mod">
        <pc:chgData name="Monica Paola Sciacca" userId="454e2f0ecd8a7bc4" providerId="LiveId" clId="{5B1150C4-22B1-4698-A84B-1CA9962DC694}" dt="2023-05-19T15:59:54.205" v="36857" actId="20577"/>
        <pc:sldMkLst>
          <pc:docMk/>
          <pc:sldMk cId="613561376" sldId="287"/>
        </pc:sldMkLst>
      </pc:sldChg>
      <pc:sldChg chg="modSp new mod">
        <pc:chgData name="Monica Paola Sciacca" userId="454e2f0ecd8a7bc4" providerId="LiveId" clId="{5B1150C4-22B1-4698-A84B-1CA9962DC694}" dt="2025-04-28T17:14:09.828" v="37154" actId="207"/>
        <pc:sldMkLst>
          <pc:docMk/>
          <pc:sldMk cId="1076023245" sldId="288"/>
        </pc:sldMkLst>
        <pc:spChg chg="mod">
          <ac:chgData name="Monica Paola Sciacca" userId="454e2f0ecd8a7bc4" providerId="LiveId" clId="{5B1150C4-22B1-4698-A84B-1CA9962DC694}" dt="2025-04-28T17:14:09.828" v="37154" actId="207"/>
          <ac:spMkLst>
            <pc:docMk/>
            <pc:sldMk cId="1076023245" sldId="288"/>
            <ac:spMk id="3" creationId="{8BFD2A75-7ADD-6C88-3B32-433879392555}"/>
          </ac:spMkLst>
        </pc:spChg>
      </pc:sldChg>
      <pc:sldChg chg="addSp delSp modSp new mod">
        <pc:chgData name="Monica Paola Sciacca" userId="454e2f0ecd8a7bc4" providerId="LiveId" clId="{5B1150C4-22B1-4698-A84B-1CA9962DC694}" dt="2023-05-15T16:47:18.318" v="31534" actId="14100"/>
        <pc:sldMkLst>
          <pc:docMk/>
          <pc:sldMk cId="655439056" sldId="289"/>
        </pc:sldMkLst>
      </pc:sldChg>
      <pc:sldChg chg="modSp new mod">
        <pc:chgData name="Monica Paola Sciacca" userId="454e2f0ecd8a7bc4" providerId="LiveId" clId="{5B1150C4-22B1-4698-A84B-1CA9962DC694}" dt="2024-05-14T17:21:06.838" v="37126" actId="115"/>
        <pc:sldMkLst>
          <pc:docMk/>
          <pc:sldMk cId="2363169408" sldId="290"/>
        </pc:sldMkLst>
      </pc:sldChg>
      <pc:sldChg chg="modSp new mod">
        <pc:chgData name="Monica Paola Sciacca" userId="454e2f0ecd8a7bc4" providerId="LiveId" clId="{5B1150C4-22B1-4698-A84B-1CA9962DC694}" dt="2025-04-28T17:16:57.121" v="37155" actId="115"/>
        <pc:sldMkLst>
          <pc:docMk/>
          <pc:sldMk cId="4238984440" sldId="291"/>
        </pc:sldMkLst>
        <pc:spChg chg="mod">
          <ac:chgData name="Monica Paola Sciacca" userId="454e2f0ecd8a7bc4" providerId="LiveId" clId="{5B1150C4-22B1-4698-A84B-1CA9962DC694}" dt="2025-04-28T17:16:57.121" v="37155" actId="115"/>
          <ac:spMkLst>
            <pc:docMk/>
            <pc:sldMk cId="4238984440" sldId="291"/>
            <ac:spMk id="3" creationId="{BB525111-1EFE-672E-D5D0-BC3D934DB20D}"/>
          </ac:spMkLst>
        </pc:spChg>
      </pc:sldChg>
      <pc:sldChg chg="modSp new mod">
        <pc:chgData name="Monica Paola Sciacca" userId="454e2f0ecd8a7bc4" providerId="LiveId" clId="{5B1150C4-22B1-4698-A84B-1CA9962DC694}" dt="2025-04-28T17:18:09.271" v="37156" actId="207"/>
        <pc:sldMkLst>
          <pc:docMk/>
          <pc:sldMk cId="331382688" sldId="292"/>
        </pc:sldMkLst>
        <pc:spChg chg="mod">
          <ac:chgData name="Monica Paola Sciacca" userId="454e2f0ecd8a7bc4" providerId="LiveId" clId="{5B1150C4-22B1-4698-A84B-1CA9962DC694}" dt="2025-04-28T17:18:09.271" v="37156" actId="207"/>
          <ac:spMkLst>
            <pc:docMk/>
            <pc:sldMk cId="331382688" sldId="292"/>
            <ac:spMk id="3" creationId="{6EBA4898-7916-EA86-C584-4EF0A4C916E6}"/>
          </ac:spMkLst>
        </pc:spChg>
      </pc:sldChg>
      <pc:sldChg chg="modSp new mod">
        <pc:chgData name="Monica Paola Sciacca" userId="454e2f0ecd8a7bc4" providerId="LiveId" clId="{5B1150C4-22B1-4698-A84B-1CA9962DC694}" dt="2024-05-14T17:25:28.188" v="37127" actId="5793"/>
        <pc:sldMkLst>
          <pc:docMk/>
          <pc:sldMk cId="2669081237" sldId="293"/>
        </pc:sldMkLst>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C32ACAA1-9584-4675-A117-DD768150D529}" type="datetimeFigureOut">
              <a:rPr lang="it-IT" smtClean="0"/>
              <a:t>28/04/2025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F6E6B3A-8284-4C84-988A-1AD03BA70F6B}" type="slidenum">
              <a:rPr lang="it-IT" smtClean="0"/>
              <a:t>‹N›</a:t>
            </a:fld>
            <a:endParaRPr lang="it-IT"/>
          </a:p>
        </p:txBody>
      </p:sp>
    </p:spTree>
    <p:extLst>
      <p:ext uri="{BB962C8B-B14F-4D97-AF65-F5344CB8AC3E}">
        <p14:creationId xmlns:p14="http://schemas.microsoft.com/office/powerpoint/2010/main" val="3621115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C32ACAA1-9584-4675-A117-DD768150D529}" type="datetimeFigureOut">
              <a:rPr lang="it-IT" smtClean="0"/>
              <a:t>28/04/2025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F6E6B3A-8284-4C84-988A-1AD03BA70F6B}" type="slidenum">
              <a:rPr lang="it-IT" smtClean="0"/>
              <a:t>‹N›</a:t>
            </a:fld>
            <a:endParaRPr lang="it-IT"/>
          </a:p>
        </p:txBody>
      </p:sp>
    </p:spTree>
    <p:extLst>
      <p:ext uri="{BB962C8B-B14F-4D97-AF65-F5344CB8AC3E}">
        <p14:creationId xmlns:p14="http://schemas.microsoft.com/office/powerpoint/2010/main" val="3872470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C32ACAA1-9584-4675-A117-DD768150D529}" type="datetimeFigureOut">
              <a:rPr lang="it-IT" smtClean="0"/>
              <a:t>28/04/2025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F6E6B3A-8284-4C84-988A-1AD03BA70F6B}" type="slidenum">
              <a:rPr lang="it-IT" smtClean="0"/>
              <a:t>‹N›</a:t>
            </a:fld>
            <a:endParaRPr lang="it-IT"/>
          </a:p>
        </p:txBody>
      </p:sp>
    </p:spTree>
    <p:extLst>
      <p:ext uri="{BB962C8B-B14F-4D97-AF65-F5344CB8AC3E}">
        <p14:creationId xmlns:p14="http://schemas.microsoft.com/office/powerpoint/2010/main" val="909592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it-IT"/>
              <a:t>Fare clic per modificare lo stile del titolo dello schema</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C32ACAA1-9584-4675-A117-DD768150D529}" type="datetimeFigureOut">
              <a:rPr lang="it-IT" smtClean="0"/>
              <a:t>28/04/2025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F6E6B3A-8284-4C84-988A-1AD03BA70F6B}" type="slidenum">
              <a:rPr lang="it-IT" smtClean="0"/>
              <a:t>‹N›</a:t>
            </a:fld>
            <a:endParaRPr lang="it-IT"/>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8012203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C32ACAA1-9584-4675-A117-DD768150D529}" type="datetimeFigureOut">
              <a:rPr lang="it-IT" smtClean="0"/>
              <a:t>28/04/2025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F6E6B3A-8284-4C84-988A-1AD03BA70F6B}" type="slidenum">
              <a:rPr lang="it-IT" smtClean="0"/>
              <a:t>‹N›</a:t>
            </a:fld>
            <a:endParaRPr lang="it-IT"/>
          </a:p>
        </p:txBody>
      </p:sp>
    </p:spTree>
    <p:extLst>
      <p:ext uri="{BB962C8B-B14F-4D97-AF65-F5344CB8AC3E}">
        <p14:creationId xmlns:p14="http://schemas.microsoft.com/office/powerpoint/2010/main" val="25784137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it-IT"/>
              <a:t>Fare clic per modificare lo stile del titolo dello schema</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3" name="Date Placeholder 2"/>
          <p:cNvSpPr>
            <a:spLocks noGrp="1"/>
          </p:cNvSpPr>
          <p:nvPr>
            <p:ph type="dt" sz="half" idx="10"/>
          </p:nvPr>
        </p:nvSpPr>
        <p:spPr/>
        <p:txBody>
          <a:bodyPr/>
          <a:lstStyle/>
          <a:p>
            <a:fld id="{C32ACAA1-9584-4675-A117-DD768150D529}" type="datetimeFigureOut">
              <a:rPr lang="it-IT" smtClean="0"/>
              <a:t>28/04/2025</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AF6E6B3A-8284-4C84-988A-1AD03BA70F6B}" type="slidenum">
              <a:rPr lang="it-IT" smtClean="0"/>
              <a:t>‹N›</a:t>
            </a:fld>
            <a:endParaRPr lang="it-IT"/>
          </a:p>
        </p:txBody>
      </p:sp>
    </p:spTree>
    <p:extLst>
      <p:ext uri="{BB962C8B-B14F-4D97-AF65-F5344CB8AC3E}">
        <p14:creationId xmlns:p14="http://schemas.microsoft.com/office/powerpoint/2010/main" val="3769647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it-IT"/>
              <a:t>Fare clic per modificare lo stile del titolo dello schema</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3" name="Date Placeholder 2"/>
          <p:cNvSpPr>
            <a:spLocks noGrp="1"/>
          </p:cNvSpPr>
          <p:nvPr>
            <p:ph type="dt" sz="half" idx="10"/>
          </p:nvPr>
        </p:nvSpPr>
        <p:spPr/>
        <p:txBody>
          <a:bodyPr/>
          <a:lstStyle/>
          <a:p>
            <a:fld id="{C32ACAA1-9584-4675-A117-DD768150D529}" type="datetimeFigureOut">
              <a:rPr lang="it-IT" smtClean="0"/>
              <a:t>28/04/2025</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AF6E6B3A-8284-4C84-988A-1AD03BA70F6B}" type="slidenum">
              <a:rPr lang="it-IT" smtClean="0"/>
              <a:t>‹N›</a:t>
            </a:fld>
            <a:endParaRPr lang="it-IT"/>
          </a:p>
        </p:txBody>
      </p:sp>
    </p:spTree>
    <p:extLst>
      <p:ext uri="{BB962C8B-B14F-4D97-AF65-F5344CB8AC3E}">
        <p14:creationId xmlns:p14="http://schemas.microsoft.com/office/powerpoint/2010/main" val="3890727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32ACAA1-9584-4675-A117-DD768150D529}" type="datetimeFigureOut">
              <a:rPr lang="it-IT" smtClean="0"/>
              <a:t>28/04/2025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F6E6B3A-8284-4C84-988A-1AD03BA70F6B}" type="slidenum">
              <a:rPr lang="it-IT" smtClean="0"/>
              <a:t>‹N›</a:t>
            </a:fld>
            <a:endParaRPr lang="it-IT"/>
          </a:p>
        </p:txBody>
      </p:sp>
    </p:spTree>
    <p:extLst>
      <p:ext uri="{BB962C8B-B14F-4D97-AF65-F5344CB8AC3E}">
        <p14:creationId xmlns:p14="http://schemas.microsoft.com/office/powerpoint/2010/main" val="3884390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it-IT"/>
              <a:t>Fare clic per modificare lo stile del titolo dello schema</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32ACAA1-9584-4675-A117-DD768150D529}" type="datetimeFigureOut">
              <a:rPr lang="it-IT" smtClean="0"/>
              <a:t>28/04/2025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F6E6B3A-8284-4C84-988A-1AD03BA70F6B}" type="slidenum">
              <a:rPr lang="it-IT" smtClean="0"/>
              <a:t>‹N›</a:t>
            </a:fld>
            <a:endParaRPr lang="it-IT"/>
          </a:p>
        </p:txBody>
      </p:sp>
    </p:spTree>
    <p:extLst>
      <p:ext uri="{BB962C8B-B14F-4D97-AF65-F5344CB8AC3E}">
        <p14:creationId xmlns:p14="http://schemas.microsoft.com/office/powerpoint/2010/main" val="2061007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32ACAA1-9584-4675-A117-DD768150D529}" type="datetimeFigureOut">
              <a:rPr lang="it-IT" smtClean="0"/>
              <a:t>28/04/2025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F6E6B3A-8284-4C84-988A-1AD03BA70F6B}" type="slidenum">
              <a:rPr lang="it-IT" smtClean="0"/>
              <a:t>‹N›</a:t>
            </a:fld>
            <a:endParaRPr lang="it-IT"/>
          </a:p>
        </p:txBody>
      </p:sp>
    </p:spTree>
    <p:extLst>
      <p:ext uri="{BB962C8B-B14F-4D97-AF65-F5344CB8AC3E}">
        <p14:creationId xmlns:p14="http://schemas.microsoft.com/office/powerpoint/2010/main" val="3507134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32ACAA1-9584-4675-A117-DD768150D529}" type="datetimeFigureOut">
              <a:rPr lang="it-IT" smtClean="0"/>
              <a:t>28/04/2025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F6E6B3A-8284-4C84-988A-1AD03BA70F6B}" type="slidenum">
              <a:rPr lang="it-IT" smtClean="0"/>
              <a:t>‹N›</a:t>
            </a:fld>
            <a:endParaRPr lang="it-IT"/>
          </a:p>
        </p:txBody>
      </p:sp>
    </p:spTree>
    <p:extLst>
      <p:ext uri="{BB962C8B-B14F-4D97-AF65-F5344CB8AC3E}">
        <p14:creationId xmlns:p14="http://schemas.microsoft.com/office/powerpoint/2010/main" val="3109836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C32ACAA1-9584-4675-A117-DD768150D529}" type="datetimeFigureOut">
              <a:rPr lang="it-IT" smtClean="0"/>
              <a:t>28/04/2025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F6E6B3A-8284-4C84-988A-1AD03BA70F6B}" type="slidenum">
              <a:rPr lang="it-IT" smtClean="0"/>
              <a:t>‹N›</a:t>
            </a:fld>
            <a:endParaRPr lang="it-IT"/>
          </a:p>
        </p:txBody>
      </p:sp>
    </p:spTree>
    <p:extLst>
      <p:ext uri="{BB962C8B-B14F-4D97-AF65-F5344CB8AC3E}">
        <p14:creationId xmlns:p14="http://schemas.microsoft.com/office/powerpoint/2010/main" val="1877769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it-IT"/>
              <a:t>Fare clic per modificare lo stile del titolo dello schema</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C32ACAA1-9584-4675-A117-DD768150D529}" type="datetimeFigureOut">
              <a:rPr lang="it-IT" smtClean="0"/>
              <a:t>28/04/2025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F6E6B3A-8284-4C84-988A-1AD03BA70F6B}" type="slidenum">
              <a:rPr lang="it-IT" smtClean="0"/>
              <a:t>‹N›</a:t>
            </a:fld>
            <a:endParaRPr lang="it-IT"/>
          </a:p>
        </p:txBody>
      </p:sp>
    </p:spTree>
    <p:extLst>
      <p:ext uri="{BB962C8B-B14F-4D97-AF65-F5344CB8AC3E}">
        <p14:creationId xmlns:p14="http://schemas.microsoft.com/office/powerpoint/2010/main" val="1551324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2" name="Content Placeholder 3"/>
          <p:cNvSpPr>
            <a:spLocks noGrp="1"/>
          </p:cNvSpPr>
          <p:nvPr>
            <p:ph sz="quarter" idx="13"/>
          </p:nvPr>
        </p:nvSpPr>
        <p:spPr>
          <a:xfrm>
            <a:off x="913774" y="3051012"/>
            <a:ext cx="5106027" cy="2740187"/>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3" name="Content Placeholder 5"/>
          <p:cNvSpPr>
            <a:spLocks noGrp="1"/>
          </p:cNvSpPr>
          <p:nvPr>
            <p:ph sz="quarter" idx="14"/>
          </p:nvPr>
        </p:nvSpPr>
        <p:spPr>
          <a:xfrm>
            <a:off x="6172200" y="3051012"/>
            <a:ext cx="5105401" cy="2740187"/>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C32ACAA1-9584-4675-A117-DD768150D529}" type="datetimeFigureOut">
              <a:rPr lang="it-IT" smtClean="0"/>
              <a:t>28/04/2025</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AF6E6B3A-8284-4C84-988A-1AD03BA70F6B}" type="slidenum">
              <a:rPr lang="it-IT" smtClean="0"/>
              <a:t>‹N›</a:t>
            </a:fld>
            <a:endParaRPr lang="it-IT"/>
          </a:p>
        </p:txBody>
      </p:sp>
    </p:spTree>
    <p:extLst>
      <p:ext uri="{BB962C8B-B14F-4D97-AF65-F5344CB8AC3E}">
        <p14:creationId xmlns:p14="http://schemas.microsoft.com/office/powerpoint/2010/main" val="1973922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C32ACAA1-9584-4675-A117-DD768150D529}" type="datetimeFigureOut">
              <a:rPr lang="it-IT" smtClean="0"/>
              <a:t>28/04/2025</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AF6E6B3A-8284-4C84-988A-1AD03BA70F6B}" type="slidenum">
              <a:rPr lang="it-IT" smtClean="0"/>
              <a:t>‹N›</a:t>
            </a:fld>
            <a:endParaRPr lang="it-IT"/>
          </a:p>
        </p:txBody>
      </p:sp>
    </p:spTree>
    <p:extLst>
      <p:ext uri="{BB962C8B-B14F-4D97-AF65-F5344CB8AC3E}">
        <p14:creationId xmlns:p14="http://schemas.microsoft.com/office/powerpoint/2010/main" val="3360581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C32ACAA1-9584-4675-A117-DD768150D529}" type="datetimeFigureOut">
              <a:rPr lang="it-IT" smtClean="0"/>
              <a:t>28/04/2025</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AF6E6B3A-8284-4C84-988A-1AD03BA70F6B}" type="slidenum">
              <a:rPr lang="it-IT" smtClean="0"/>
              <a:t>‹N›</a:t>
            </a:fld>
            <a:endParaRPr lang="it-IT"/>
          </a:p>
        </p:txBody>
      </p:sp>
    </p:spTree>
    <p:extLst>
      <p:ext uri="{BB962C8B-B14F-4D97-AF65-F5344CB8AC3E}">
        <p14:creationId xmlns:p14="http://schemas.microsoft.com/office/powerpoint/2010/main" val="1599864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it-IT"/>
              <a:t>Fare clic per modificare lo stile del titolo dello schema</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C32ACAA1-9584-4675-A117-DD768150D529}" type="datetimeFigureOut">
              <a:rPr lang="it-IT" smtClean="0"/>
              <a:t>28/04/2025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F6E6B3A-8284-4C84-988A-1AD03BA70F6B}" type="slidenum">
              <a:rPr lang="it-IT" smtClean="0"/>
              <a:t>‹N›</a:t>
            </a:fld>
            <a:endParaRPr lang="it-IT"/>
          </a:p>
        </p:txBody>
      </p:sp>
    </p:spTree>
    <p:extLst>
      <p:ext uri="{BB962C8B-B14F-4D97-AF65-F5344CB8AC3E}">
        <p14:creationId xmlns:p14="http://schemas.microsoft.com/office/powerpoint/2010/main" val="1981173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C32ACAA1-9584-4675-A117-DD768150D529}" type="datetimeFigureOut">
              <a:rPr lang="it-IT" smtClean="0"/>
              <a:t>28/04/2025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F6E6B3A-8284-4C84-988A-1AD03BA70F6B}" type="slidenum">
              <a:rPr lang="it-IT" smtClean="0"/>
              <a:t>‹N›</a:t>
            </a:fld>
            <a:endParaRPr lang="it-IT"/>
          </a:p>
        </p:txBody>
      </p:sp>
    </p:spTree>
    <p:extLst>
      <p:ext uri="{BB962C8B-B14F-4D97-AF65-F5344CB8AC3E}">
        <p14:creationId xmlns:p14="http://schemas.microsoft.com/office/powerpoint/2010/main" val="1748607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8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C32ACAA1-9584-4675-A117-DD768150D529}" type="datetimeFigureOut">
              <a:rPr lang="it-IT" smtClean="0"/>
              <a:t>28/04/2025</a:t>
            </a:fld>
            <a:endParaRPr lang="it-IT"/>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it-IT"/>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AF6E6B3A-8284-4C84-988A-1AD03BA70F6B}" type="slidenum">
              <a:rPr lang="it-IT" smtClean="0"/>
              <a:t>‹N›</a:t>
            </a:fld>
            <a:endParaRPr lang="it-IT"/>
          </a:p>
        </p:txBody>
      </p:sp>
    </p:spTree>
    <p:extLst>
      <p:ext uri="{BB962C8B-B14F-4D97-AF65-F5344CB8AC3E}">
        <p14:creationId xmlns:p14="http://schemas.microsoft.com/office/powerpoint/2010/main" val="1569263515"/>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movies.stackexchange.com/questions/37345/why-are-two-of-rileys-five-emotions-in-inside-out-male"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hyperlink" Target="https://researchoutreach.org/articles/neuropsychology-how-ritual-creates-religion/" TargetMode="External"/><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7B345069-40F1-0275-2872-AF799F994697}"/>
              </a:ext>
            </a:extLst>
          </p:cNvPr>
          <p:cNvSpPr>
            <a:spLocks noGrp="1"/>
          </p:cNvSpPr>
          <p:nvPr>
            <p:ph type="title"/>
          </p:nvPr>
        </p:nvSpPr>
        <p:spPr>
          <a:xfrm>
            <a:off x="913775" y="257175"/>
            <a:ext cx="10364451" cy="971551"/>
          </a:xfrm>
        </p:spPr>
        <p:txBody>
          <a:bodyPr>
            <a:noAutofit/>
          </a:bodyPr>
          <a:lstStyle/>
          <a:p>
            <a:r>
              <a:rPr lang="it-IT" sz="4000" b="1" dirty="0">
                <a:solidFill>
                  <a:srgbClr val="FF0000"/>
                </a:solidFill>
              </a:rPr>
              <a:t>LE EMOZIONI</a:t>
            </a:r>
            <a:br>
              <a:rPr lang="it-IT" sz="4000" b="1" dirty="0">
                <a:solidFill>
                  <a:srgbClr val="FF0000"/>
                </a:solidFill>
              </a:rPr>
            </a:br>
            <a:r>
              <a:rPr lang="it-IT" sz="1100" b="1" dirty="0">
                <a:solidFill>
                  <a:srgbClr val="FF0000"/>
                </a:solidFill>
              </a:rPr>
              <a:t>dal libro «psicologia generale», da pag. 439 a pag. 484</a:t>
            </a:r>
            <a:endParaRPr lang="it-IT" sz="4000" b="1" dirty="0">
              <a:solidFill>
                <a:srgbClr val="FF0000"/>
              </a:solidFill>
            </a:endParaRPr>
          </a:p>
        </p:txBody>
      </p:sp>
      <p:pic>
        <p:nvPicPr>
          <p:cNvPr id="7" name="Segnaposto contenuto 6">
            <a:extLst>
              <a:ext uri="{FF2B5EF4-FFF2-40B4-BE49-F238E27FC236}">
                <a16:creationId xmlns:a16="http://schemas.microsoft.com/office/drawing/2014/main" id="{FB35CF5C-9A8F-26F6-6FD0-1BD0C1C7A1FC}"/>
              </a:ext>
            </a:extLst>
          </p:cNvPr>
          <p:cNvPicPr>
            <a:picLocks noGrp="1" noChangeAspect="1"/>
          </p:cNvPicPr>
          <p:nvPr>
            <p:ph sz="quarter" idx="13"/>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00089" y="2114550"/>
            <a:ext cx="10915650" cy="3900487"/>
          </a:xfrm>
        </p:spPr>
      </p:pic>
    </p:spTree>
    <p:extLst>
      <p:ext uri="{BB962C8B-B14F-4D97-AF65-F5344CB8AC3E}">
        <p14:creationId xmlns:p14="http://schemas.microsoft.com/office/powerpoint/2010/main" val="3936294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7299C55-AF5A-E54E-BB1F-B58DF8FC6EB2}"/>
              </a:ext>
            </a:extLst>
          </p:cNvPr>
          <p:cNvSpPr>
            <a:spLocks noGrp="1"/>
          </p:cNvSpPr>
          <p:nvPr>
            <p:ph type="title"/>
          </p:nvPr>
        </p:nvSpPr>
        <p:spPr>
          <a:xfrm>
            <a:off x="171450" y="228601"/>
            <a:ext cx="11844337" cy="428624"/>
          </a:xfrm>
        </p:spPr>
        <p:txBody>
          <a:bodyPr>
            <a:noAutofit/>
          </a:bodyPr>
          <a:lstStyle/>
          <a:p>
            <a:r>
              <a:rPr lang="it-IT" sz="2800" b="1" dirty="0"/>
              <a:t>Le teorie psico evoluzionistiche</a:t>
            </a:r>
          </a:p>
        </p:txBody>
      </p:sp>
      <p:sp>
        <p:nvSpPr>
          <p:cNvPr id="3" name="Segnaposto contenuto 2">
            <a:extLst>
              <a:ext uri="{FF2B5EF4-FFF2-40B4-BE49-F238E27FC236}">
                <a16:creationId xmlns:a16="http://schemas.microsoft.com/office/drawing/2014/main" id="{07B420E7-45A7-68F5-BAEA-0D9EF0D3198B}"/>
              </a:ext>
            </a:extLst>
          </p:cNvPr>
          <p:cNvSpPr>
            <a:spLocks noGrp="1"/>
          </p:cNvSpPr>
          <p:nvPr>
            <p:ph idx="1"/>
          </p:nvPr>
        </p:nvSpPr>
        <p:spPr>
          <a:xfrm>
            <a:off x="171450" y="657225"/>
            <a:ext cx="11844337" cy="5972174"/>
          </a:xfrm>
        </p:spPr>
        <p:txBody>
          <a:bodyPr>
            <a:normAutofit lnSpcReduction="10000"/>
          </a:bodyPr>
          <a:lstStyle/>
          <a:p>
            <a:r>
              <a:rPr lang="it-IT" b="1" dirty="0"/>
              <a:t>A partire dagli anni sessanta del secolo scorso si è affermata nello studio delle emozioni una prospettiva di chiara ispirazione darwiniana, i cui maggiori esponenti condividevano con </a:t>
            </a:r>
            <a:r>
              <a:rPr lang="it-IT" b="1" dirty="0" err="1"/>
              <a:t>darwin</a:t>
            </a:r>
            <a:r>
              <a:rPr lang="it-IT" b="1" dirty="0"/>
              <a:t> l’idea che le emozioni siano strettamente associate alla soddisfazione dei bisogni universali, connessi con la sopravvivenza della specie e del singolo individuo.</a:t>
            </a:r>
          </a:p>
          <a:p>
            <a:r>
              <a:rPr lang="it-IT" b="1" u="sng" dirty="0" err="1"/>
              <a:t>Tomkins</a:t>
            </a:r>
            <a:r>
              <a:rPr lang="it-IT" b="1" dirty="0"/>
              <a:t> considera le emozioni, che egli chiama affetti, come schemi innati di risposta, ospitati nelle aree subcorticali del cervello ed evolutisi nel corso della filogenesi per garantire la sopravvivenza dell’organismo; questi schemi innati sono per </a:t>
            </a:r>
            <a:r>
              <a:rPr lang="it-IT" b="1" dirty="0" err="1"/>
              <a:t>tomkins</a:t>
            </a:r>
            <a:r>
              <a:rPr lang="it-IT" b="1" dirty="0"/>
              <a:t>: rabbia, interesse, disprezzo, disgusto, paura, gioia, vergogna e sorpresa. </a:t>
            </a:r>
          </a:p>
          <a:p>
            <a:r>
              <a:rPr lang="it-IT" b="1" dirty="0"/>
              <a:t>La teoria di </a:t>
            </a:r>
            <a:r>
              <a:rPr lang="it-IT" b="1" u="sng" dirty="0" err="1"/>
              <a:t>izard</a:t>
            </a:r>
            <a:r>
              <a:rPr lang="it-IT" b="1" dirty="0"/>
              <a:t> propone che la vita emozionale umana si sviluppa a partire da dieci emozioni primarie ben differenziate: interesse, gioia, sorpresa, disagio, rabbia, disgusto, disprezzo, paura, vergogna e colpa. Ciascuna di esse vede il coinvolgimento del sistema nervoso e di specifiche risposte motorie ed espressive.</a:t>
            </a:r>
          </a:p>
          <a:p>
            <a:r>
              <a:rPr lang="it-IT" b="1" dirty="0"/>
              <a:t>Il processo tipico di ogni emozione è attivato da alcune categorie di stimoli che hanno rilevanza per la sopravvivenza e il benessere dell’individuo. la teoria di </a:t>
            </a:r>
            <a:r>
              <a:rPr lang="it-IT" b="1" dirty="0" err="1"/>
              <a:t>izard</a:t>
            </a:r>
            <a:r>
              <a:rPr lang="it-IT" b="1" dirty="0"/>
              <a:t> si fonda su ampie ricerche empiriche condotte sulle espressioni facciali, soprattutto sui bambini.</a:t>
            </a:r>
          </a:p>
        </p:txBody>
      </p:sp>
    </p:spTree>
    <p:extLst>
      <p:ext uri="{BB962C8B-B14F-4D97-AF65-F5344CB8AC3E}">
        <p14:creationId xmlns:p14="http://schemas.microsoft.com/office/powerpoint/2010/main" val="3102263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A87C38-E5B4-7615-65B2-C3F6ABF34F3D}"/>
              </a:ext>
            </a:extLst>
          </p:cNvPr>
          <p:cNvSpPr>
            <a:spLocks noGrp="1"/>
          </p:cNvSpPr>
          <p:nvPr>
            <p:ph type="title"/>
          </p:nvPr>
        </p:nvSpPr>
        <p:spPr>
          <a:xfrm>
            <a:off x="271463" y="200026"/>
            <a:ext cx="11758612" cy="1857374"/>
          </a:xfrm>
        </p:spPr>
        <p:txBody>
          <a:bodyPr>
            <a:normAutofit/>
          </a:bodyPr>
          <a:lstStyle/>
          <a:p>
            <a:pPr algn="just"/>
            <a:r>
              <a:rPr lang="it-IT" sz="2000" b="1" dirty="0"/>
              <a:t>Nella teoria di </a:t>
            </a:r>
            <a:r>
              <a:rPr lang="it-IT" sz="2000" b="1" u="sng" dirty="0" err="1"/>
              <a:t>plutchik</a:t>
            </a:r>
            <a:r>
              <a:rPr lang="it-IT" sz="2000" b="1" dirty="0"/>
              <a:t> è centrale la derivazione delle emozioni complesse dalla mescolanza di  emozioni primarie, biologicamente radicate; la sua teoria si caratterizza per l’identificazione di otto emozioni primarie associate a specifici comportamenti adattivi di base: gioia, fiducia, paura, sorpresa, tristezza, disgusto, rabbia, aspettativa. La variazione di intensità e la combinazione delle otto emozioni primarie da origine alla cosiddetta: ruota delle emozioni di </a:t>
            </a:r>
            <a:r>
              <a:rPr lang="it-IT" sz="2000" b="1" dirty="0" err="1"/>
              <a:t>plutchik</a:t>
            </a:r>
            <a:r>
              <a:rPr lang="it-IT" sz="2000" b="1" dirty="0"/>
              <a:t> (fig. 11.6 pag. 451 libro di testo).</a:t>
            </a:r>
          </a:p>
        </p:txBody>
      </p:sp>
      <p:pic>
        <p:nvPicPr>
          <p:cNvPr id="5" name="Segnaposto contenuto 4">
            <a:extLst>
              <a:ext uri="{FF2B5EF4-FFF2-40B4-BE49-F238E27FC236}">
                <a16:creationId xmlns:a16="http://schemas.microsoft.com/office/drawing/2014/main" id="{89E73A6F-E078-99BB-E330-DB1E938E0DE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43276" y="2057400"/>
            <a:ext cx="5586412" cy="4800600"/>
          </a:xfrm>
        </p:spPr>
      </p:pic>
    </p:spTree>
    <p:extLst>
      <p:ext uri="{BB962C8B-B14F-4D97-AF65-F5344CB8AC3E}">
        <p14:creationId xmlns:p14="http://schemas.microsoft.com/office/powerpoint/2010/main" val="6089810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84827C-B7E1-78C6-CE69-29C2DB07AFDC}"/>
              </a:ext>
            </a:extLst>
          </p:cNvPr>
          <p:cNvSpPr>
            <a:spLocks noGrp="1"/>
          </p:cNvSpPr>
          <p:nvPr>
            <p:ph type="title"/>
          </p:nvPr>
        </p:nvSpPr>
        <p:spPr>
          <a:xfrm>
            <a:off x="185737" y="214313"/>
            <a:ext cx="11858625" cy="471487"/>
          </a:xfrm>
        </p:spPr>
        <p:txBody>
          <a:bodyPr>
            <a:noAutofit/>
          </a:bodyPr>
          <a:lstStyle/>
          <a:p>
            <a:r>
              <a:rPr lang="it-IT" sz="2800" b="1" dirty="0"/>
              <a:t>L’espressione multicanale delle emozioni: la teoria di </a:t>
            </a:r>
            <a:r>
              <a:rPr lang="it-IT" sz="2800" b="1" dirty="0" err="1"/>
              <a:t>ekman</a:t>
            </a:r>
            <a:endParaRPr lang="it-IT" sz="2800" b="1" dirty="0"/>
          </a:p>
        </p:txBody>
      </p:sp>
      <p:sp>
        <p:nvSpPr>
          <p:cNvPr id="3" name="Segnaposto contenuto 2">
            <a:extLst>
              <a:ext uri="{FF2B5EF4-FFF2-40B4-BE49-F238E27FC236}">
                <a16:creationId xmlns:a16="http://schemas.microsoft.com/office/drawing/2014/main" id="{BB174E17-2385-4BD1-9E82-7355624498E0}"/>
              </a:ext>
            </a:extLst>
          </p:cNvPr>
          <p:cNvSpPr>
            <a:spLocks noGrp="1"/>
          </p:cNvSpPr>
          <p:nvPr>
            <p:ph idx="1"/>
          </p:nvPr>
        </p:nvSpPr>
        <p:spPr>
          <a:xfrm>
            <a:off x="185737" y="957263"/>
            <a:ext cx="11858624" cy="5686423"/>
          </a:xfrm>
        </p:spPr>
        <p:txBody>
          <a:bodyPr/>
          <a:lstStyle/>
          <a:p>
            <a:r>
              <a:rPr lang="it-IT" b="1" dirty="0" err="1"/>
              <a:t>Ekman</a:t>
            </a:r>
            <a:r>
              <a:rPr lang="it-IT" b="1" dirty="0"/>
              <a:t> è un altro esponente della prospettiva evoluzionista; egli adotta un modello categoriale delle emozioni. Secondo </a:t>
            </a:r>
            <a:r>
              <a:rPr lang="it-IT" b="1" dirty="0" err="1"/>
              <a:t>ekman</a:t>
            </a:r>
            <a:r>
              <a:rPr lang="it-IT" b="1" dirty="0"/>
              <a:t> l’esperienza emotiva è riconducibile ad alcune famiglie di emozioni, definite </a:t>
            </a:r>
            <a:r>
              <a:rPr lang="it-IT" b="1" u="sng" dirty="0"/>
              <a:t>emozioni di base o primarie</a:t>
            </a:r>
            <a:r>
              <a:rPr lang="it-IT" b="1" dirty="0"/>
              <a:t>.</a:t>
            </a:r>
          </a:p>
          <a:p>
            <a:r>
              <a:rPr lang="it-IT" b="1" dirty="0"/>
              <a:t>Ogni famiglia di emozioni è costituita da un tema comune, biologicamente radicato in programmi di risposta innati e da numerose variazioni su tale tema che derivano dall’esperienza e dalle influenze culturali.</a:t>
            </a:r>
          </a:p>
          <a:p>
            <a:r>
              <a:rPr lang="it-IT" b="1" dirty="0"/>
              <a:t>Le famiglie delle emozioni di base sono sei: rabbia, gioia, paura, tristezza, disgusto, sorpresa. Le emozioni più complesse o secondarie (ad es. invidia, gelosia, disprezzo, orgoglio, ecc.) sono frutto di mescolanza di queste emozioni primarie. </a:t>
            </a:r>
          </a:p>
          <a:p>
            <a:r>
              <a:rPr lang="it-IT" b="1" dirty="0"/>
              <a:t>Secondo </a:t>
            </a:r>
            <a:r>
              <a:rPr lang="it-IT" b="1" dirty="0" err="1"/>
              <a:t>ekman</a:t>
            </a:r>
            <a:r>
              <a:rPr lang="it-IT" b="1" dirty="0"/>
              <a:t> le configurazioni espressive facciali per manifestare le emozioni sono universalmente condivise, specifiche per ogni emozione e controllate da specifici programmi neuromotori innati. Su queste premesse si fonda l’ipotesi dell’invariabilità culturale delle espressioni facciali delle emozioni e dell’universalità della loro produzione e del loro riconoscimento.</a:t>
            </a:r>
          </a:p>
        </p:txBody>
      </p:sp>
    </p:spTree>
    <p:extLst>
      <p:ext uri="{BB962C8B-B14F-4D97-AF65-F5344CB8AC3E}">
        <p14:creationId xmlns:p14="http://schemas.microsoft.com/office/powerpoint/2010/main" val="4212954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F40316-4931-90BB-B17F-B26F17CFC5F0}"/>
              </a:ext>
            </a:extLst>
          </p:cNvPr>
          <p:cNvSpPr>
            <a:spLocks noGrp="1"/>
          </p:cNvSpPr>
          <p:nvPr>
            <p:ph type="title"/>
          </p:nvPr>
        </p:nvSpPr>
        <p:spPr>
          <a:xfrm>
            <a:off x="913775" y="200026"/>
            <a:ext cx="10364451" cy="514350"/>
          </a:xfrm>
        </p:spPr>
        <p:txBody>
          <a:bodyPr>
            <a:noAutofit/>
          </a:bodyPr>
          <a:lstStyle/>
          <a:p>
            <a:r>
              <a:rPr lang="it-IT" sz="3200" b="1" dirty="0"/>
              <a:t>paura</a:t>
            </a:r>
          </a:p>
        </p:txBody>
      </p:sp>
      <p:pic>
        <p:nvPicPr>
          <p:cNvPr id="5" name="Segnaposto contenuto 4">
            <a:extLst>
              <a:ext uri="{FF2B5EF4-FFF2-40B4-BE49-F238E27FC236}">
                <a16:creationId xmlns:a16="http://schemas.microsoft.com/office/drawing/2014/main" id="{BB6CD49E-B964-28F9-A699-444C15A52A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15413" y="828675"/>
            <a:ext cx="6961174" cy="4962525"/>
          </a:xfrm>
        </p:spPr>
      </p:pic>
    </p:spTree>
    <p:extLst>
      <p:ext uri="{BB962C8B-B14F-4D97-AF65-F5344CB8AC3E}">
        <p14:creationId xmlns:p14="http://schemas.microsoft.com/office/powerpoint/2010/main" val="1579117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382AF1-9EC0-7B75-BB15-75E5E6D55280}"/>
              </a:ext>
            </a:extLst>
          </p:cNvPr>
          <p:cNvSpPr>
            <a:spLocks noGrp="1"/>
          </p:cNvSpPr>
          <p:nvPr>
            <p:ph type="title"/>
          </p:nvPr>
        </p:nvSpPr>
        <p:spPr>
          <a:xfrm>
            <a:off x="913775" y="185739"/>
            <a:ext cx="10364451" cy="442911"/>
          </a:xfrm>
        </p:spPr>
        <p:txBody>
          <a:bodyPr>
            <a:noAutofit/>
          </a:bodyPr>
          <a:lstStyle/>
          <a:p>
            <a:r>
              <a:rPr lang="it-IT" sz="3200" b="1" dirty="0"/>
              <a:t>sorpresa</a:t>
            </a:r>
          </a:p>
        </p:txBody>
      </p:sp>
      <p:pic>
        <p:nvPicPr>
          <p:cNvPr id="5" name="Segnaposto contenuto 4">
            <a:extLst>
              <a:ext uri="{FF2B5EF4-FFF2-40B4-BE49-F238E27FC236}">
                <a16:creationId xmlns:a16="http://schemas.microsoft.com/office/drawing/2014/main" id="{163E5F0B-F3B2-E357-FA1B-599FF3012B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96682" y="885825"/>
            <a:ext cx="7865311" cy="5272088"/>
          </a:xfrm>
        </p:spPr>
      </p:pic>
    </p:spTree>
    <p:extLst>
      <p:ext uri="{BB962C8B-B14F-4D97-AF65-F5344CB8AC3E}">
        <p14:creationId xmlns:p14="http://schemas.microsoft.com/office/powerpoint/2010/main" val="456479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58D7E2-A201-CA57-5B2D-6BD0F95C416B}"/>
              </a:ext>
            </a:extLst>
          </p:cNvPr>
          <p:cNvSpPr>
            <a:spLocks noGrp="1"/>
          </p:cNvSpPr>
          <p:nvPr>
            <p:ph type="title"/>
          </p:nvPr>
        </p:nvSpPr>
        <p:spPr>
          <a:xfrm>
            <a:off x="913775" y="185739"/>
            <a:ext cx="10364451" cy="571499"/>
          </a:xfrm>
        </p:spPr>
        <p:txBody>
          <a:bodyPr>
            <a:normAutofit/>
          </a:bodyPr>
          <a:lstStyle/>
          <a:p>
            <a:r>
              <a:rPr lang="it-IT" sz="3200" b="1" dirty="0"/>
              <a:t>rabbia</a:t>
            </a:r>
          </a:p>
        </p:txBody>
      </p:sp>
      <p:pic>
        <p:nvPicPr>
          <p:cNvPr id="5" name="Segnaposto contenuto 4">
            <a:extLst>
              <a:ext uri="{FF2B5EF4-FFF2-40B4-BE49-F238E27FC236}">
                <a16:creationId xmlns:a16="http://schemas.microsoft.com/office/drawing/2014/main" id="{71D73517-65F3-F872-A7E8-9B55D52A58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50557" y="985838"/>
            <a:ext cx="7890886" cy="5572125"/>
          </a:xfrm>
        </p:spPr>
      </p:pic>
    </p:spTree>
    <p:extLst>
      <p:ext uri="{BB962C8B-B14F-4D97-AF65-F5344CB8AC3E}">
        <p14:creationId xmlns:p14="http://schemas.microsoft.com/office/powerpoint/2010/main" val="10047505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DD7713-874B-BECC-E984-86C69D011FA1}"/>
              </a:ext>
            </a:extLst>
          </p:cNvPr>
          <p:cNvSpPr>
            <a:spLocks noGrp="1"/>
          </p:cNvSpPr>
          <p:nvPr>
            <p:ph type="title"/>
          </p:nvPr>
        </p:nvSpPr>
        <p:spPr>
          <a:xfrm>
            <a:off x="913775" y="242889"/>
            <a:ext cx="10364451" cy="528636"/>
          </a:xfrm>
        </p:spPr>
        <p:txBody>
          <a:bodyPr>
            <a:noAutofit/>
          </a:bodyPr>
          <a:lstStyle/>
          <a:p>
            <a:r>
              <a:rPr lang="it-IT" sz="3200" b="1" dirty="0"/>
              <a:t>gioia</a:t>
            </a:r>
          </a:p>
        </p:txBody>
      </p:sp>
      <p:pic>
        <p:nvPicPr>
          <p:cNvPr id="5" name="Segnaposto contenuto 4">
            <a:extLst>
              <a:ext uri="{FF2B5EF4-FFF2-40B4-BE49-F238E27FC236}">
                <a16:creationId xmlns:a16="http://schemas.microsoft.com/office/drawing/2014/main" id="{8070C10D-6659-E3B7-F451-85CE02902C2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55931" y="942975"/>
            <a:ext cx="3680137" cy="5672138"/>
          </a:xfrm>
        </p:spPr>
      </p:pic>
    </p:spTree>
    <p:extLst>
      <p:ext uri="{BB962C8B-B14F-4D97-AF65-F5344CB8AC3E}">
        <p14:creationId xmlns:p14="http://schemas.microsoft.com/office/powerpoint/2010/main" val="1004909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88DD9C-2CBA-8FFD-A8A6-4F48AFBD77C6}"/>
              </a:ext>
            </a:extLst>
          </p:cNvPr>
          <p:cNvSpPr>
            <a:spLocks noGrp="1"/>
          </p:cNvSpPr>
          <p:nvPr>
            <p:ph type="title"/>
          </p:nvPr>
        </p:nvSpPr>
        <p:spPr>
          <a:xfrm>
            <a:off x="913775" y="257176"/>
            <a:ext cx="10364451" cy="628650"/>
          </a:xfrm>
        </p:spPr>
        <p:txBody>
          <a:bodyPr>
            <a:normAutofit/>
          </a:bodyPr>
          <a:lstStyle/>
          <a:p>
            <a:r>
              <a:rPr lang="it-IT" sz="3200" b="1" dirty="0"/>
              <a:t>tristezza</a:t>
            </a:r>
          </a:p>
        </p:txBody>
      </p:sp>
      <p:pic>
        <p:nvPicPr>
          <p:cNvPr id="5" name="Segnaposto contenuto 4">
            <a:extLst>
              <a:ext uri="{FF2B5EF4-FFF2-40B4-BE49-F238E27FC236}">
                <a16:creationId xmlns:a16="http://schemas.microsoft.com/office/drawing/2014/main" id="{B5F6A3BA-E5FC-A0DB-5F6A-3ED156C723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6356" y="885825"/>
            <a:ext cx="8199288" cy="5514975"/>
          </a:xfrm>
        </p:spPr>
      </p:pic>
    </p:spTree>
    <p:extLst>
      <p:ext uri="{BB962C8B-B14F-4D97-AF65-F5344CB8AC3E}">
        <p14:creationId xmlns:p14="http://schemas.microsoft.com/office/powerpoint/2010/main" val="4111172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DC77D8-6351-52B7-C8AB-3C937B5C54C7}"/>
              </a:ext>
            </a:extLst>
          </p:cNvPr>
          <p:cNvSpPr>
            <a:spLocks noGrp="1"/>
          </p:cNvSpPr>
          <p:nvPr>
            <p:ph type="title"/>
          </p:nvPr>
        </p:nvSpPr>
        <p:spPr>
          <a:xfrm>
            <a:off x="913775" y="314325"/>
            <a:ext cx="10364451" cy="542925"/>
          </a:xfrm>
        </p:spPr>
        <p:txBody>
          <a:bodyPr>
            <a:normAutofit/>
          </a:bodyPr>
          <a:lstStyle/>
          <a:p>
            <a:r>
              <a:rPr lang="it-IT" sz="3200" b="1" dirty="0"/>
              <a:t>disgusto</a:t>
            </a:r>
          </a:p>
        </p:txBody>
      </p:sp>
      <p:pic>
        <p:nvPicPr>
          <p:cNvPr id="5" name="Segnaposto contenuto 4">
            <a:extLst>
              <a:ext uri="{FF2B5EF4-FFF2-40B4-BE49-F238E27FC236}">
                <a16:creationId xmlns:a16="http://schemas.microsoft.com/office/drawing/2014/main" id="{C9AA1FE2-B1A2-E29F-1B9B-58A6B6ADE7A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10497" y="1028700"/>
            <a:ext cx="3371005" cy="4805363"/>
          </a:xfrm>
        </p:spPr>
      </p:pic>
    </p:spTree>
    <p:extLst>
      <p:ext uri="{BB962C8B-B14F-4D97-AF65-F5344CB8AC3E}">
        <p14:creationId xmlns:p14="http://schemas.microsoft.com/office/powerpoint/2010/main" val="3580647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05FB86-5B64-A893-CC10-6F48212BB5A7}"/>
              </a:ext>
            </a:extLst>
          </p:cNvPr>
          <p:cNvSpPr>
            <a:spLocks noGrp="1"/>
          </p:cNvSpPr>
          <p:nvPr>
            <p:ph type="title"/>
          </p:nvPr>
        </p:nvSpPr>
        <p:spPr>
          <a:xfrm>
            <a:off x="913775" y="342901"/>
            <a:ext cx="10364451" cy="723899"/>
          </a:xfrm>
        </p:spPr>
        <p:txBody>
          <a:bodyPr>
            <a:normAutofit/>
          </a:bodyPr>
          <a:lstStyle/>
          <a:p>
            <a:r>
              <a:rPr lang="it-IT" sz="3200" b="1" dirty="0"/>
              <a:t>disgusto</a:t>
            </a:r>
          </a:p>
        </p:txBody>
      </p:sp>
      <p:pic>
        <p:nvPicPr>
          <p:cNvPr id="5" name="Segnaposto contenuto 4">
            <a:extLst>
              <a:ext uri="{FF2B5EF4-FFF2-40B4-BE49-F238E27FC236}">
                <a16:creationId xmlns:a16="http://schemas.microsoft.com/office/drawing/2014/main" id="{CF236475-0AD4-FC85-6903-C951B97D3D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12588" y="1066800"/>
            <a:ext cx="6966823" cy="4724400"/>
          </a:xfrm>
        </p:spPr>
      </p:pic>
    </p:spTree>
    <p:extLst>
      <p:ext uri="{BB962C8B-B14F-4D97-AF65-F5344CB8AC3E}">
        <p14:creationId xmlns:p14="http://schemas.microsoft.com/office/powerpoint/2010/main" val="3678503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C7E022-260A-B986-517E-91A21D488DFE}"/>
              </a:ext>
            </a:extLst>
          </p:cNvPr>
          <p:cNvSpPr>
            <a:spLocks noGrp="1"/>
          </p:cNvSpPr>
          <p:nvPr>
            <p:ph type="title"/>
          </p:nvPr>
        </p:nvSpPr>
        <p:spPr>
          <a:xfrm>
            <a:off x="285751" y="228601"/>
            <a:ext cx="11515724" cy="385762"/>
          </a:xfrm>
        </p:spPr>
        <p:txBody>
          <a:bodyPr>
            <a:normAutofit fontScale="90000"/>
          </a:bodyPr>
          <a:lstStyle/>
          <a:p>
            <a:r>
              <a:rPr lang="it-IT" b="1" dirty="0"/>
              <a:t>Le emozioni</a:t>
            </a:r>
          </a:p>
        </p:txBody>
      </p:sp>
      <p:sp>
        <p:nvSpPr>
          <p:cNvPr id="3" name="Segnaposto contenuto 2">
            <a:extLst>
              <a:ext uri="{FF2B5EF4-FFF2-40B4-BE49-F238E27FC236}">
                <a16:creationId xmlns:a16="http://schemas.microsoft.com/office/drawing/2014/main" id="{2AE3072B-68C0-B85D-F7E5-70EF56BE8C05}"/>
              </a:ext>
            </a:extLst>
          </p:cNvPr>
          <p:cNvSpPr>
            <a:spLocks noGrp="1"/>
          </p:cNvSpPr>
          <p:nvPr>
            <p:ph idx="1"/>
          </p:nvPr>
        </p:nvSpPr>
        <p:spPr>
          <a:xfrm>
            <a:off x="285751" y="814388"/>
            <a:ext cx="11515724" cy="5815011"/>
          </a:xfrm>
        </p:spPr>
        <p:txBody>
          <a:bodyPr/>
          <a:lstStyle/>
          <a:p>
            <a:r>
              <a:rPr lang="it-IT" b="1" dirty="0"/>
              <a:t>La tradizione filosofica ha lasciato una visione negativa dell’esperienza emotiva: una sorta di interferenza, una compagna scomoda del pensiero razionale che la natura ci ha imposto e di cui dobbiamo cercare di arginare gli effetti nefasti.</a:t>
            </a:r>
          </a:p>
          <a:p>
            <a:r>
              <a:rPr lang="it-IT" b="1" dirty="0"/>
              <a:t>Alle emozioni e al pensiero sono assegnate sedi differenti: il pensiero nel cervello, le emozioni nel cuore. Le emozioni hanno una connotazione corporea, viscerale, il pensiero e il ragionamento sono considerate incorporee, facoltà superiori che intervengono per contrastare gli effetti dirompenti delle  emozioni.</a:t>
            </a:r>
          </a:p>
          <a:p>
            <a:r>
              <a:rPr lang="it-IT" b="1" dirty="0"/>
              <a:t>In realtà le emozioni coinvolgono molte strutture del sistema nervoso centrale. </a:t>
            </a:r>
            <a:r>
              <a:rPr lang="it-IT" b="1" u="sng" dirty="0"/>
              <a:t>Le emozioni collaborano con il pensiero al fine di coordinare il comportamento della persona. </a:t>
            </a:r>
          </a:p>
          <a:p>
            <a:r>
              <a:rPr lang="it-IT" b="1" dirty="0"/>
              <a:t>Conoscere le emozioni è fondamentale per comprendere la complessa dinamica del funzionamento individuale e interpersonale che ha garantito l’adattamento alle mutevoli circostanze ambientali.</a:t>
            </a:r>
          </a:p>
        </p:txBody>
      </p:sp>
    </p:spTree>
    <p:extLst>
      <p:ext uri="{BB962C8B-B14F-4D97-AF65-F5344CB8AC3E}">
        <p14:creationId xmlns:p14="http://schemas.microsoft.com/office/powerpoint/2010/main" val="3103251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06042B2-B195-90A4-58ED-AFA1513B2C88}"/>
              </a:ext>
            </a:extLst>
          </p:cNvPr>
          <p:cNvSpPr>
            <a:spLocks noGrp="1"/>
          </p:cNvSpPr>
          <p:nvPr>
            <p:ph type="title"/>
          </p:nvPr>
        </p:nvSpPr>
        <p:spPr>
          <a:xfrm>
            <a:off x="913775" y="314325"/>
            <a:ext cx="10364451" cy="557213"/>
          </a:xfrm>
        </p:spPr>
        <p:txBody>
          <a:bodyPr>
            <a:normAutofit fontScale="90000"/>
          </a:bodyPr>
          <a:lstStyle/>
          <a:p>
            <a:r>
              <a:rPr lang="it-IT" b="1" dirty="0"/>
              <a:t>disprezzo</a:t>
            </a:r>
          </a:p>
        </p:txBody>
      </p:sp>
      <p:pic>
        <p:nvPicPr>
          <p:cNvPr id="5" name="Segnaposto contenuto 4">
            <a:extLst>
              <a:ext uri="{FF2B5EF4-FFF2-40B4-BE49-F238E27FC236}">
                <a16:creationId xmlns:a16="http://schemas.microsoft.com/office/drawing/2014/main" id="{D460A56A-80BB-8A88-D32E-5D834E0369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57203" y="1014413"/>
            <a:ext cx="6477593" cy="4776787"/>
          </a:xfrm>
        </p:spPr>
      </p:pic>
    </p:spTree>
    <p:extLst>
      <p:ext uri="{BB962C8B-B14F-4D97-AF65-F5344CB8AC3E}">
        <p14:creationId xmlns:p14="http://schemas.microsoft.com/office/powerpoint/2010/main" val="4092438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6840FB-D4CD-2EDF-D37F-F8198F2D5362}"/>
              </a:ext>
            </a:extLst>
          </p:cNvPr>
          <p:cNvSpPr>
            <a:spLocks noGrp="1"/>
          </p:cNvSpPr>
          <p:nvPr>
            <p:ph type="title"/>
          </p:nvPr>
        </p:nvSpPr>
        <p:spPr>
          <a:xfrm>
            <a:off x="142875" y="228601"/>
            <a:ext cx="11815763" cy="600074"/>
          </a:xfrm>
        </p:spPr>
        <p:txBody>
          <a:bodyPr>
            <a:normAutofit/>
          </a:bodyPr>
          <a:lstStyle/>
          <a:p>
            <a:r>
              <a:rPr lang="it-IT" sz="3200" b="1" dirty="0"/>
              <a:t>Paul </a:t>
            </a:r>
            <a:r>
              <a:rPr lang="it-IT" sz="3200" b="1" dirty="0" err="1"/>
              <a:t>ekman</a:t>
            </a:r>
            <a:r>
              <a:rPr lang="it-IT" sz="3200" b="1" dirty="0"/>
              <a:t> e le espressioni facciali delle emozioni</a:t>
            </a:r>
          </a:p>
        </p:txBody>
      </p:sp>
      <p:sp>
        <p:nvSpPr>
          <p:cNvPr id="3" name="Segnaposto contenuto 2">
            <a:extLst>
              <a:ext uri="{FF2B5EF4-FFF2-40B4-BE49-F238E27FC236}">
                <a16:creationId xmlns:a16="http://schemas.microsoft.com/office/drawing/2014/main" id="{F40394C3-53F9-30FC-10D0-49DB765AD1B1}"/>
              </a:ext>
            </a:extLst>
          </p:cNvPr>
          <p:cNvSpPr>
            <a:spLocks noGrp="1"/>
          </p:cNvSpPr>
          <p:nvPr>
            <p:ph idx="1"/>
          </p:nvPr>
        </p:nvSpPr>
        <p:spPr>
          <a:xfrm>
            <a:off x="142874" y="828675"/>
            <a:ext cx="11815763" cy="5800724"/>
          </a:xfrm>
        </p:spPr>
        <p:txBody>
          <a:bodyPr/>
          <a:lstStyle/>
          <a:p>
            <a:r>
              <a:rPr lang="it-IT" b="1" dirty="0"/>
              <a:t>Secondo </a:t>
            </a:r>
            <a:r>
              <a:rPr lang="it-IT" b="1" dirty="0" err="1"/>
              <a:t>ekman</a:t>
            </a:r>
            <a:r>
              <a:rPr lang="it-IT" b="1" dirty="0"/>
              <a:t> ogni emozione attiva uno specifico programma facciale, attraverso una serie di istruzioni codificate dal sistema nervoso e da quello endocrino, che la dotano di invariabilità ed universalità. Ciò non vuol dire che non via sia un’influenza dall’apprendimento e dalla cultura. Secondo l’autore l’espressione delle emozioni è regolata da «regole d’espressione» che sono:</a:t>
            </a:r>
          </a:p>
          <a:p>
            <a:pPr marL="457200" indent="-457200">
              <a:buFont typeface="+mj-lt"/>
              <a:buAutoNum type="arabicPeriod"/>
            </a:pPr>
            <a:r>
              <a:rPr lang="it-IT" b="1" dirty="0"/>
              <a:t>L’</a:t>
            </a:r>
            <a:r>
              <a:rPr lang="it-IT" b="1" u="sng" dirty="0"/>
              <a:t>accentuazione</a:t>
            </a:r>
            <a:r>
              <a:rPr lang="it-IT" b="1" dirty="0"/>
              <a:t>, finalizzata a intensificare l’espressione (es. mostrarsi più felici di quanto si è);</a:t>
            </a:r>
          </a:p>
          <a:p>
            <a:pPr marL="457200" indent="-457200">
              <a:buFont typeface="+mj-lt"/>
              <a:buAutoNum type="arabicPeriod"/>
            </a:pPr>
            <a:r>
              <a:rPr lang="it-IT" b="1" dirty="0"/>
              <a:t>L’</a:t>
            </a:r>
            <a:r>
              <a:rPr lang="it-IT" b="1" u="sng" dirty="0"/>
              <a:t>attenuazione</a:t>
            </a:r>
            <a:r>
              <a:rPr lang="it-IT" b="1" dirty="0"/>
              <a:t>, atta a rendere meno intensa l’espressione (es. mostrarsi meno delusi di quanto si è);</a:t>
            </a:r>
          </a:p>
          <a:p>
            <a:pPr marL="457200" indent="-457200">
              <a:buFont typeface="+mj-lt"/>
              <a:buAutoNum type="arabicPeriod"/>
            </a:pPr>
            <a:r>
              <a:rPr lang="it-IT" b="1" dirty="0"/>
              <a:t>La </a:t>
            </a:r>
            <a:r>
              <a:rPr lang="it-IT" b="1" u="sng" dirty="0"/>
              <a:t>neutralizzazione</a:t>
            </a:r>
            <a:r>
              <a:rPr lang="it-IT" b="1" dirty="0"/>
              <a:t>, in cui si inibisce totalmente l’espressione per non far trapelare all’esterno nessuna emozione;</a:t>
            </a:r>
          </a:p>
          <a:p>
            <a:pPr marL="457200" indent="-457200">
              <a:buFont typeface="+mj-lt"/>
              <a:buAutoNum type="arabicPeriod"/>
            </a:pPr>
            <a:r>
              <a:rPr lang="it-IT" b="1" dirty="0"/>
              <a:t>La </a:t>
            </a:r>
            <a:r>
              <a:rPr lang="it-IT" b="1" u="sng" dirty="0"/>
              <a:t>simulazione</a:t>
            </a:r>
            <a:r>
              <a:rPr lang="it-IT" b="1" dirty="0"/>
              <a:t> nella quale si nasconde un’emozione (es. nascondere la rabbia assumendo un’espressione di gioia o calma). </a:t>
            </a:r>
          </a:p>
          <a:p>
            <a:pPr marL="457200" indent="-457200">
              <a:buFont typeface="+mj-lt"/>
              <a:buAutoNum type="arabicPeriod"/>
            </a:pPr>
            <a:endParaRPr lang="it-IT" b="1" dirty="0"/>
          </a:p>
        </p:txBody>
      </p:sp>
    </p:spTree>
    <p:extLst>
      <p:ext uri="{BB962C8B-B14F-4D97-AF65-F5344CB8AC3E}">
        <p14:creationId xmlns:p14="http://schemas.microsoft.com/office/powerpoint/2010/main" val="27772720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64210F-949C-5F34-B68E-BD98D6F7288B}"/>
              </a:ext>
            </a:extLst>
          </p:cNvPr>
          <p:cNvSpPr>
            <a:spLocks noGrp="1"/>
          </p:cNvSpPr>
          <p:nvPr>
            <p:ph type="title"/>
          </p:nvPr>
        </p:nvSpPr>
        <p:spPr>
          <a:xfrm>
            <a:off x="300039" y="200025"/>
            <a:ext cx="11630024" cy="500063"/>
          </a:xfrm>
        </p:spPr>
        <p:txBody>
          <a:bodyPr>
            <a:normAutofit/>
          </a:bodyPr>
          <a:lstStyle/>
          <a:p>
            <a:r>
              <a:rPr lang="it-IT" sz="2800" b="1" dirty="0"/>
              <a:t>Paul </a:t>
            </a:r>
            <a:r>
              <a:rPr lang="it-IT" sz="2800" b="1" dirty="0" err="1"/>
              <a:t>ekman</a:t>
            </a:r>
            <a:r>
              <a:rPr lang="it-IT" sz="2800" b="1" dirty="0"/>
              <a:t> e l’espressione delle emozioni</a:t>
            </a:r>
          </a:p>
        </p:txBody>
      </p:sp>
      <p:sp>
        <p:nvSpPr>
          <p:cNvPr id="3" name="Segnaposto contenuto 2">
            <a:extLst>
              <a:ext uri="{FF2B5EF4-FFF2-40B4-BE49-F238E27FC236}">
                <a16:creationId xmlns:a16="http://schemas.microsoft.com/office/drawing/2014/main" id="{CD6D4200-1FBF-8605-2CEB-7DE0F109C876}"/>
              </a:ext>
            </a:extLst>
          </p:cNvPr>
          <p:cNvSpPr>
            <a:spLocks noGrp="1"/>
          </p:cNvSpPr>
          <p:nvPr>
            <p:ph idx="1"/>
          </p:nvPr>
        </p:nvSpPr>
        <p:spPr>
          <a:xfrm>
            <a:off x="300039" y="871539"/>
            <a:ext cx="11630024" cy="5786436"/>
          </a:xfrm>
        </p:spPr>
        <p:txBody>
          <a:bodyPr/>
          <a:lstStyle/>
          <a:p>
            <a:r>
              <a:rPr lang="it-IT" b="1" dirty="0"/>
              <a:t>Anche se l’espressione facciale delle emozioni può essere consapevolmente manipolata dalle persone, tanto che possono essere prodotte volontariamente espressioni ingannevoli, </a:t>
            </a:r>
            <a:r>
              <a:rPr lang="it-IT" b="1" dirty="0" err="1"/>
              <a:t>ekman</a:t>
            </a:r>
            <a:r>
              <a:rPr lang="it-IT" b="1" dirty="0"/>
              <a:t> e </a:t>
            </a:r>
            <a:r>
              <a:rPr lang="it-IT" b="1" dirty="0" err="1"/>
              <a:t>rosenberg</a:t>
            </a:r>
            <a:r>
              <a:rPr lang="it-IT" b="1" dirty="0"/>
              <a:t> sostengono che il nostro volto è in realtà uno strumento di espressione trasparente. Gli elementi che consentono di distinguere un’emozione vera da una falsa o ingannevole, sono quattro:</a:t>
            </a:r>
          </a:p>
          <a:p>
            <a:pPr marL="457200" indent="-457200">
              <a:buFont typeface="+mj-lt"/>
              <a:buAutoNum type="arabicPeriod"/>
            </a:pPr>
            <a:r>
              <a:rPr lang="it-IT" b="1" dirty="0"/>
              <a:t>La morfologia, perché alcuni muscoli sono scarsamente controllabili;</a:t>
            </a:r>
          </a:p>
          <a:p>
            <a:pPr marL="457200" indent="-457200">
              <a:buFont typeface="+mj-lt"/>
              <a:buAutoNum type="arabicPeriod"/>
            </a:pPr>
            <a:r>
              <a:rPr lang="it-IT" b="1" dirty="0"/>
              <a:t>La simmetria, perché le espressioni sincere sono più simmetriche;</a:t>
            </a:r>
          </a:p>
          <a:p>
            <a:pPr marL="457200" indent="-457200">
              <a:buFont typeface="+mj-lt"/>
              <a:buAutoNum type="arabicPeriod"/>
            </a:pPr>
            <a:r>
              <a:rPr lang="it-IT" b="1" dirty="0"/>
              <a:t>La durata più lunga o più breve nelle espressioni false di quella caratteristica delle espressione sincere (da 1 a 5 secondi);</a:t>
            </a:r>
          </a:p>
          <a:p>
            <a:pPr marL="457200" indent="-457200">
              <a:buFont typeface="+mj-lt"/>
              <a:buAutoNum type="arabicPeriod"/>
            </a:pPr>
            <a:r>
              <a:rPr lang="it-IT" b="1" dirty="0"/>
              <a:t>Il pattern temporale più fluido e graduale delle espressioni sincere.</a:t>
            </a:r>
          </a:p>
          <a:p>
            <a:pPr marL="0" indent="0">
              <a:buNone/>
            </a:pPr>
            <a:r>
              <a:rPr lang="it-IT" b="1" dirty="0"/>
              <a:t>Il lavoro di analisi delle espressioni facciali di </a:t>
            </a:r>
            <a:r>
              <a:rPr lang="it-IT" b="1" dirty="0" err="1"/>
              <a:t>ekman</a:t>
            </a:r>
            <a:r>
              <a:rPr lang="it-IT" b="1" dirty="0"/>
              <a:t> ha consentito lo sviluppo di un sistema di codifica chiamato </a:t>
            </a:r>
            <a:r>
              <a:rPr lang="it-IT" b="1" dirty="0" err="1"/>
              <a:t>facs</a:t>
            </a:r>
            <a:r>
              <a:rPr lang="it-IT" b="1" dirty="0"/>
              <a:t> (</a:t>
            </a:r>
            <a:r>
              <a:rPr lang="it-IT" b="1" dirty="0" err="1"/>
              <a:t>facial</a:t>
            </a:r>
            <a:r>
              <a:rPr lang="it-IT" b="1" dirty="0"/>
              <a:t> action coding system), che consiste nella minuziosa analisi di tutti i singoli movimenti muscolari facciali, definiti unità di azione. </a:t>
            </a:r>
          </a:p>
        </p:txBody>
      </p:sp>
    </p:spTree>
    <p:extLst>
      <p:ext uri="{BB962C8B-B14F-4D97-AF65-F5344CB8AC3E}">
        <p14:creationId xmlns:p14="http://schemas.microsoft.com/office/powerpoint/2010/main" val="6634297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7A8C41-221F-25EF-E7CE-A2A809274624}"/>
              </a:ext>
            </a:extLst>
          </p:cNvPr>
          <p:cNvSpPr>
            <a:spLocks noGrp="1"/>
          </p:cNvSpPr>
          <p:nvPr>
            <p:ph type="title"/>
          </p:nvPr>
        </p:nvSpPr>
        <p:spPr>
          <a:xfrm>
            <a:off x="913775" y="171451"/>
            <a:ext cx="10364451" cy="357187"/>
          </a:xfrm>
        </p:spPr>
        <p:txBody>
          <a:bodyPr>
            <a:normAutofit fontScale="90000"/>
          </a:bodyPr>
          <a:lstStyle/>
          <a:p>
            <a:r>
              <a:rPr lang="it-IT" b="1" dirty="0"/>
              <a:t>Il </a:t>
            </a:r>
            <a:r>
              <a:rPr lang="it-IT" b="1" dirty="0" err="1"/>
              <a:t>facs</a:t>
            </a:r>
            <a:endParaRPr lang="it-IT" b="1" dirty="0"/>
          </a:p>
        </p:txBody>
      </p:sp>
      <p:pic>
        <p:nvPicPr>
          <p:cNvPr id="6" name="Segnaposto contenuto 5">
            <a:extLst>
              <a:ext uri="{FF2B5EF4-FFF2-40B4-BE49-F238E27FC236}">
                <a16:creationId xmlns:a16="http://schemas.microsoft.com/office/drawing/2014/main" id="{6574A21E-4D88-E377-08BD-66B945F63F9C}"/>
              </a:ext>
            </a:extLst>
          </p:cNvPr>
          <p:cNvPicPr>
            <a:picLocks noGrp="1" noChangeAspect="1"/>
          </p:cNvPicPr>
          <p:nvPr>
            <p:ph idx="1"/>
          </p:nvPr>
        </p:nvPicPr>
        <p:blipFill>
          <a:blip r:embed="rId2"/>
          <a:stretch>
            <a:fillRect/>
          </a:stretch>
        </p:blipFill>
        <p:spPr>
          <a:xfrm>
            <a:off x="614363" y="657225"/>
            <a:ext cx="11072812" cy="6029323"/>
          </a:xfrm>
        </p:spPr>
      </p:pic>
    </p:spTree>
    <p:extLst>
      <p:ext uri="{BB962C8B-B14F-4D97-AF65-F5344CB8AC3E}">
        <p14:creationId xmlns:p14="http://schemas.microsoft.com/office/powerpoint/2010/main" val="35953549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CD98B4-8CD8-3E8E-4EF4-6BFF77D129A8}"/>
              </a:ext>
            </a:extLst>
          </p:cNvPr>
          <p:cNvSpPr>
            <a:spLocks noGrp="1"/>
          </p:cNvSpPr>
          <p:nvPr>
            <p:ph type="title"/>
          </p:nvPr>
        </p:nvSpPr>
        <p:spPr/>
        <p:txBody>
          <a:bodyPr/>
          <a:lstStyle/>
          <a:p>
            <a:r>
              <a:rPr lang="it-IT" b="1" dirty="0"/>
              <a:t>Scena del film: </a:t>
            </a:r>
            <a:r>
              <a:rPr lang="it-IT" b="1" dirty="0" err="1"/>
              <a:t>lie</a:t>
            </a:r>
            <a:r>
              <a:rPr lang="it-IT" b="1" dirty="0"/>
              <a:t> to me</a:t>
            </a:r>
          </a:p>
        </p:txBody>
      </p:sp>
      <p:sp>
        <p:nvSpPr>
          <p:cNvPr id="3" name="Segnaposto contenuto 2">
            <a:extLst>
              <a:ext uri="{FF2B5EF4-FFF2-40B4-BE49-F238E27FC236}">
                <a16:creationId xmlns:a16="http://schemas.microsoft.com/office/drawing/2014/main" id="{0F6A9344-581D-38B5-C820-271AA09086AE}"/>
              </a:ext>
            </a:extLst>
          </p:cNvPr>
          <p:cNvSpPr>
            <a:spLocks noGrp="1"/>
          </p:cNvSpPr>
          <p:nvPr>
            <p:ph idx="1"/>
          </p:nvPr>
        </p:nvSpPr>
        <p:spPr/>
        <p:txBody>
          <a:bodyPr/>
          <a:lstStyle/>
          <a:p>
            <a:pPr marL="0" indent="0">
              <a:buNone/>
            </a:pPr>
            <a:r>
              <a:rPr lang="it-IT" dirty="0"/>
              <a:t>https://youtu.be/BpEiC2NvezU?si=93T3FZgbSv8UM0mp</a:t>
            </a:r>
          </a:p>
        </p:txBody>
      </p:sp>
    </p:spTree>
    <p:extLst>
      <p:ext uri="{BB962C8B-B14F-4D97-AF65-F5344CB8AC3E}">
        <p14:creationId xmlns:p14="http://schemas.microsoft.com/office/powerpoint/2010/main" val="26690812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36FB8E-A43F-9890-1403-913921AD2B67}"/>
              </a:ext>
            </a:extLst>
          </p:cNvPr>
          <p:cNvSpPr>
            <a:spLocks noGrp="1"/>
          </p:cNvSpPr>
          <p:nvPr>
            <p:ph type="title"/>
          </p:nvPr>
        </p:nvSpPr>
        <p:spPr>
          <a:xfrm>
            <a:off x="300038" y="200026"/>
            <a:ext cx="11587161" cy="557212"/>
          </a:xfrm>
        </p:spPr>
        <p:txBody>
          <a:bodyPr>
            <a:normAutofit fontScale="90000"/>
          </a:bodyPr>
          <a:lstStyle/>
          <a:p>
            <a:r>
              <a:rPr lang="it-IT" b="1" dirty="0"/>
              <a:t>Le espressioni corporee delle emozioni</a:t>
            </a:r>
          </a:p>
        </p:txBody>
      </p:sp>
      <p:sp>
        <p:nvSpPr>
          <p:cNvPr id="3" name="Segnaposto contenuto 2">
            <a:extLst>
              <a:ext uri="{FF2B5EF4-FFF2-40B4-BE49-F238E27FC236}">
                <a16:creationId xmlns:a16="http://schemas.microsoft.com/office/drawing/2014/main" id="{E28CC433-80F4-D240-255E-B5B8E2FF7836}"/>
              </a:ext>
            </a:extLst>
          </p:cNvPr>
          <p:cNvSpPr>
            <a:spLocks noGrp="1"/>
          </p:cNvSpPr>
          <p:nvPr>
            <p:ph idx="1"/>
          </p:nvPr>
        </p:nvSpPr>
        <p:spPr>
          <a:xfrm>
            <a:off x="300038" y="957263"/>
            <a:ext cx="11587161" cy="5700711"/>
          </a:xfrm>
        </p:spPr>
        <p:txBody>
          <a:bodyPr/>
          <a:lstStyle/>
          <a:p>
            <a:r>
              <a:rPr lang="it-IT" b="1" dirty="0"/>
              <a:t>L’espressione facciale dell’emozione è certamente quella più manifesta in merito all’esperienza emotiva, ma le emozioni si esprimono anche con la postura, l’andatura, il tocco di chi prova l’emozione e soprattutto la voce (es. la gioia ha un’andatura veloce, una postura aperta e verso l’alto, la voce è ampia, solare, con una tonalità alta).</a:t>
            </a:r>
          </a:p>
          <a:p>
            <a:r>
              <a:rPr lang="it-IT" b="1" dirty="0"/>
              <a:t>Molte emozioni sembrano essere caratterizzate da un profilo vocale distintivo; alcune emozioni sono più riconoscibili di altre: la rabbia e la paura si identificano facilmente e sono entrambe caratterizzate da un aumento dell’intensità della voce e da un’accresciuta variabilità della frequenza fondamentale; il disgusto è l’emozione di base meno riconoscibile dalla voce.</a:t>
            </a:r>
          </a:p>
          <a:p>
            <a:r>
              <a:rPr lang="it-IT" b="1" dirty="0"/>
              <a:t>Le emozioni sono infine riconoscibili anche da varie posizioni e movimenti del corpo, in cui vengono combinati diversi atteggiamenti corporei e posturali, nonché dalla posizione assunta dal corpo e dai movimenti che vengono effettuati.</a:t>
            </a:r>
          </a:p>
        </p:txBody>
      </p:sp>
    </p:spTree>
    <p:extLst>
      <p:ext uri="{BB962C8B-B14F-4D97-AF65-F5344CB8AC3E}">
        <p14:creationId xmlns:p14="http://schemas.microsoft.com/office/powerpoint/2010/main" val="1327711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A2D213-AAFE-1101-7F08-C5710C53F979}"/>
              </a:ext>
            </a:extLst>
          </p:cNvPr>
          <p:cNvSpPr>
            <a:spLocks noGrp="1"/>
          </p:cNvSpPr>
          <p:nvPr>
            <p:ph type="title"/>
          </p:nvPr>
        </p:nvSpPr>
        <p:spPr>
          <a:xfrm>
            <a:off x="913775" y="200025"/>
            <a:ext cx="10364451" cy="500063"/>
          </a:xfrm>
        </p:spPr>
        <p:txBody>
          <a:bodyPr>
            <a:normAutofit fontScale="90000"/>
          </a:bodyPr>
          <a:lstStyle/>
          <a:p>
            <a:r>
              <a:rPr lang="it-IT" b="1" dirty="0"/>
              <a:t>La prospettiva cognitivista delle emozioni</a:t>
            </a:r>
          </a:p>
        </p:txBody>
      </p:sp>
      <p:sp>
        <p:nvSpPr>
          <p:cNvPr id="3" name="Segnaposto contenuto 2">
            <a:extLst>
              <a:ext uri="{FF2B5EF4-FFF2-40B4-BE49-F238E27FC236}">
                <a16:creationId xmlns:a16="http://schemas.microsoft.com/office/drawing/2014/main" id="{04FA5897-4A7D-B958-043A-E38A4500FFAC}"/>
              </a:ext>
            </a:extLst>
          </p:cNvPr>
          <p:cNvSpPr>
            <a:spLocks noGrp="1"/>
          </p:cNvSpPr>
          <p:nvPr>
            <p:ph idx="1"/>
          </p:nvPr>
        </p:nvSpPr>
        <p:spPr>
          <a:xfrm>
            <a:off x="128588" y="700089"/>
            <a:ext cx="11858625" cy="5957886"/>
          </a:xfrm>
        </p:spPr>
        <p:txBody>
          <a:bodyPr/>
          <a:lstStyle/>
          <a:p>
            <a:r>
              <a:rPr lang="it-IT" b="1" dirty="0"/>
              <a:t>Le teorie evoluzionistiche delle emozioni condividono l’idea che alcuni stimoli sono in grado di provocare emozioni senza la necessità di una valutazione a livello centrale. Tale assunto è stato criticato da coloro che sostengono il coinvolgimento di processi di elaborazione cognitiva e di attribuzione di significato agli stimoli, a seguito dei quali avrebbe luogo l‘esperienza emotiva. </a:t>
            </a:r>
          </a:p>
          <a:p>
            <a:r>
              <a:rPr lang="it-IT" b="1" dirty="0"/>
              <a:t>Secondo tali studiosi, che fanno parte della prospettiva cognitivista, ogni emozione è l’esito finale di una serie di processi di valutazione sulle caratteristiche degli stimoli e sul valore che essi hanno per la persona. Ne deriva un forte interesse per gli aspetti individuali dell’esperienza emotiva e per i fattori che possono influenzarli. </a:t>
            </a:r>
          </a:p>
          <a:p>
            <a:r>
              <a:rPr lang="it-IT" b="1" dirty="0"/>
              <a:t>Un primo gruppo di teorie cognitiviste sono quelle attivazionali-cognitive. La più famosa è la teoria </a:t>
            </a:r>
            <a:r>
              <a:rPr lang="it-IT" b="1" dirty="0" err="1"/>
              <a:t>bifattoriale</a:t>
            </a:r>
            <a:r>
              <a:rPr lang="it-IT" b="1" dirty="0"/>
              <a:t> secondo la quale l’emozione è costituita da due fattori:</a:t>
            </a:r>
          </a:p>
          <a:p>
            <a:pPr>
              <a:buFont typeface="Wingdings" panose="05000000000000000000" pitchFamily="2" charset="2"/>
              <a:buChar char="ü"/>
            </a:pPr>
            <a:r>
              <a:rPr lang="it-IT" b="1" dirty="0"/>
              <a:t>Un’attivazione fisiologica indifferenziata (primo momento del processo emotivo);</a:t>
            </a:r>
          </a:p>
          <a:p>
            <a:pPr>
              <a:buFont typeface="Wingdings" panose="05000000000000000000" pitchFamily="2" charset="2"/>
              <a:buChar char="ü"/>
            </a:pPr>
            <a:r>
              <a:rPr lang="it-IT" b="1" dirty="0"/>
              <a:t>Un insieme di processi cognitivi di attribuzione di significato attraverso i quali la persona cerca di individuare le cause dell’attivazione che sta provando. </a:t>
            </a:r>
          </a:p>
        </p:txBody>
      </p:sp>
    </p:spTree>
    <p:extLst>
      <p:ext uri="{BB962C8B-B14F-4D97-AF65-F5344CB8AC3E}">
        <p14:creationId xmlns:p14="http://schemas.microsoft.com/office/powerpoint/2010/main" val="16510750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BF9FD9-E8CE-BCCF-8998-CCE737FAFBDE}"/>
              </a:ext>
            </a:extLst>
          </p:cNvPr>
          <p:cNvSpPr>
            <a:spLocks noGrp="1"/>
          </p:cNvSpPr>
          <p:nvPr>
            <p:ph type="title"/>
          </p:nvPr>
        </p:nvSpPr>
        <p:spPr>
          <a:xfrm>
            <a:off x="913775" y="142875"/>
            <a:ext cx="10364451" cy="500063"/>
          </a:xfrm>
        </p:spPr>
        <p:txBody>
          <a:bodyPr>
            <a:normAutofit fontScale="90000"/>
          </a:bodyPr>
          <a:lstStyle/>
          <a:p>
            <a:r>
              <a:rPr lang="it-IT" b="1" dirty="0"/>
              <a:t>La prospettiva cognitivista</a:t>
            </a:r>
          </a:p>
        </p:txBody>
      </p:sp>
      <p:sp>
        <p:nvSpPr>
          <p:cNvPr id="3" name="Segnaposto contenuto 2">
            <a:extLst>
              <a:ext uri="{FF2B5EF4-FFF2-40B4-BE49-F238E27FC236}">
                <a16:creationId xmlns:a16="http://schemas.microsoft.com/office/drawing/2014/main" id="{22C92B1D-B232-C747-7226-99CFA1168555}"/>
              </a:ext>
            </a:extLst>
          </p:cNvPr>
          <p:cNvSpPr>
            <a:spLocks noGrp="1"/>
          </p:cNvSpPr>
          <p:nvPr>
            <p:ph idx="1"/>
          </p:nvPr>
        </p:nvSpPr>
        <p:spPr>
          <a:xfrm>
            <a:off x="913775" y="1100138"/>
            <a:ext cx="10364452" cy="4733926"/>
          </a:xfrm>
        </p:spPr>
        <p:txBody>
          <a:bodyPr/>
          <a:lstStyle/>
          <a:p>
            <a:r>
              <a:rPr lang="it-IT" b="1" dirty="0"/>
              <a:t>Tutte le emozioni condividono la stessa attivazione fisiologica e la loro diversificazione dipende dai processi cognitivi finalizzati a individuarne le cause. </a:t>
            </a:r>
          </a:p>
          <a:p>
            <a:r>
              <a:rPr lang="it-IT" b="1" dirty="0"/>
              <a:t>L’emozione ha luogo solo quando si verifica uno stato di attivazione per il quale non è rintracciabile una spiegazione non emotiva: se il cuore batte velocemente perché ho corso non proverò un’emozione, ma se ho il batticuore senza che vi siano cause «non emotive» plausibili, cercherò di valutare tale attivazione attribuendole una valenza emotiva. </a:t>
            </a:r>
          </a:p>
          <a:p>
            <a:r>
              <a:rPr lang="it-IT" b="1" dirty="0"/>
              <a:t>Nel valutare lo stato di attivazione gli individui attingono dalle informazioni che sono loro «a disposizione».</a:t>
            </a:r>
          </a:p>
        </p:txBody>
      </p:sp>
    </p:spTree>
    <p:extLst>
      <p:ext uri="{BB962C8B-B14F-4D97-AF65-F5344CB8AC3E}">
        <p14:creationId xmlns:p14="http://schemas.microsoft.com/office/powerpoint/2010/main" val="24434449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DE3AA6-C03E-75F2-0C94-F4656A197CA9}"/>
              </a:ext>
            </a:extLst>
          </p:cNvPr>
          <p:cNvSpPr>
            <a:spLocks noGrp="1"/>
          </p:cNvSpPr>
          <p:nvPr>
            <p:ph type="title"/>
          </p:nvPr>
        </p:nvSpPr>
        <p:spPr>
          <a:xfrm>
            <a:off x="913775" y="157164"/>
            <a:ext cx="10364451" cy="442912"/>
          </a:xfrm>
        </p:spPr>
        <p:txBody>
          <a:bodyPr>
            <a:normAutofit fontScale="90000"/>
          </a:bodyPr>
          <a:lstStyle/>
          <a:p>
            <a:r>
              <a:rPr lang="it-IT" b="1" dirty="0"/>
              <a:t>Le teorie dell’</a:t>
            </a:r>
            <a:r>
              <a:rPr lang="it-IT" b="1" dirty="0" err="1"/>
              <a:t>appraisal</a:t>
            </a:r>
            <a:endParaRPr lang="it-IT" b="1" dirty="0"/>
          </a:p>
        </p:txBody>
      </p:sp>
      <p:sp>
        <p:nvSpPr>
          <p:cNvPr id="3" name="Segnaposto contenuto 2">
            <a:extLst>
              <a:ext uri="{FF2B5EF4-FFF2-40B4-BE49-F238E27FC236}">
                <a16:creationId xmlns:a16="http://schemas.microsoft.com/office/drawing/2014/main" id="{A072576F-BFD8-DFD2-307F-BC5E1FF7D020}"/>
              </a:ext>
            </a:extLst>
          </p:cNvPr>
          <p:cNvSpPr>
            <a:spLocks noGrp="1"/>
          </p:cNvSpPr>
          <p:nvPr>
            <p:ph idx="1"/>
          </p:nvPr>
        </p:nvSpPr>
        <p:spPr>
          <a:xfrm>
            <a:off x="142874" y="771525"/>
            <a:ext cx="11801475" cy="5786438"/>
          </a:xfrm>
        </p:spPr>
        <p:txBody>
          <a:bodyPr>
            <a:normAutofit lnSpcReduction="10000"/>
          </a:bodyPr>
          <a:lstStyle/>
          <a:p>
            <a:r>
              <a:rPr lang="it-IT" b="1" dirty="0"/>
              <a:t>Il modello più importante tra le teorie dell’</a:t>
            </a:r>
            <a:r>
              <a:rPr lang="it-IT" b="1" dirty="0" err="1"/>
              <a:t>appraisal</a:t>
            </a:r>
            <a:r>
              <a:rPr lang="it-IT" b="1" dirty="0"/>
              <a:t> (valutazione immediata tra buono e cattivo) è quello introdotto da </a:t>
            </a:r>
            <a:r>
              <a:rPr lang="it-IT" b="1" u="sng" dirty="0" err="1"/>
              <a:t>magda</a:t>
            </a:r>
            <a:r>
              <a:rPr lang="it-IT" b="1" u="sng" dirty="0"/>
              <a:t> </a:t>
            </a:r>
            <a:r>
              <a:rPr lang="it-IT" b="1" u="sng" dirty="0" err="1"/>
              <a:t>arnold</a:t>
            </a:r>
            <a:r>
              <a:rPr lang="it-IT" b="1" dirty="0"/>
              <a:t>, secondo la quale la valutazione da cui originano le emozioni è una sorta di bilancio che la persona fa dei vantaggi e degli svantaggi potenziali delle situazioni in cui si viene a trovare. Le conclusioni di tale bilancio hanno un effetto motivazionale sull’azione, in quanto le valutazioni positive spingono ad avvicinarsi a ciò che procura dei vantaggi, mentre le valutazioni negative spingono ad allontanarsi da ciò che danneggia. Per </a:t>
            </a:r>
            <a:r>
              <a:rPr lang="it-IT" b="1" dirty="0" err="1"/>
              <a:t>arnold</a:t>
            </a:r>
            <a:r>
              <a:rPr lang="it-IT" b="1" dirty="0"/>
              <a:t> le valutazioni sono immediate e automatiche.</a:t>
            </a:r>
          </a:p>
          <a:p>
            <a:r>
              <a:rPr lang="it-IT" b="1" u="sng" dirty="0"/>
              <a:t>Lazarus</a:t>
            </a:r>
            <a:r>
              <a:rPr lang="it-IT" b="1" dirty="0"/>
              <a:t> ha proposto la teoria cognitivo-relazionale-motivazionale, nella quale la valutazione degli stimoli rilevanti per la sopravvivenza, all’origine delle emozioni, abbia sempre implicazioni sul piano della motivazione individuale. Gli stimoli in grado di emozionare, hanno sempre un significato e una rilevanza in relazione ai bisogni ed agli obiettivi della persona e in relazione ad essi; pertanto sono percepiti come ostacoli o come opportunità. </a:t>
            </a:r>
          </a:p>
          <a:p>
            <a:r>
              <a:rPr lang="it-IT" b="1" dirty="0"/>
              <a:t>Nella teoria di </a:t>
            </a:r>
            <a:r>
              <a:rPr lang="it-IT" b="1" dirty="0" err="1"/>
              <a:t>lazarus</a:t>
            </a:r>
            <a:r>
              <a:rPr lang="it-IT" b="1" dirty="0"/>
              <a:t> le valutazioni emotive si distinguono in primarie e secondarie.</a:t>
            </a:r>
          </a:p>
        </p:txBody>
      </p:sp>
    </p:spTree>
    <p:extLst>
      <p:ext uri="{BB962C8B-B14F-4D97-AF65-F5344CB8AC3E}">
        <p14:creationId xmlns:p14="http://schemas.microsoft.com/office/powerpoint/2010/main" val="2549880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220E8C-6725-B869-9575-ED2BA55B2DE4}"/>
              </a:ext>
            </a:extLst>
          </p:cNvPr>
          <p:cNvSpPr>
            <a:spLocks noGrp="1"/>
          </p:cNvSpPr>
          <p:nvPr>
            <p:ph type="title"/>
          </p:nvPr>
        </p:nvSpPr>
        <p:spPr>
          <a:xfrm>
            <a:off x="913775" y="128589"/>
            <a:ext cx="10364451" cy="471486"/>
          </a:xfrm>
        </p:spPr>
        <p:txBody>
          <a:bodyPr>
            <a:normAutofit fontScale="90000"/>
          </a:bodyPr>
          <a:lstStyle/>
          <a:p>
            <a:r>
              <a:rPr lang="it-IT" b="1" dirty="0"/>
              <a:t>Le teorie dell’</a:t>
            </a:r>
            <a:r>
              <a:rPr lang="it-IT" b="1" dirty="0" err="1"/>
              <a:t>apparaisal</a:t>
            </a:r>
            <a:endParaRPr lang="it-IT" b="1" dirty="0"/>
          </a:p>
        </p:txBody>
      </p:sp>
      <p:sp>
        <p:nvSpPr>
          <p:cNvPr id="3" name="Segnaposto contenuto 2">
            <a:extLst>
              <a:ext uri="{FF2B5EF4-FFF2-40B4-BE49-F238E27FC236}">
                <a16:creationId xmlns:a16="http://schemas.microsoft.com/office/drawing/2014/main" id="{97A682EB-D4A5-2409-B3E9-AC5734935BBE}"/>
              </a:ext>
            </a:extLst>
          </p:cNvPr>
          <p:cNvSpPr>
            <a:spLocks noGrp="1"/>
          </p:cNvSpPr>
          <p:nvPr>
            <p:ph idx="1"/>
          </p:nvPr>
        </p:nvSpPr>
        <p:spPr>
          <a:xfrm>
            <a:off x="200024" y="514350"/>
            <a:ext cx="11801475" cy="6215061"/>
          </a:xfrm>
        </p:spPr>
        <p:txBody>
          <a:bodyPr>
            <a:normAutofit fontScale="92500" lnSpcReduction="20000"/>
          </a:bodyPr>
          <a:lstStyle/>
          <a:p>
            <a:r>
              <a:rPr lang="it-IT" b="1" dirty="0"/>
              <a:t>Le valutazioni emotive primarie (</a:t>
            </a:r>
            <a:r>
              <a:rPr lang="it-IT" b="1" dirty="0" err="1"/>
              <a:t>lazarus</a:t>
            </a:r>
            <a:r>
              <a:rPr lang="it-IT" b="1" dirty="0"/>
              <a:t>) </a:t>
            </a:r>
            <a:r>
              <a:rPr lang="it-IT" b="1" u="sng" dirty="0"/>
              <a:t>riguardano la valutazione immediata della rilevanza positiva o negativa di uno stimolo </a:t>
            </a:r>
            <a:r>
              <a:rPr lang="it-IT" b="1" dirty="0"/>
              <a:t>(</a:t>
            </a:r>
            <a:r>
              <a:rPr lang="it-IT" b="1" dirty="0">
                <a:solidFill>
                  <a:srgbClr val="C00000"/>
                </a:solidFill>
              </a:rPr>
              <a:t>interessi, bisogni, obiettivi della persona</a:t>
            </a:r>
            <a:r>
              <a:rPr lang="it-IT" b="1" dirty="0"/>
              <a:t>).</a:t>
            </a:r>
          </a:p>
          <a:p>
            <a:r>
              <a:rPr lang="it-IT" b="1" dirty="0"/>
              <a:t>Le valutazioni emotive secondarie </a:t>
            </a:r>
            <a:r>
              <a:rPr lang="it-IT" b="1" u="sng" dirty="0"/>
              <a:t>si riferiscono alle sue possibilità e capacità di affrontare lo stimolo e di gestirlo al meglio, ovvero alle cosiddette strategie di coping</a:t>
            </a:r>
            <a:r>
              <a:rPr lang="it-IT" b="1" dirty="0"/>
              <a:t> (</a:t>
            </a:r>
            <a:r>
              <a:rPr lang="it-IT" b="1" dirty="0">
                <a:solidFill>
                  <a:srgbClr val="C00000"/>
                </a:solidFill>
              </a:rPr>
              <a:t>comportamenti volti a controllare, affrontare e/o minimizzare conflitti e situazioni o eventi stressanti</a:t>
            </a:r>
            <a:r>
              <a:rPr lang="it-IT" b="1" dirty="0"/>
              <a:t>); le valutazioni di coping, sono articolate in:</a:t>
            </a:r>
          </a:p>
          <a:p>
            <a:pPr marL="457200" indent="-457200">
              <a:buFont typeface="+mj-lt"/>
              <a:buAutoNum type="arabicPeriod"/>
            </a:pPr>
            <a:r>
              <a:rPr lang="it-IT" b="1" u="sng" dirty="0"/>
              <a:t>Potenziale di coping focalizzato sul problema</a:t>
            </a:r>
            <a:r>
              <a:rPr lang="it-IT" b="1" dirty="0"/>
              <a:t>, relativo alla possibilità e capacità di mettere in atto strategie di gestione dello stimolo/evento in funzione di ciò che la persona è intenzionata a soddisfare o raggiungere (si possono cambiare le circostanze in modo da favorire interessi, bisogni e scopi);</a:t>
            </a:r>
          </a:p>
          <a:p>
            <a:pPr marL="457200" indent="-457200">
              <a:buFont typeface="+mj-lt"/>
              <a:buAutoNum type="arabicPeriod"/>
            </a:pPr>
            <a:r>
              <a:rPr lang="it-IT" b="1" u="sng" dirty="0"/>
              <a:t>Potenziale di coping focalizzato sulle emozioni</a:t>
            </a:r>
            <a:r>
              <a:rPr lang="it-IT" b="1" dirty="0"/>
              <a:t>, riferito alla possibilità e capacità di gestire lo stimolo/evento cambiando le proprie reazioni emotive (mi posso adattare alla situazione, cambiando il modo in cui reagisco emotivamente?);</a:t>
            </a:r>
          </a:p>
          <a:p>
            <a:pPr marL="457200" indent="-457200">
              <a:buFont typeface="+mj-lt"/>
              <a:buAutoNum type="arabicPeriod"/>
            </a:pPr>
            <a:r>
              <a:rPr lang="it-IT" b="1" u="sng" dirty="0"/>
              <a:t>Attribuzione di responsabilità </a:t>
            </a:r>
            <a:r>
              <a:rPr lang="it-IT" b="1" dirty="0"/>
              <a:t>(chi o che cosa è responsabile di quanto accaduto?);</a:t>
            </a:r>
          </a:p>
          <a:p>
            <a:pPr marL="457200" indent="-457200">
              <a:buFont typeface="+mj-lt"/>
              <a:buAutoNum type="arabicPeriod"/>
            </a:pPr>
            <a:r>
              <a:rPr lang="it-IT" b="1" u="sng" dirty="0"/>
              <a:t>Aspettative per il futuro </a:t>
            </a:r>
            <a:r>
              <a:rPr lang="it-IT" b="1" dirty="0"/>
              <a:t>(che possibilità ci sono che le circostanze cambino?).</a:t>
            </a:r>
          </a:p>
          <a:p>
            <a:pPr marL="0" indent="0">
              <a:buNone/>
            </a:pPr>
            <a:r>
              <a:rPr lang="it-IT" b="1" dirty="0">
                <a:solidFill>
                  <a:srgbClr val="C00000"/>
                </a:solidFill>
              </a:rPr>
              <a:t>Se dalle valutazioni primarie si ricava una connotazione dello stimolo in termini di valenza, da quelle secondarie scaturiscono specifiche emozioni. </a:t>
            </a:r>
          </a:p>
        </p:txBody>
      </p:sp>
    </p:spTree>
    <p:extLst>
      <p:ext uri="{BB962C8B-B14F-4D97-AF65-F5344CB8AC3E}">
        <p14:creationId xmlns:p14="http://schemas.microsoft.com/office/powerpoint/2010/main" val="4252142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A460CB-0C80-E8AA-94C5-008D8EF6EEBB}"/>
              </a:ext>
            </a:extLst>
          </p:cNvPr>
          <p:cNvSpPr>
            <a:spLocks noGrp="1"/>
          </p:cNvSpPr>
          <p:nvPr>
            <p:ph type="title"/>
          </p:nvPr>
        </p:nvSpPr>
        <p:spPr>
          <a:xfrm>
            <a:off x="228601" y="0"/>
            <a:ext cx="11644312" cy="471488"/>
          </a:xfrm>
        </p:spPr>
        <p:txBody>
          <a:bodyPr>
            <a:normAutofit fontScale="90000"/>
          </a:bodyPr>
          <a:lstStyle/>
          <a:p>
            <a:r>
              <a:rPr lang="it-IT" sz="2800" b="1" dirty="0"/>
              <a:t>Le emozioni</a:t>
            </a:r>
          </a:p>
        </p:txBody>
      </p:sp>
      <p:sp>
        <p:nvSpPr>
          <p:cNvPr id="3" name="Segnaposto contenuto 2">
            <a:extLst>
              <a:ext uri="{FF2B5EF4-FFF2-40B4-BE49-F238E27FC236}">
                <a16:creationId xmlns:a16="http://schemas.microsoft.com/office/drawing/2014/main" id="{B3B17D0E-B64A-F326-5F52-32A2E56A54D0}"/>
              </a:ext>
            </a:extLst>
          </p:cNvPr>
          <p:cNvSpPr>
            <a:spLocks noGrp="1"/>
          </p:cNvSpPr>
          <p:nvPr>
            <p:ph idx="1"/>
          </p:nvPr>
        </p:nvSpPr>
        <p:spPr>
          <a:xfrm>
            <a:off x="319087" y="371475"/>
            <a:ext cx="11553826" cy="6329364"/>
          </a:xfrm>
        </p:spPr>
        <p:txBody>
          <a:bodyPr>
            <a:normAutofit fontScale="92500" lnSpcReduction="20000"/>
          </a:bodyPr>
          <a:lstStyle/>
          <a:p>
            <a:r>
              <a:rPr lang="it-IT" b="1" u="sng" dirty="0"/>
              <a:t>Le emozioni sono risposte complesse a eventi di particolare rilevanza per la persona, caratterizzate da determinati vissuti soggettivi e da un’articolata reazione biologica</a:t>
            </a:r>
            <a:r>
              <a:rPr lang="it-IT" b="1" dirty="0"/>
              <a:t>. Le emozioni sono fenomeni multisistema che coinvolgono più piani del sé: il piano dell’elaborazione cognitiva, quello della motivazione e del comportamento, delle risposte biologiche (fisiologico) e del vissuto soggettivo dell’esperienza emotiva. Ciascuno di questi piani comprende diverse componenti al servizio di specifiche funzioni, come evidenziato dall’a</a:t>
            </a:r>
            <a:r>
              <a:rPr lang="it-IT" b="1" u="sng" dirty="0"/>
              <a:t>pproccio funzionale</a:t>
            </a:r>
            <a:r>
              <a:rPr lang="it-IT" b="1" dirty="0"/>
              <a:t>. </a:t>
            </a:r>
          </a:p>
          <a:p>
            <a:r>
              <a:rPr lang="it-IT" b="1" dirty="0"/>
              <a:t>Le emozioni sono considerate mediatori nella relazione tra organismo e ambiente; esse segnalano che è avvenuto un evento rilevante per la persona con possibili conseguenze positive o negative.</a:t>
            </a:r>
          </a:p>
          <a:p>
            <a:r>
              <a:rPr lang="it-IT" b="1" dirty="0"/>
              <a:t>Le emozioni sono caratterizzate da </a:t>
            </a:r>
            <a:r>
              <a:rPr lang="it-IT" b="1" u="sng" dirty="0"/>
              <a:t>reazioni fisiologiche complesse </a:t>
            </a:r>
            <a:r>
              <a:rPr lang="it-IT" b="1" dirty="0"/>
              <a:t>e da particolari espressioni e manifestazioni, specialmente a livello facciale.</a:t>
            </a:r>
          </a:p>
          <a:p>
            <a:r>
              <a:rPr lang="it-IT" b="1" dirty="0"/>
              <a:t>Sul </a:t>
            </a:r>
            <a:r>
              <a:rPr lang="it-IT" b="1" u="sng" dirty="0"/>
              <a:t>piano cognitivo implicano una valutazione dell’evento e delle risorse a disposizione per fronteggiarlo.</a:t>
            </a:r>
          </a:p>
          <a:p>
            <a:r>
              <a:rPr lang="it-IT" b="1" dirty="0"/>
              <a:t>Sul </a:t>
            </a:r>
            <a:r>
              <a:rPr lang="it-IT" b="1" u="sng" dirty="0"/>
              <a:t>piano motivazionale le emozioni attivano o inibiscono, orientano e sorreggono specifiche forme di comportamento</a:t>
            </a:r>
            <a:r>
              <a:rPr lang="it-IT" b="1" dirty="0"/>
              <a:t>, anche in vista di obiettivi con un forte significato personale.</a:t>
            </a:r>
          </a:p>
          <a:p>
            <a:r>
              <a:rPr lang="it-IT" b="1" dirty="0"/>
              <a:t>Ogni emozione è caratterizzata da una forte connotazione soggettiva e rende ogni evento unico e peculiare.</a:t>
            </a:r>
          </a:p>
        </p:txBody>
      </p:sp>
    </p:spTree>
    <p:extLst>
      <p:ext uri="{BB962C8B-B14F-4D97-AF65-F5344CB8AC3E}">
        <p14:creationId xmlns:p14="http://schemas.microsoft.com/office/powerpoint/2010/main" val="21680038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CD4E12F-23C5-AE6F-6FA8-0DE8586DCBF9}"/>
              </a:ext>
            </a:extLst>
          </p:cNvPr>
          <p:cNvSpPr>
            <a:spLocks noGrp="1"/>
          </p:cNvSpPr>
          <p:nvPr>
            <p:ph type="title"/>
          </p:nvPr>
        </p:nvSpPr>
        <p:spPr>
          <a:xfrm>
            <a:off x="913775" y="242889"/>
            <a:ext cx="10364451" cy="542924"/>
          </a:xfrm>
        </p:spPr>
        <p:txBody>
          <a:bodyPr>
            <a:normAutofit fontScale="90000"/>
          </a:bodyPr>
          <a:lstStyle/>
          <a:p>
            <a:r>
              <a:rPr lang="it-IT" b="1" dirty="0"/>
              <a:t>Lazarus e i temi relazionali</a:t>
            </a:r>
          </a:p>
        </p:txBody>
      </p:sp>
      <p:sp>
        <p:nvSpPr>
          <p:cNvPr id="3" name="Segnaposto contenuto 2">
            <a:extLst>
              <a:ext uri="{FF2B5EF4-FFF2-40B4-BE49-F238E27FC236}">
                <a16:creationId xmlns:a16="http://schemas.microsoft.com/office/drawing/2014/main" id="{36962B38-1DB0-D028-64E6-E0695086FACD}"/>
              </a:ext>
            </a:extLst>
          </p:cNvPr>
          <p:cNvSpPr>
            <a:spLocks noGrp="1"/>
          </p:cNvSpPr>
          <p:nvPr>
            <p:ph idx="1"/>
          </p:nvPr>
        </p:nvSpPr>
        <p:spPr>
          <a:xfrm>
            <a:off x="171450" y="957263"/>
            <a:ext cx="11801475" cy="5657848"/>
          </a:xfrm>
        </p:spPr>
        <p:txBody>
          <a:bodyPr>
            <a:normAutofit lnSpcReduction="10000"/>
          </a:bodyPr>
          <a:lstStyle/>
          <a:p>
            <a:r>
              <a:rPr lang="it-IT" sz="2100" b="1" dirty="0"/>
              <a:t>Il sistema di valutazioni che mettiamo in atto nella nostra esperienza quotidiana è riconducibile ad alcune categorie interpretative, cui </a:t>
            </a:r>
            <a:r>
              <a:rPr lang="it-IT" sz="2100" b="1" dirty="0" err="1"/>
              <a:t>lazarus</a:t>
            </a:r>
            <a:r>
              <a:rPr lang="it-IT" sz="2100" b="1" dirty="0"/>
              <a:t> attribuisce il nome di «temi relazionali». </a:t>
            </a:r>
          </a:p>
          <a:p>
            <a:r>
              <a:rPr lang="it-IT" sz="2100" b="1" dirty="0"/>
              <a:t>Questi temi corrispondono a </a:t>
            </a:r>
            <a:r>
              <a:rPr lang="it-IT" sz="2100" b="1" u="sng" dirty="0"/>
              <a:t>specifiche tipologie di interpretazione delle situazioni ambientali in relazione al benessere della persona</a:t>
            </a:r>
            <a:r>
              <a:rPr lang="it-IT" sz="2100" b="1" dirty="0"/>
              <a:t>. A ciascun tema corrisponde un’emozione.</a:t>
            </a:r>
          </a:p>
          <a:p>
            <a:r>
              <a:rPr lang="it-IT" sz="2100" b="1" dirty="0"/>
              <a:t>Ai diversi temi relazionali corrispondono sia emozioni considerate di base, come la paura, la rabbia, sia emozioni più complesse, come la gelosia e la colpa. Lazarus afferma per entrambe che i fattori biologici giocano uno stesso ruolo: </a:t>
            </a:r>
            <a:r>
              <a:rPr lang="it-IT" sz="2100" b="1" u="sng" dirty="0"/>
              <a:t>siamo biologicamente fatti in modo che determinate valutazioni si associno a specifiche emozioni</a:t>
            </a:r>
            <a:r>
              <a:rPr lang="it-IT" sz="2100" b="1" dirty="0"/>
              <a:t>; </a:t>
            </a:r>
          </a:p>
          <a:p>
            <a:pPr marL="0" indent="0" algn="ctr">
              <a:buNone/>
            </a:pPr>
            <a:r>
              <a:rPr lang="it-IT" sz="2100" b="1" dirty="0">
                <a:solidFill>
                  <a:srgbClr val="C00000"/>
                </a:solidFill>
              </a:rPr>
              <a:t>tuttavia il fatto che interpretiamo un certo stimolo in base a uno o più temi relazionali, non è determinato biologicamente, ma dipende dalla personalità individuale, dai processi di apprendimento e dalla cultura di appartenenza</a:t>
            </a:r>
            <a:r>
              <a:rPr lang="it-IT" sz="2100" b="1" dirty="0"/>
              <a:t>. </a:t>
            </a:r>
          </a:p>
        </p:txBody>
      </p:sp>
    </p:spTree>
    <p:extLst>
      <p:ext uri="{BB962C8B-B14F-4D97-AF65-F5344CB8AC3E}">
        <p14:creationId xmlns:p14="http://schemas.microsoft.com/office/powerpoint/2010/main" val="3763678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018124-CA8E-E24B-F2F6-0E67C2AFDC84}"/>
              </a:ext>
            </a:extLst>
          </p:cNvPr>
          <p:cNvSpPr>
            <a:spLocks noGrp="1"/>
          </p:cNvSpPr>
          <p:nvPr>
            <p:ph type="title"/>
          </p:nvPr>
        </p:nvSpPr>
        <p:spPr>
          <a:xfrm>
            <a:off x="913775" y="1"/>
            <a:ext cx="10364451" cy="528638"/>
          </a:xfrm>
        </p:spPr>
        <p:txBody>
          <a:bodyPr>
            <a:normAutofit fontScale="90000"/>
          </a:bodyPr>
          <a:lstStyle/>
          <a:p>
            <a:r>
              <a:rPr lang="it-IT" b="1" dirty="0"/>
              <a:t>L’emozione modale e il mero effetto espositivo</a:t>
            </a:r>
          </a:p>
        </p:txBody>
      </p:sp>
      <p:sp>
        <p:nvSpPr>
          <p:cNvPr id="3" name="Segnaposto contenuto 2">
            <a:extLst>
              <a:ext uri="{FF2B5EF4-FFF2-40B4-BE49-F238E27FC236}">
                <a16:creationId xmlns:a16="http://schemas.microsoft.com/office/drawing/2014/main" id="{C3AB95BC-C71A-E9C3-2E9C-F7445BBBF0BD}"/>
              </a:ext>
            </a:extLst>
          </p:cNvPr>
          <p:cNvSpPr>
            <a:spLocks noGrp="1"/>
          </p:cNvSpPr>
          <p:nvPr>
            <p:ph idx="1"/>
          </p:nvPr>
        </p:nvSpPr>
        <p:spPr>
          <a:xfrm>
            <a:off x="228600" y="528638"/>
            <a:ext cx="11715750" cy="6157912"/>
          </a:xfrm>
        </p:spPr>
        <p:txBody>
          <a:bodyPr>
            <a:normAutofit lnSpcReduction="10000"/>
          </a:bodyPr>
          <a:lstStyle/>
          <a:p>
            <a:r>
              <a:rPr lang="it-IT" b="1" dirty="0"/>
              <a:t>Un’altra teoria (</a:t>
            </a:r>
            <a:r>
              <a:rPr lang="it-IT" b="1" u="sng" dirty="0" err="1"/>
              <a:t>scherer</a:t>
            </a:r>
            <a:r>
              <a:rPr lang="it-IT" b="1" dirty="0"/>
              <a:t>) al concetto di emozione primaria sostituisce l’emozione modale: secondo l’autore non esistono emozioni basilari o emozioni più rilevanti di altre, ma </a:t>
            </a:r>
            <a:r>
              <a:rPr lang="it-IT" b="1" u="sng" dirty="0"/>
              <a:t>esistono emozioni statisticamente più frequenti di altre</a:t>
            </a:r>
            <a:r>
              <a:rPr lang="it-IT" b="1" dirty="0"/>
              <a:t>.</a:t>
            </a:r>
          </a:p>
          <a:p>
            <a:r>
              <a:rPr lang="it-IT" b="1" dirty="0"/>
              <a:t>Le emozioni sono potenzialmente infinite, tanto quanto lo sono le possibili combinazioni degli esiti dei processi di valutazione; ma le emozioni che sperimentiamo abitualmente non sono molto numerose. </a:t>
            </a:r>
          </a:p>
          <a:p>
            <a:r>
              <a:rPr lang="it-IT" b="1" dirty="0"/>
              <a:t>La maggiore frequenza di alcune emozioni dipende dal fatto che l’ambiente ha caratteristiche abbastanza stabili e ripetitive e questo fa si che tendano a ripetersi le stesse situazioni rilevanti per il nostro benessere. Le emozioni modali sono quelle alle quali è riconducibile il maggior numero di episodi emotivi della nostra vita quotidiana.</a:t>
            </a:r>
          </a:p>
          <a:p>
            <a:r>
              <a:rPr lang="it-IT" b="1" u="sng" dirty="0" err="1"/>
              <a:t>Zajonc</a:t>
            </a:r>
            <a:r>
              <a:rPr lang="it-IT" b="1" dirty="0"/>
              <a:t> sostenne che in risposta a un dato evento ci sia prima una risposta emotiva; ipotizzò l’esistenza di un «mero effetto espositivo», grazie al quale si è in grado di provare emozioni, senza che vi sia il riconoscimento dello stimolo, come accade quando si ascolta un brano musicale di cui non si sa nulla. Per essere efficace l’esposizione deve essere ripetuta nel tempo. L’esposizione ripetuta e piacevole a certi stimoli genera un’associazione automatica tra lo stimolo e l’esperienza affettiva positiva, senza che vi sia una valutazione consapevole.</a:t>
            </a:r>
          </a:p>
        </p:txBody>
      </p:sp>
    </p:spTree>
    <p:extLst>
      <p:ext uri="{BB962C8B-B14F-4D97-AF65-F5344CB8AC3E}">
        <p14:creationId xmlns:p14="http://schemas.microsoft.com/office/powerpoint/2010/main" val="10527220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63E2B9-836D-BBC7-7688-06F94257716A}"/>
              </a:ext>
            </a:extLst>
          </p:cNvPr>
          <p:cNvSpPr>
            <a:spLocks noGrp="1"/>
          </p:cNvSpPr>
          <p:nvPr>
            <p:ph type="title"/>
          </p:nvPr>
        </p:nvSpPr>
        <p:spPr>
          <a:xfrm>
            <a:off x="913775" y="200025"/>
            <a:ext cx="10364451" cy="600075"/>
          </a:xfrm>
        </p:spPr>
        <p:txBody>
          <a:bodyPr>
            <a:normAutofit/>
          </a:bodyPr>
          <a:lstStyle/>
          <a:p>
            <a:r>
              <a:rPr lang="it-IT" sz="3200" b="1" dirty="0"/>
              <a:t>La fisiologia delle emozioni</a:t>
            </a:r>
          </a:p>
        </p:txBody>
      </p:sp>
      <p:sp>
        <p:nvSpPr>
          <p:cNvPr id="3" name="Segnaposto contenuto 2">
            <a:extLst>
              <a:ext uri="{FF2B5EF4-FFF2-40B4-BE49-F238E27FC236}">
                <a16:creationId xmlns:a16="http://schemas.microsoft.com/office/drawing/2014/main" id="{648AA7CF-9850-57F8-9279-4631E4D05DE4}"/>
              </a:ext>
            </a:extLst>
          </p:cNvPr>
          <p:cNvSpPr>
            <a:spLocks noGrp="1"/>
          </p:cNvSpPr>
          <p:nvPr>
            <p:ph idx="1"/>
          </p:nvPr>
        </p:nvSpPr>
        <p:spPr>
          <a:xfrm>
            <a:off x="114300" y="628650"/>
            <a:ext cx="11958638" cy="5915025"/>
          </a:xfrm>
        </p:spPr>
        <p:txBody>
          <a:bodyPr>
            <a:normAutofit fontScale="92500" lnSpcReduction="20000"/>
          </a:bodyPr>
          <a:lstStyle/>
          <a:p>
            <a:r>
              <a:rPr lang="it-IT" b="1" dirty="0"/>
              <a:t>Il battito cardiaco aumenta per diverse emozioni: paura, collera, anche la gioia. La fisiologia delle emozioni tende ad individuare le configurazioni che caratterizzano l’esperienza emotiva, connesse all’attivazione del sistema nervoso centrale, del sistema nervoso autonomo, simpatico e parasimpatico e del sistema endocrino.</a:t>
            </a:r>
          </a:p>
          <a:p>
            <a:r>
              <a:rPr lang="it-IT" b="1" dirty="0"/>
              <a:t>La ricerca in questo settore utilizza diverse metodologie finalizzate a rilevare gli indicatori dell’attivazione fisiologica:</a:t>
            </a:r>
          </a:p>
          <a:p>
            <a:pPr marL="457200" indent="-457200">
              <a:buFont typeface="+mj-lt"/>
              <a:buAutoNum type="arabicPeriod"/>
            </a:pPr>
            <a:r>
              <a:rPr lang="it-IT" b="1" dirty="0"/>
              <a:t>Resoconti verbali o autovalutazioni dello stato emotivo soggettivo;</a:t>
            </a:r>
          </a:p>
          <a:p>
            <a:pPr marL="457200" indent="-457200">
              <a:buFont typeface="+mj-lt"/>
              <a:buAutoNum type="arabicPeriod"/>
            </a:pPr>
            <a:r>
              <a:rPr lang="it-IT" b="1" dirty="0"/>
              <a:t>Indici comportamentali, come espressioni facciali e posturali, codificato con strumenti come il </a:t>
            </a:r>
            <a:r>
              <a:rPr lang="it-IT" b="1" dirty="0" err="1"/>
              <a:t>facs</a:t>
            </a:r>
            <a:r>
              <a:rPr lang="it-IT" b="1" dirty="0"/>
              <a:t>;</a:t>
            </a:r>
          </a:p>
          <a:p>
            <a:pPr marL="457200" indent="-457200">
              <a:buFont typeface="+mj-lt"/>
              <a:buAutoNum type="arabicPeriod"/>
            </a:pPr>
            <a:r>
              <a:rPr lang="it-IT" b="1" dirty="0" err="1"/>
              <a:t>Biosegnali</a:t>
            </a:r>
            <a:r>
              <a:rPr lang="it-IT" b="1" dirty="0"/>
              <a:t> relativi ai cambiamenti fisiologici nell’attività di diversi sistemi biologici, classificabili in elettrici (</a:t>
            </a:r>
            <a:r>
              <a:rPr lang="it-IT" b="1" dirty="0" err="1"/>
              <a:t>ecg</a:t>
            </a:r>
            <a:r>
              <a:rPr lang="it-IT" b="1" dirty="0"/>
              <a:t> ed </a:t>
            </a:r>
            <a:r>
              <a:rPr lang="it-IT" b="1" dirty="0" err="1"/>
              <a:t>eeg</a:t>
            </a:r>
            <a:r>
              <a:rPr lang="it-IT" b="1" dirty="0"/>
              <a:t>), non elettrici (misure pressorie e termiche) e biochimici (livello di ormoni, anticorpi).</a:t>
            </a:r>
          </a:p>
          <a:p>
            <a:pPr marL="0" indent="0">
              <a:buNone/>
            </a:pPr>
            <a:r>
              <a:rPr lang="it-IT" b="1" dirty="0"/>
              <a:t>La pressione arteriosa aumenta nella rabbia, ma anche quando si devono fronteggiare forti stimolazioni; a differenza della frequenza cardiaca, la </a:t>
            </a:r>
            <a:r>
              <a:rPr lang="it-IT" b="1" dirty="0" err="1"/>
              <a:t>pa</a:t>
            </a:r>
            <a:r>
              <a:rPr lang="it-IT" b="1" dirty="0"/>
              <a:t> è una risposta più lenta e  più persistente dell’emozione. La vasocostrizione e dilatazione alterano la distribuzione del sangue nel corpo (la prima facilita l’attivazione muscolare); la paura diminuisce la salivazione, peggiora la digestione (diminuisce l’attività gastrica) facendo diminuire l’appetito.</a:t>
            </a:r>
          </a:p>
        </p:txBody>
      </p:sp>
    </p:spTree>
    <p:extLst>
      <p:ext uri="{BB962C8B-B14F-4D97-AF65-F5344CB8AC3E}">
        <p14:creationId xmlns:p14="http://schemas.microsoft.com/office/powerpoint/2010/main" val="26022181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5C7578-8EE1-D61A-193D-6884E5427298}"/>
              </a:ext>
            </a:extLst>
          </p:cNvPr>
          <p:cNvSpPr>
            <a:spLocks noGrp="1"/>
          </p:cNvSpPr>
          <p:nvPr>
            <p:ph type="title"/>
          </p:nvPr>
        </p:nvSpPr>
        <p:spPr>
          <a:xfrm>
            <a:off x="913775" y="1"/>
            <a:ext cx="10364451" cy="571499"/>
          </a:xfrm>
        </p:spPr>
        <p:txBody>
          <a:bodyPr>
            <a:normAutofit fontScale="90000"/>
          </a:bodyPr>
          <a:lstStyle/>
          <a:p>
            <a:r>
              <a:rPr lang="it-IT" b="1" dirty="0" err="1"/>
              <a:t>Periferalisti</a:t>
            </a:r>
            <a:r>
              <a:rPr lang="it-IT" b="1" dirty="0"/>
              <a:t> e centralisti</a:t>
            </a:r>
          </a:p>
        </p:txBody>
      </p:sp>
      <p:sp>
        <p:nvSpPr>
          <p:cNvPr id="3" name="Segnaposto contenuto 2">
            <a:extLst>
              <a:ext uri="{FF2B5EF4-FFF2-40B4-BE49-F238E27FC236}">
                <a16:creationId xmlns:a16="http://schemas.microsoft.com/office/drawing/2014/main" id="{2C63705E-C5C3-B75C-6BB3-4DFD74471278}"/>
              </a:ext>
            </a:extLst>
          </p:cNvPr>
          <p:cNvSpPr>
            <a:spLocks noGrp="1"/>
          </p:cNvSpPr>
          <p:nvPr>
            <p:ph idx="1"/>
          </p:nvPr>
        </p:nvSpPr>
        <p:spPr>
          <a:xfrm>
            <a:off x="100013" y="457200"/>
            <a:ext cx="11930062" cy="6229349"/>
          </a:xfrm>
        </p:spPr>
        <p:txBody>
          <a:bodyPr>
            <a:normAutofit fontScale="92500" lnSpcReduction="10000"/>
          </a:bodyPr>
          <a:lstStyle/>
          <a:p>
            <a:r>
              <a:rPr lang="it-IT" b="1" dirty="0"/>
              <a:t>Secondo la teoria </a:t>
            </a:r>
            <a:r>
              <a:rPr lang="it-IT" b="1" dirty="0" err="1"/>
              <a:t>periferalista</a:t>
            </a:r>
            <a:r>
              <a:rPr lang="it-IT" b="1" dirty="0"/>
              <a:t> di </a:t>
            </a:r>
            <a:r>
              <a:rPr lang="it-IT" b="1" u="sng" dirty="0" err="1"/>
              <a:t>james</a:t>
            </a:r>
            <a:r>
              <a:rPr lang="it-IT" b="1" u="sng" dirty="0"/>
              <a:t> e lange</a:t>
            </a:r>
            <a:r>
              <a:rPr lang="it-IT" b="1" dirty="0"/>
              <a:t> l’evento che determina l’emozione provoca una precisa reazione fisiologica che, a sua volta, produce l’esperienza emotiva nel cervello. Accade che le modificazioni corporee sono direttamente successive alla percezione di un certo evento e la sensazione che noi abbiamo delle modificazioni corporee nel momento in cui si verificano è l’emozione. Tale posizione teorica sottintende che le diverse emozioni siano connotate da pattern di reazioni fisiologiche ben distinte (non si ride perché si è felici ma si è felici perché si ride!).</a:t>
            </a:r>
          </a:p>
          <a:p>
            <a:r>
              <a:rPr lang="it-IT" b="1" dirty="0"/>
              <a:t>Tale teoria è stata messa in  discussione dagli studiosi </a:t>
            </a:r>
            <a:r>
              <a:rPr lang="it-IT" b="1" u="sng" dirty="0" err="1"/>
              <a:t>cannon</a:t>
            </a:r>
            <a:r>
              <a:rPr lang="it-IT" b="1" u="sng" dirty="0"/>
              <a:t> e </a:t>
            </a:r>
            <a:r>
              <a:rPr lang="it-IT" b="1" u="sng" dirty="0" err="1"/>
              <a:t>bard</a:t>
            </a:r>
            <a:r>
              <a:rPr lang="it-IT" b="1" dirty="0"/>
              <a:t>, suo allievo, che proposero la teoria centralista delle emozioni, secondo la quale l’evento </a:t>
            </a:r>
            <a:r>
              <a:rPr lang="it-IT" b="1" dirty="0" err="1"/>
              <a:t>emotigeno</a:t>
            </a:r>
            <a:r>
              <a:rPr lang="it-IT" b="1" dirty="0"/>
              <a:t> scatenerebbe simultaneamente la reazione fisiologica e l’esperienza emozionale nel cervello. Le critiche mosse ai </a:t>
            </a:r>
            <a:r>
              <a:rPr lang="it-IT" b="1" dirty="0" err="1"/>
              <a:t>periferalisti</a:t>
            </a:r>
            <a:r>
              <a:rPr lang="it-IT" b="1" dirty="0"/>
              <a:t> si basavano non solo sulla mancata esistenza di pattern di attivazione specifici, ma anche sull’osservazione che talvolta il sistema nervoso autonomo reagisce troppo lentamente per spiegare la rapida comparsa delle emozioni.</a:t>
            </a:r>
          </a:p>
          <a:p>
            <a:r>
              <a:rPr lang="it-IT" b="1" dirty="0"/>
              <a:t>Cannon propose una teoria centralista secondo la quale le emozioni sono reazioni automatiche e adattive che hanno luogo in situazioni d’emergenza che sono coordinate da un unico centro sottocorticale: il talamo. Le emozioni giungono al talamo che attiva la corteccia dando luogo all’esperienza emozionale soggettiva e contemporaneamente i muscoli e i visceri causandone le relative modificazioni.</a:t>
            </a:r>
          </a:p>
        </p:txBody>
      </p:sp>
    </p:spTree>
    <p:extLst>
      <p:ext uri="{BB962C8B-B14F-4D97-AF65-F5344CB8AC3E}">
        <p14:creationId xmlns:p14="http://schemas.microsoft.com/office/powerpoint/2010/main" val="6135613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65BD74-94D6-D9B3-3891-EF4265D8452F}"/>
              </a:ext>
            </a:extLst>
          </p:cNvPr>
          <p:cNvSpPr>
            <a:spLocks noGrp="1"/>
          </p:cNvSpPr>
          <p:nvPr>
            <p:ph type="title"/>
          </p:nvPr>
        </p:nvSpPr>
        <p:spPr>
          <a:xfrm>
            <a:off x="913775" y="228601"/>
            <a:ext cx="10364451" cy="514349"/>
          </a:xfrm>
        </p:spPr>
        <p:txBody>
          <a:bodyPr>
            <a:normAutofit fontScale="90000"/>
          </a:bodyPr>
          <a:lstStyle/>
          <a:p>
            <a:r>
              <a:rPr lang="it-IT" b="1" dirty="0"/>
              <a:t>Le emozioni e il cervello</a:t>
            </a:r>
          </a:p>
        </p:txBody>
      </p:sp>
      <p:sp>
        <p:nvSpPr>
          <p:cNvPr id="3" name="Segnaposto contenuto 2">
            <a:extLst>
              <a:ext uri="{FF2B5EF4-FFF2-40B4-BE49-F238E27FC236}">
                <a16:creationId xmlns:a16="http://schemas.microsoft.com/office/drawing/2014/main" id="{8BFD2A75-7ADD-6C88-3B32-433879392555}"/>
              </a:ext>
            </a:extLst>
          </p:cNvPr>
          <p:cNvSpPr>
            <a:spLocks noGrp="1"/>
          </p:cNvSpPr>
          <p:nvPr>
            <p:ph idx="1"/>
          </p:nvPr>
        </p:nvSpPr>
        <p:spPr>
          <a:xfrm>
            <a:off x="171450" y="957263"/>
            <a:ext cx="11744325" cy="5672136"/>
          </a:xfrm>
        </p:spPr>
        <p:txBody>
          <a:bodyPr>
            <a:normAutofit/>
          </a:bodyPr>
          <a:lstStyle/>
          <a:p>
            <a:r>
              <a:rPr lang="it-IT" sz="2400" b="1" dirty="0"/>
              <a:t>Studi più approfonditi sul cervello ne parlano come se fosse una casa suddivisa a più piani organizzati gerarchicamente. Al primo piano la parte più antica del cervello: tronco encefalico, formazione reticolare, mesencefalo e nuclei della base; al secondo piano il sistema limbico, la cui funzione è quella di gestire le informazioni interne ed esterne al fine di garantire il soddisfacimento dei bisogni fondamentali di autoconservazione e di conservazione della specie e comprende l’amigdala, i gangli della base, o nuclei del setto e parti della corteccia frontale; al terzo piano abbiamo la neocorteccia.</a:t>
            </a:r>
          </a:p>
          <a:p>
            <a:r>
              <a:rPr lang="it-IT" sz="2400" b="1" dirty="0">
                <a:solidFill>
                  <a:srgbClr val="C00000"/>
                </a:solidFill>
              </a:rPr>
              <a:t>L’amigdala ha un ruolo rilevante nell’esperienza emotiva, in particolare nell’elaborazione dell’informazione sensoriale e nella valutazione dei segnali di pericolo (studiare dalle slide dell’intelligenza).</a:t>
            </a:r>
            <a:r>
              <a:rPr lang="it-IT" sz="2400" b="1" dirty="0"/>
              <a:t> </a:t>
            </a:r>
          </a:p>
        </p:txBody>
      </p:sp>
    </p:spTree>
    <p:extLst>
      <p:ext uri="{BB962C8B-B14F-4D97-AF65-F5344CB8AC3E}">
        <p14:creationId xmlns:p14="http://schemas.microsoft.com/office/powerpoint/2010/main" val="10760232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108613-7D8C-D993-0030-61DE79AE9D24}"/>
              </a:ext>
            </a:extLst>
          </p:cNvPr>
          <p:cNvSpPr>
            <a:spLocks noGrp="1"/>
          </p:cNvSpPr>
          <p:nvPr>
            <p:ph type="title"/>
          </p:nvPr>
        </p:nvSpPr>
        <p:spPr>
          <a:xfrm>
            <a:off x="913775" y="1"/>
            <a:ext cx="10364451" cy="600074"/>
          </a:xfrm>
        </p:spPr>
        <p:txBody>
          <a:bodyPr>
            <a:normAutofit/>
          </a:bodyPr>
          <a:lstStyle/>
          <a:p>
            <a:r>
              <a:rPr lang="it-IT" b="1" dirty="0"/>
              <a:t>Le emozioni e il cervello</a:t>
            </a:r>
          </a:p>
        </p:txBody>
      </p:sp>
      <p:pic>
        <p:nvPicPr>
          <p:cNvPr id="15" name="Segnaposto contenuto 14">
            <a:extLst>
              <a:ext uri="{FF2B5EF4-FFF2-40B4-BE49-F238E27FC236}">
                <a16:creationId xmlns:a16="http://schemas.microsoft.com/office/drawing/2014/main" id="{7234A802-19BC-33FE-C617-425E835E1858}"/>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028826" y="600076"/>
            <a:ext cx="8686800" cy="6115050"/>
          </a:xfrm>
        </p:spPr>
      </p:pic>
    </p:spTree>
    <p:extLst>
      <p:ext uri="{BB962C8B-B14F-4D97-AF65-F5344CB8AC3E}">
        <p14:creationId xmlns:p14="http://schemas.microsoft.com/office/powerpoint/2010/main" val="6554390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A45B63-4FB0-103F-07D1-1735A40F5645}"/>
              </a:ext>
            </a:extLst>
          </p:cNvPr>
          <p:cNvSpPr>
            <a:spLocks noGrp="1"/>
          </p:cNvSpPr>
          <p:nvPr>
            <p:ph type="title"/>
          </p:nvPr>
        </p:nvSpPr>
        <p:spPr>
          <a:xfrm>
            <a:off x="913775" y="0"/>
            <a:ext cx="10364451" cy="585788"/>
          </a:xfrm>
        </p:spPr>
        <p:txBody>
          <a:bodyPr>
            <a:normAutofit/>
          </a:bodyPr>
          <a:lstStyle/>
          <a:p>
            <a:r>
              <a:rPr lang="it-IT" b="1" dirty="0"/>
              <a:t>Aspetti sociali delle emozioni</a:t>
            </a:r>
          </a:p>
        </p:txBody>
      </p:sp>
      <p:sp>
        <p:nvSpPr>
          <p:cNvPr id="3" name="Segnaposto contenuto 2">
            <a:extLst>
              <a:ext uri="{FF2B5EF4-FFF2-40B4-BE49-F238E27FC236}">
                <a16:creationId xmlns:a16="http://schemas.microsoft.com/office/drawing/2014/main" id="{EC0B8946-ECD0-C9DA-21FE-653EC2AE8118}"/>
              </a:ext>
            </a:extLst>
          </p:cNvPr>
          <p:cNvSpPr>
            <a:spLocks noGrp="1"/>
          </p:cNvSpPr>
          <p:nvPr>
            <p:ph idx="1"/>
          </p:nvPr>
        </p:nvSpPr>
        <p:spPr>
          <a:xfrm>
            <a:off x="271463" y="585788"/>
            <a:ext cx="11487150" cy="6072186"/>
          </a:xfrm>
        </p:spPr>
        <p:txBody>
          <a:bodyPr>
            <a:normAutofit fontScale="92500" lnSpcReduction="10000"/>
          </a:bodyPr>
          <a:lstStyle/>
          <a:p>
            <a:r>
              <a:rPr lang="it-IT" b="1" dirty="0"/>
              <a:t>Le emozioni hanno una forte connotazione interpersonale e sociale. Essa sia quando è vissuta, rievocata o anche solo anticipata, sostanzia momenti fondamentali delle nostre relazioni con gli altri.</a:t>
            </a:r>
          </a:p>
          <a:p>
            <a:r>
              <a:rPr lang="it-IT" b="1" u="sng" dirty="0"/>
              <a:t>Ogni cultura influenza in modo profondo e sistematico le esperienze emotive degli individui</a:t>
            </a:r>
            <a:r>
              <a:rPr lang="it-IT" b="1" dirty="0"/>
              <a:t>, </a:t>
            </a:r>
            <a:r>
              <a:rPr lang="it-IT" b="1" u="sng" dirty="0"/>
              <a:t>attribuendovi un determinato valore e significato</a:t>
            </a:r>
            <a:r>
              <a:rPr lang="it-IT" b="1" dirty="0"/>
              <a:t>. Le emozioni sono schemi esperienziali ed espressivi determinati dal contesto socio culturale. Secondo </a:t>
            </a:r>
            <a:r>
              <a:rPr lang="it-IT" b="1" dirty="0" err="1"/>
              <a:t>averill</a:t>
            </a:r>
            <a:r>
              <a:rPr lang="it-IT" b="1" dirty="0"/>
              <a:t> (ha contribuito al tema della natura sociale delle emozioni) le emozioni sono insiemi di risposte prescritte socialmente alle quali le persone devono adeguarsi. Il vissuto e la manifestazione delle emozioni sono soggetti a delle regole:</a:t>
            </a:r>
          </a:p>
          <a:p>
            <a:pPr marL="457200" indent="-457200">
              <a:buFont typeface="+mj-lt"/>
              <a:buAutoNum type="arabicPeriod"/>
            </a:pPr>
            <a:r>
              <a:rPr lang="it-IT" b="1" u="sng" dirty="0"/>
              <a:t>Regole di valutazione</a:t>
            </a:r>
            <a:r>
              <a:rPr lang="it-IT" b="1" dirty="0"/>
              <a:t>, che definiscono come deve essere percepita e valutata una situazione (valutazione cognitiva);</a:t>
            </a:r>
          </a:p>
          <a:p>
            <a:pPr marL="457200" indent="-457200">
              <a:buFont typeface="+mj-lt"/>
              <a:buAutoNum type="arabicPeriod"/>
            </a:pPr>
            <a:r>
              <a:rPr lang="it-IT" b="1" u="sng" dirty="0"/>
              <a:t>Regole di comportamento</a:t>
            </a:r>
            <a:r>
              <a:rPr lang="it-IT" b="1" dirty="0"/>
              <a:t>, che stabiliscono come un’emozione deve essere espressa;</a:t>
            </a:r>
          </a:p>
          <a:p>
            <a:pPr marL="457200" indent="-457200">
              <a:buFont typeface="+mj-lt"/>
              <a:buAutoNum type="arabicPeriod"/>
            </a:pPr>
            <a:r>
              <a:rPr lang="it-IT" b="1" u="sng" dirty="0"/>
              <a:t>Regole prognostiche</a:t>
            </a:r>
            <a:r>
              <a:rPr lang="it-IT" b="1" dirty="0"/>
              <a:t>, che riguardano la giusta durata e lo sviluppo di un episodio emozionale nel corso del tempo;</a:t>
            </a:r>
          </a:p>
          <a:p>
            <a:pPr marL="457200" indent="-457200">
              <a:buFont typeface="+mj-lt"/>
              <a:buAutoNum type="arabicPeriod"/>
            </a:pPr>
            <a:r>
              <a:rPr lang="it-IT" b="1" u="sng" dirty="0"/>
              <a:t>Regole di attribuzione</a:t>
            </a:r>
            <a:r>
              <a:rPr lang="it-IT" b="1" dirty="0"/>
              <a:t>, attraverso le quali l’emozione viene spiegata e resa legittima rispetto al sistema sociale ed in rapporto al sé. </a:t>
            </a:r>
          </a:p>
        </p:txBody>
      </p:sp>
    </p:spTree>
    <p:extLst>
      <p:ext uri="{BB962C8B-B14F-4D97-AF65-F5344CB8AC3E}">
        <p14:creationId xmlns:p14="http://schemas.microsoft.com/office/powerpoint/2010/main" val="23631694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2A9AB0-ED36-3A0F-92C8-4FDD5374AEFC}"/>
              </a:ext>
            </a:extLst>
          </p:cNvPr>
          <p:cNvSpPr>
            <a:spLocks noGrp="1"/>
          </p:cNvSpPr>
          <p:nvPr>
            <p:ph type="title"/>
          </p:nvPr>
        </p:nvSpPr>
        <p:spPr>
          <a:xfrm>
            <a:off x="913775" y="185739"/>
            <a:ext cx="10364451" cy="442911"/>
          </a:xfrm>
        </p:spPr>
        <p:txBody>
          <a:bodyPr>
            <a:normAutofit fontScale="90000"/>
          </a:bodyPr>
          <a:lstStyle/>
          <a:p>
            <a:r>
              <a:rPr lang="it-IT" b="1" dirty="0"/>
              <a:t>Differenze di genere e differenze culturali</a:t>
            </a:r>
          </a:p>
        </p:txBody>
      </p:sp>
      <p:sp>
        <p:nvSpPr>
          <p:cNvPr id="3" name="Segnaposto contenuto 2">
            <a:extLst>
              <a:ext uri="{FF2B5EF4-FFF2-40B4-BE49-F238E27FC236}">
                <a16:creationId xmlns:a16="http://schemas.microsoft.com/office/drawing/2014/main" id="{BB525111-1EFE-672E-D5D0-BC3D934DB20D}"/>
              </a:ext>
            </a:extLst>
          </p:cNvPr>
          <p:cNvSpPr>
            <a:spLocks noGrp="1"/>
          </p:cNvSpPr>
          <p:nvPr>
            <p:ph idx="1"/>
          </p:nvPr>
        </p:nvSpPr>
        <p:spPr>
          <a:xfrm>
            <a:off x="200024" y="628649"/>
            <a:ext cx="11744325" cy="6043611"/>
          </a:xfrm>
        </p:spPr>
        <p:txBody>
          <a:bodyPr>
            <a:normAutofit fontScale="92500"/>
          </a:bodyPr>
          <a:lstStyle/>
          <a:p>
            <a:r>
              <a:rPr lang="it-IT" b="1" dirty="0"/>
              <a:t>Una delle credenze più conosciute è che vi sono differenze di genere nel modo in cui vengono vissute ed espresse le emozioni: gli uomini le vivrebbero con meno intensità rispetto alle donne, che invece sembrerebbero più predisposte a reagire «emotivamente» agli eventi. Le ricerche hanno dato una conferma dell’esistenza di differenze di genere, rintracciando differenze di tipo biologico ed attribuendo il ruolo di tali differenze ad alcuni ormoni e neurotrasmettitori. Sono state identificate anche differenze dal punto di vista socioculturale per un atteggiamento dei genitori differente con i figli maschi e con le figlie femmine: </a:t>
            </a:r>
            <a:r>
              <a:rPr lang="it-IT" b="1" u="sng" dirty="0"/>
              <a:t>i maschi incoraggiati al controllo delle emozioni, le femmine all’espansività</a:t>
            </a:r>
            <a:r>
              <a:rPr lang="it-IT" b="1" dirty="0"/>
              <a:t>.</a:t>
            </a:r>
          </a:p>
          <a:p>
            <a:r>
              <a:rPr lang="it-IT" b="1" dirty="0"/>
              <a:t>Sono state inoltre individuate differenze di genere anche tenendo conto di ruoli sociali: gli uomini sono spesso visti al comando e le donne spesso rivestono ruoli di sottomissione e gregarismo. </a:t>
            </a:r>
          </a:p>
          <a:p>
            <a:r>
              <a:rPr lang="it-IT" b="1" dirty="0"/>
              <a:t> le differenze di genere vedono spesso le donne sorridere di più rispetto agli uomini.</a:t>
            </a:r>
          </a:p>
          <a:p>
            <a:r>
              <a:rPr lang="it-IT" b="1" dirty="0"/>
              <a:t>Vi sono anche diversità nel lessico delle emozioni in base alle diverse culture: i giapponesi ad esempio usano parole che indicano emozioni caratterizzate da una forte connotazione relazionale, ad es. «</a:t>
            </a:r>
            <a:r>
              <a:rPr lang="it-IT" b="1" dirty="0" err="1"/>
              <a:t>aishiteru</a:t>
            </a:r>
            <a:r>
              <a:rPr lang="it-IT" b="1" dirty="0"/>
              <a:t>» è la frase con cui dicono «ti amo», ma che non usano molto spesso perché comunica un amore molto profondo e radicato (in italiano lo si dice di più).</a:t>
            </a:r>
          </a:p>
        </p:txBody>
      </p:sp>
    </p:spTree>
    <p:extLst>
      <p:ext uri="{BB962C8B-B14F-4D97-AF65-F5344CB8AC3E}">
        <p14:creationId xmlns:p14="http://schemas.microsoft.com/office/powerpoint/2010/main" val="42389844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CFC3559-8EB8-6F81-F0EE-81D9285AE213}"/>
              </a:ext>
            </a:extLst>
          </p:cNvPr>
          <p:cNvSpPr>
            <a:spLocks noGrp="1"/>
          </p:cNvSpPr>
          <p:nvPr>
            <p:ph type="title"/>
          </p:nvPr>
        </p:nvSpPr>
        <p:spPr>
          <a:xfrm>
            <a:off x="913775" y="228601"/>
            <a:ext cx="10364451" cy="400049"/>
          </a:xfrm>
        </p:spPr>
        <p:txBody>
          <a:bodyPr>
            <a:normAutofit fontScale="90000"/>
          </a:bodyPr>
          <a:lstStyle/>
          <a:p>
            <a:r>
              <a:rPr lang="it-IT" b="1" dirty="0"/>
              <a:t>La gestione delle emozioni</a:t>
            </a:r>
          </a:p>
        </p:txBody>
      </p:sp>
      <p:sp>
        <p:nvSpPr>
          <p:cNvPr id="3" name="Segnaposto contenuto 2">
            <a:extLst>
              <a:ext uri="{FF2B5EF4-FFF2-40B4-BE49-F238E27FC236}">
                <a16:creationId xmlns:a16="http://schemas.microsoft.com/office/drawing/2014/main" id="{6EBA4898-7916-EA86-C584-4EF0A4C916E6}"/>
              </a:ext>
            </a:extLst>
          </p:cNvPr>
          <p:cNvSpPr>
            <a:spLocks noGrp="1"/>
          </p:cNvSpPr>
          <p:nvPr>
            <p:ph idx="1"/>
          </p:nvPr>
        </p:nvSpPr>
        <p:spPr>
          <a:xfrm>
            <a:off x="185738" y="628650"/>
            <a:ext cx="11801475" cy="6229349"/>
          </a:xfrm>
        </p:spPr>
        <p:txBody>
          <a:bodyPr>
            <a:normAutofit fontScale="92500" lnSpcReduction="10000"/>
          </a:bodyPr>
          <a:lstStyle/>
          <a:p>
            <a:r>
              <a:rPr lang="it-IT" b="1" dirty="0"/>
              <a:t>La regolazione delle emozioni consiste in un insieme di capacità grazie alle quali le persone sono in grado di determinare quali emozioni provano, quando e come le sperimentano e le modalità della loro espressione. </a:t>
            </a:r>
          </a:p>
          <a:p>
            <a:r>
              <a:rPr lang="it-IT" b="1" dirty="0"/>
              <a:t>La regolazione delle emozioni può avvenire prima che l’emozione sia stata provata o successivamente, attraverso strategie finalizzate a modificarne l’espressione, il comportamento manifesto e il vissuto soggettivo. </a:t>
            </a:r>
            <a:r>
              <a:rPr lang="it-IT" b="1" dirty="0">
                <a:solidFill>
                  <a:srgbClr val="C00000"/>
                </a:solidFill>
              </a:rPr>
              <a:t>Ne consegue che la regolazione emotiva è un costrutto che comprende la consapevolezza, la comprensione e l’accettazione delle proprie emozioni. Il modello di regolazione emotiva individua 5 strategie di regolazione:</a:t>
            </a:r>
          </a:p>
          <a:p>
            <a:pPr marL="457200" indent="-457200">
              <a:buFont typeface="+mj-lt"/>
              <a:buAutoNum type="arabicPeriod"/>
            </a:pPr>
            <a:r>
              <a:rPr lang="it-IT" b="1" dirty="0"/>
              <a:t>La selezione della situazione (cercare di evitare situazioni spiacevoli);</a:t>
            </a:r>
          </a:p>
          <a:p>
            <a:pPr marL="457200" indent="-457200">
              <a:buFont typeface="+mj-lt"/>
              <a:buAutoNum type="arabicPeriod"/>
            </a:pPr>
            <a:r>
              <a:rPr lang="it-IT" b="1" dirty="0"/>
              <a:t>La modificazione della situazione (ad es. andare via da un certo luogo);</a:t>
            </a:r>
          </a:p>
          <a:p>
            <a:pPr marL="457200" indent="-457200">
              <a:buFont typeface="+mj-lt"/>
              <a:buAutoNum type="arabicPeriod"/>
            </a:pPr>
            <a:r>
              <a:rPr lang="it-IT" b="1" dirty="0"/>
              <a:t>Il distoglimento dell’attenzione (cercare elementi di distrazione);</a:t>
            </a:r>
          </a:p>
          <a:p>
            <a:pPr marL="457200" indent="-457200">
              <a:buFont typeface="+mj-lt"/>
              <a:buAutoNum type="arabicPeriod"/>
            </a:pPr>
            <a:r>
              <a:rPr lang="it-IT" b="1" dirty="0"/>
              <a:t>La rivalutazione cognitiva (razionalizzare o riconsiderare alcuni elementi di un episodio);</a:t>
            </a:r>
          </a:p>
          <a:p>
            <a:pPr marL="457200" indent="-457200">
              <a:buFont typeface="+mj-lt"/>
              <a:buAutoNum type="arabicPeriod"/>
            </a:pPr>
            <a:r>
              <a:rPr lang="it-IT" b="1" dirty="0"/>
              <a:t>La modulazione della risposta (tentare di moderare una manifestazione emotiva, sopprimendola).</a:t>
            </a:r>
          </a:p>
          <a:p>
            <a:pPr marL="0" indent="0">
              <a:buNone/>
            </a:pPr>
            <a:r>
              <a:rPr lang="it-IT" b="1" dirty="0"/>
              <a:t>Le prime quattro sono focalizzate sugli antecedenti dell’esperienza emotiva mentre la 5 sulla risposta emotiva. Anche la reinterpretazione dell’esperienza può essere efficace.</a:t>
            </a:r>
          </a:p>
          <a:p>
            <a:pPr marL="457200" indent="-457200">
              <a:buFont typeface="+mj-lt"/>
              <a:buAutoNum type="arabicPeriod"/>
            </a:pPr>
            <a:endParaRPr lang="it-IT" b="1" dirty="0"/>
          </a:p>
        </p:txBody>
      </p:sp>
    </p:spTree>
    <p:extLst>
      <p:ext uri="{BB962C8B-B14F-4D97-AF65-F5344CB8AC3E}">
        <p14:creationId xmlns:p14="http://schemas.microsoft.com/office/powerpoint/2010/main" val="331382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0B8A34-831A-E299-7463-3A5B23BD182E}"/>
              </a:ext>
            </a:extLst>
          </p:cNvPr>
          <p:cNvSpPr>
            <a:spLocks noGrp="1"/>
          </p:cNvSpPr>
          <p:nvPr>
            <p:ph type="title"/>
          </p:nvPr>
        </p:nvSpPr>
        <p:spPr>
          <a:xfrm>
            <a:off x="128589" y="171451"/>
            <a:ext cx="11844336" cy="542924"/>
          </a:xfrm>
        </p:spPr>
        <p:txBody>
          <a:bodyPr>
            <a:normAutofit/>
          </a:bodyPr>
          <a:lstStyle/>
          <a:p>
            <a:r>
              <a:rPr lang="it-IT" sz="2800" b="1" dirty="0"/>
              <a:t>Emozioni: sentimenti, umore, affetto.</a:t>
            </a:r>
          </a:p>
        </p:txBody>
      </p:sp>
      <p:sp>
        <p:nvSpPr>
          <p:cNvPr id="3" name="Segnaposto contenuto 2">
            <a:extLst>
              <a:ext uri="{FF2B5EF4-FFF2-40B4-BE49-F238E27FC236}">
                <a16:creationId xmlns:a16="http://schemas.microsoft.com/office/drawing/2014/main" id="{63ADE697-8B06-E57F-B891-342BCAFC03CE}"/>
              </a:ext>
            </a:extLst>
          </p:cNvPr>
          <p:cNvSpPr>
            <a:spLocks noGrp="1"/>
          </p:cNvSpPr>
          <p:nvPr>
            <p:ph idx="1"/>
          </p:nvPr>
        </p:nvSpPr>
        <p:spPr>
          <a:xfrm>
            <a:off x="128588" y="714375"/>
            <a:ext cx="11844335" cy="5829300"/>
          </a:xfrm>
        </p:spPr>
        <p:txBody>
          <a:bodyPr>
            <a:normAutofit/>
          </a:bodyPr>
          <a:lstStyle/>
          <a:p>
            <a:r>
              <a:rPr lang="it-IT" b="1" dirty="0"/>
              <a:t>Le emozioni sono risposte a eventi significativi. Tali risposte sono intense e differenziano le emozioni </a:t>
            </a:r>
            <a:r>
              <a:rPr lang="it-IT" b="1" u="sng" dirty="0"/>
              <a:t>dall’umore o stato d’animo</a:t>
            </a:r>
            <a:r>
              <a:rPr lang="it-IT" b="1" dirty="0"/>
              <a:t>: questi sono caratterizzati da una bassa intensità e da una durata e un decorso temporale più lunghi. A differenza dalle emozioni, </a:t>
            </a:r>
            <a:r>
              <a:rPr lang="it-IT" b="1" u="sng" dirty="0"/>
              <a:t>gli stati d’animo non originano da eventi specifici</a:t>
            </a:r>
            <a:r>
              <a:rPr lang="it-IT" b="1" dirty="0"/>
              <a:t>, circoscritti e identificabili, ma sono suscitati da situazioni generiche e scarsamente definite (condizioni atmosferiche ad es.) o da semplici sensazioni (un odore). Le emozioni influenzano le azioni, mentre gli stati d’animo influenzano i processi attentivi e la valutazione degli stimoli.</a:t>
            </a:r>
          </a:p>
          <a:p>
            <a:r>
              <a:rPr lang="it-IT" b="1" u="sng" dirty="0"/>
              <a:t>I sentimenti</a:t>
            </a:r>
            <a:r>
              <a:rPr lang="it-IT" b="1" dirty="0"/>
              <a:t> condividono con gli stati d’animo il fatto di essere più duraturi e meno circoscritti temporalmente delle emozioni. I sentimenti sono focalizzati in maniera stabile verso un oggetto o una classe di oggetti. Stati d’animo e sentimenti possono predisporre a determinate emozioni: un sentimento d’amore può sfociare in momenti di intensa gioia se la persona amata ci sorprende con un regalo.</a:t>
            </a:r>
          </a:p>
          <a:p>
            <a:r>
              <a:rPr lang="it-IT" b="1" u="sng" dirty="0"/>
              <a:t>L’affetto:</a:t>
            </a:r>
            <a:r>
              <a:rPr lang="it-IT" b="1" dirty="0"/>
              <a:t> è usato per in indicare il carattere «non cognitivo» dell’esperienza e concerne la qualità positiva o negativa degli eventi che danno luogo alle emozioni.</a:t>
            </a:r>
            <a:endParaRPr lang="it-IT" b="1" u="sng" dirty="0"/>
          </a:p>
        </p:txBody>
      </p:sp>
    </p:spTree>
    <p:extLst>
      <p:ext uri="{BB962C8B-B14F-4D97-AF65-F5344CB8AC3E}">
        <p14:creationId xmlns:p14="http://schemas.microsoft.com/office/powerpoint/2010/main" val="4020940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669895-6A7B-A522-42B3-C0E3D0CEAEBB}"/>
              </a:ext>
            </a:extLst>
          </p:cNvPr>
          <p:cNvSpPr>
            <a:spLocks noGrp="1"/>
          </p:cNvSpPr>
          <p:nvPr>
            <p:ph type="title"/>
          </p:nvPr>
        </p:nvSpPr>
        <p:spPr>
          <a:xfrm>
            <a:off x="157163" y="142875"/>
            <a:ext cx="11844337" cy="542925"/>
          </a:xfrm>
        </p:spPr>
        <p:txBody>
          <a:bodyPr>
            <a:normAutofit/>
          </a:bodyPr>
          <a:lstStyle/>
          <a:p>
            <a:r>
              <a:rPr lang="it-IT" sz="2800" b="1" dirty="0"/>
              <a:t>Modelli dimensionali delle emozioni</a:t>
            </a:r>
          </a:p>
        </p:txBody>
      </p:sp>
      <p:sp>
        <p:nvSpPr>
          <p:cNvPr id="3" name="Segnaposto contenuto 2">
            <a:extLst>
              <a:ext uri="{FF2B5EF4-FFF2-40B4-BE49-F238E27FC236}">
                <a16:creationId xmlns:a16="http://schemas.microsoft.com/office/drawing/2014/main" id="{85D2121D-C495-A4D3-73FF-8F6ACC38BDD1}"/>
              </a:ext>
            </a:extLst>
          </p:cNvPr>
          <p:cNvSpPr>
            <a:spLocks noGrp="1"/>
          </p:cNvSpPr>
          <p:nvPr>
            <p:ph idx="1"/>
          </p:nvPr>
        </p:nvSpPr>
        <p:spPr>
          <a:xfrm>
            <a:off x="157162" y="685801"/>
            <a:ext cx="11844337" cy="5786438"/>
          </a:xfrm>
        </p:spPr>
        <p:txBody>
          <a:bodyPr>
            <a:normAutofit fontScale="92500" lnSpcReduction="10000"/>
          </a:bodyPr>
          <a:lstStyle/>
          <a:p>
            <a:r>
              <a:rPr lang="it-IT" b="1" dirty="0"/>
              <a:t>i modelli dimensionali individuano una serie di fattori, o dimensioni, che vanno a definire uno spazio affettivo universale all’interno del quale è possibile collocare diverse emozioni. Si ipotizza l’esistenza di due dimensioni. Uno dei modelli più accreditati propone le due dimensioni di </a:t>
            </a:r>
            <a:r>
              <a:rPr lang="it-IT" b="1" u="sng" dirty="0"/>
              <a:t>valenza</a:t>
            </a:r>
            <a:r>
              <a:rPr lang="it-IT" b="1" dirty="0"/>
              <a:t> e </a:t>
            </a:r>
            <a:r>
              <a:rPr lang="it-IT" b="1" u="sng" dirty="0"/>
              <a:t>attivazione</a:t>
            </a:r>
            <a:r>
              <a:rPr lang="it-IT" b="1" dirty="0"/>
              <a:t>. </a:t>
            </a:r>
          </a:p>
          <a:p>
            <a:r>
              <a:rPr lang="it-IT" b="1" dirty="0"/>
              <a:t>La valenza indica quanto un’emozione è percepita soggettivamente come positiva o negativa; </a:t>
            </a:r>
          </a:p>
          <a:p>
            <a:r>
              <a:rPr lang="it-IT" b="1" dirty="0"/>
              <a:t>Il grado di attivazione (o </a:t>
            </a:r>
            <a:r>
              <a:rPr lang="it-IT" b="1" dirty="0" err="1"/>
              <a:t>arousal</a:t>
            </a:r>
            <a:r>
              <a:rPr lang="it-IT" b="1" dirty="0"/>
              <a:t>) si riferisce all’intensità delle risposte fisiologiche coinvolte nell’emozione stessa.</a:t>
            </a:r>
          </a:p>
          <a:p>
            <a:r>
              <a:rPr lang="it-IT" b="1" dirty="0"/>
              <a:t>Questo modello prevede che tutte le emozioni siano caratterizzate da un certo grado di valenza positiva (piacevolezza) o negativa (spiacevolezza) e da un certo grado di attivazione fisiologica (bassa o alta).</a:t>
            </a:r>
          </a:p>
          <a:p>
            <a:r>
              <a:rPr lang="it-IT" b="1" dirty="0"/>
              <a:t>La gioia è un’emozione a valenza positiva di grado elevato, mentre la tristezza è un emozione a valenza negativa con basso </a:t>
            </a:r>
            <a:r>
              <a:rPr lang="it-IT" b="1" dirty="0" err="1"/>
              <a:t>arousal</a:t>
            </a:r>
            <a:r>
              <a:rPr lang="it-IT" b="1" dirty="0"/>
              <a:t>.</a:t>
            </a:r>
          </a:p>
          <a:p>
            <a:r>
              <a:rPr lang="it-IT" b="1" dirty="0"/>
              <a:t>Russel propone uno «stato fisiologico di base», derivato dalla combinazione di valenza e attivazione: alla base di ogni emozione vi sono core </a:t>
            </a:r>
            <a:r>
              <a:rPr lang="it-IT" b="1" dirty="0" err="1"/>
              <a:t>affect</a:t>
            </a:r>
            <a:r>
              <a:rPr lang="it-IT" b="1" dirty="0"/>
              <a:t> (stati fisiologici di base), sentirsi bene vs male e sentirsi attivi vs senza energia.</a:t>
            </a:r>
          </a:p>
        </p:txBody>
      </p:sp>
    </p:spTree>
    <p:extLst>
      <p:ext uri="{BB962C8B-B14F-4D97-AF65-F5344CB8AC3E}">
        <p14:creationId xmlns:p14="http://schemas.microsoft.com/office/powerpoint/2010/main" val="2862794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76E545-9DD8-9E15-30D5-78A8EA2E630B}"/>
              </a:ext>
            </a:extLst>
          </p:cNvPr>
          <p:cNvSpPr>
            <a:spLocks noGrp="1"/>
          </p:cNvSpPr>
          <p:nvPr>
            <p:ph type="title"/>
          </p:nvPr>
        </p:nvSpPr>
        <p:spPr>
          <a:xfrm>
            <a:off x="200025" y="257176"/>
            <a:ext cx="11772900" cy="514350"/>
          </a:xfrm>
        </p:spPr>
        <p:txBody>
          <a:bodyPr>
            <a:normAutofit/>
          </a:bodyPr>
          <a:lstStyle/>
          <a:p>
            <a:r>
              <a:rPr lang="it-IT" sz="2800" b="1" dirty="0"/>
              <a:t>Modelli categoriali delle emozioni</a:t>
            </a:r>
          </a:p>
        </p:txBody>
      </p:sp>
      <p:sp>
        <p:nvSpPr>
          <p:cNvPr id="3" name="Segnaposto contenuto 2">
            <a:extLst>
              <a:ext uri="{FF2B5EF4-FFF2-40B4-BE49-F238E27FC236}">
                <a16:creationId xmlns:a16="http://schemas.microsoft.com/office/drawing/2014/main" id="{231E257F-34B0-786C-8221-298F9964527D}"/>
              </a:ext>
            </a:extLst>
          </p:cNvPr>
          <p:cNvSpPr>
            <a:spLocks noGrp="1"/>
          </p:cNvSpPr>
          <p:nvPr>
            <p:ph idx="1"/>
          </p:nvPr>
        </p:nvSpPr>
        <p:spPr>
          <a:xfrm>
            <a:off x="200024" y="914400"/>
            <a:ext cx="11772899" cy="5686423"/>
          </a:xfrm>
        </p:spPr>
        <p:txBody>
          <a:bodyPr/>
          <a:lstStyle/>
          <a:p>
            <a:r>
              <a:rPr lang="it-IT" b="1" dirty="0"/>
              <a:t>I modelli categoriali si basano sull’assunto che emozioni differenti siano fenomeni distinti e non scomponibili in dimensioni o fattori. Si ipotizzano l’esistenza di </a:t>
            </a:r>
            <a:r>
              <a:rPr lang="it-IT" b="1" u="sng" dirty="0"/>
              <a:t>categorie discrete di emozioni</a:t>
            </a:r>
            <a:r>
              <a:rPr lang="it-IT" b="1" dirty="0"/>
              <a:t>, ognuna rappresentata da una famiglia di emozioni. Ad esempio anche se la gioia per il raggiungimento degli obiettivi individuali è diversa dalla gioia per il successo di un amico, le due esperienze condividono molte caratteristiche.</a:t>
            </a:r>
          </a:p>
          <a:p>
            <a:r>
              <a:rPr lang="it-IT" b="1" dirty="0"/>
              <a:t>Per individuare le categorie delle emozioni alcuni studiosi hanno utilizzato il linguaggio che le persone usano per indicare le emozioni, altri autori hanno indagato i fattori biologici. </a:t>
            </a:r>
          </a:p>
          <a:p>
            <a:r>
              <a:rPr lang="it-IT" b="1" dirty="0"/>
              <a:t>Tra i primi ad esplorare la struttura della conoscenza delle emozioni, abbiamo </a:t>
            </a:r>
            <a:r>
              <a:rPr lang="it-IT" b="1" dirty="0" err="1"/>
              <a:t>fehr</a:t>
            </a:r>
            <a:r>
              <a:rPr lang="it-IT" b="1" dirty="0"/>
              <a:t> e </a:t>
            </a:r>
            <a:r>
              <a:rPr lang="it-IT" b="1" dirty="0" err="1"/>
              <a:t>russel</a:t>
            </a:r>
            <a:r>
              <a:rPr lang="it-IT" b="1" dirty="0"/>
              <a:t> che hanno ipotizzato che l’emozione sia concettualizzata attorno a un prototipo, descritto come un insieme astratto di caratteristiche condivise e possedute dai membri della categoria. Le categorie entro cui sono organizzate le emozioni, godono di alcune proprietà:</a:t>
            </a:r>
          </a:p>
        </p:txBody>
      </p:sp>
    </p:spTree>
    <p:extLst>
      <p:ext uri="{BB962C8B-B14F-4D97-AF65-F5344CB8AC3E}">
        <p14:creationId xmlns:p14="http://schemas.microsoft.com/office/powerpoint/2010/main" val="1977202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94F5A2-33EF-5255-1C9E-B430D10EE9DF}"/>
              </a:ext>
            </a:extLst>
          </p:cNvPr>
          <p:cNvSpPr>
            <a:spLocks noGrp="1"/>
          </p:cNvSpPr>
          <p:nvPr>
            <p:ph type="title"/>
          </p:nvPr>
        </p:nvSpPr>
        <p:spPr>
          <a:xfrm>
            <a:off x="285750" y="157164"/>
            <a:ext cx="11672887" cy="557212"/>
          </a:xfrm>
        </p:spPr>
        <p:txBody>
          <a:bodyPr>
            <a:normAutofit/>
          </a:bodyPr>
          <a:lstStyle/>
          <a:p>
            <a:r>
              <a:rPr lang="it-IT" sz="2800" b="1" dirty="0"/>
              <a:t>Proprietà di cui gode la categoria delle emozioni</a:t>
            </a:r>
          </a:p>
        </p:txBody>
      </p:sp>
      <p:sp>
        <p:nvSpPr>
          <p:cNvPr id="3" name="Segnaposto contenuto 2">
            <a:extLst>
              <a:ext uri="{FF2B5EF4-FFF2-40B4-BE49-F238E27FC236}">
                <a16:creationId xmlns:a16="http://schemas.microsoft.com/office/drawing/2014/main" id="{7DEC1F82-B243-1930-9340-B4E3B2BE17FB}"/>
              </a:ext>
            </a:extLst>
          </p:cNvPr>
          <p:cNvSpPr>
            <a:spLocks noGrp="1"/>
          </p:cNvSpPr>
          <p:nvPr>
            <p:ph idx="1"/>
          </p:nvPr>
        </p:nvSpPr>
        <p:spPr>
          <a:xfrm>
            <a:off x="285750" y="914400"/>
            <a:ext cx="11672887" cy="5786435"/>
          </a:xfrm>
        </p:spPr>
        <p:txBody>
          <a:bodyPr/>
          <a:lstStyle/>
          <a:p>
            <a:pPr marL="457200" indent="-457200">
              <a:buFont typeface="+mj-lt"/>
              <a:buAutoNum type="arabicPeriod"/>
            </a:pPr>
            <a:r>
              <a:rPr lang="it-IT" b="1" dirty="0"/>
              <a:t>A livello più astratto, sono concettualizzate come positive o negative;</a:t>
            </a:r>
          </a:p>
          <a:p>
            <a:pPr marL="457200" indent="-457200">
              <a:buFont typeface="+mj-lt"/>
              <a:buAutoNum type="arabicPeriod"/>
            </a:pPr>
            <a:r>
              <a:rPr lang="it-IT" b="1" dirty="0"/>
              <a:t>A livello intermedio, comprendono un prototipo, cioè l’insieme delle caratteristiche che definiscono il concetto, e una serie di esemplari, alcuni molto prototipici come la rabbia, la paura e la tristezza e altri meno prototipici come il coraggio, l’invida e la gelosia.</a:t>
            </a:r>
          </a:p>
          <a:p>
            <a:pPr marL="457200" indent="-457200">
              <a:buFont typeface="+mj-lt"/>
              <a:buAutoNum type="arabicPeriod"/>
            </a:pPr>
            <a:r>
              <a:rPr lang="it-IT" b="1" dirty="0"/>
              <a:t>A livello subordinato comprendono emozioni che rappresentano delle espressioni specifiche delle emozioni basilari, per es. nella paura si distinguono il panico, l’allarme e la preoccupazione, nella rabbia, l’irritazione, l’indignazione e la collera.</a:t>
            </a:r>
          </a:p>
          <a:p>
            <a:pPr marL="0" indent="0">
              <a:buNone/>
            </a:pPr>
            <a:r>
              <a:rPr lang="it-IT" b="1" dirty="0">
                <a:solidFill>
                  <a:srgbClr val="FF0000"/>
                </a:solidFill>
              </a:rPr>
              <a:t>I dati dimostrano che i termini che vengono indicati per elencare più di frequente le emozioni sono altamente prototipici. Esiste una buona </a:t>
            </a:r>
            <a:r>
              <a:rPr lang="it-IT" b="1" u="sng" dirty="0">
                <a:solidFill>
                  <a:srgbClr val="FF0000"/>
                </a:solidFill>
              </a:rPr>
              <a:t>sovrapposizione</a:t>
            </a:r>
            <a:r>
              <a:rPr lang="it-IT" b="1" dirty="0">
                <a:solidFill>
                  <a:srgbClr val="FF0000"/>
                </a:solidFill>
              </a:rPr>
              <a:t> tra i termini prototipici e le </a:t>
            </a:r>
            <a:r>
              <a:rPr lang="it-IT" b="1" u="sng" dirty="0">
                <a:solidFill>
                  <a:srgbClr val="FF0000"/>
                </a:solidFill>
              </a:rPr>
              <a:t>emozioni di base</a:t>
            </a:r>
            <a:r>
              <a:rPr lang="it-IT" b="1" dirty="0">
                <a:solidFill>
                  <a:srgbClr val="FF0000"/>
                </a:solidFill>
              </a:rPr>
              <a:t>: paura, rabbia, tristezza, gioia, disgusto, sorpresa. </a:t>
            </a:r>
          </a:p>
          <a:p>
            <a:pPr marL="0" indent="0">
              <a:buNone/>
            </a:pPr>
            <a:r>
              <a:rPr lang="it-IT" b="1" dirty="0"/>
              <a:t>Tutte le emozioni prototipiche sono distinguibili in positive e negative, confermando la «valenza» quale dimensione fondamentale delle emozioni. </a:t>
            </a:r>
          </a:p>
        </p:txBody>
      </p:sp>
    </p:spTree>
    <p:extLst>
      <p:ext uri="{BB962C8B-B14F-4D97-AF65-F5344CB8AC3E}">
        <p14:creationId xmlns:p14="http://schemas.microsoft.com/office/powerpoint/2010/main" val="2626637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8C5EBA-A4F1-CAD4-0302-4D769A8E31BE}"/>
              </a:ext>
            </a:extLst>
          </p:cNvPr>
          <p:cNvSpPr>
            <a:spLocks noGrp="1"/>
          </p:cNvSpPr>
          <p:nvPr>
            <p:ph type="title"/>
          </p:nvPr>
        </p:nvSpPr>
        <p:spPr>
          <a:xfrm>
            <a:off x="157163" y="242889"/>
            <a:ext cx="11915775" cy="485774"/>
          </a:xfrm>
        </p:spPr>
        <p:txBody>
          <a:bodyPr>
            <a:normAutofit/>
          </a:bodyPr>
          <a:lstStyle/>
          <a:p>
            <a:r>
              <a:rPr lang="it-IT" sz="2800" b="1" dirty="0"/>
              <a:t>L’universalità delle emozioni</a:t>
            </a:r>
          </a:p>
        </p:txBody>
      </p:sp>
      <p:sp>
        <p:nvSpPr>
          <p:cNvPr id="3" name="Segnaposto contenuto 2">
            <a:extLst>
              <a:ext uri="{FF2B5EF4-FFF2-40B4-BE49-F238E27FC236}">
                <a16:creationId xmlns:a16="http://schemas.microsoft.com/office/drawing/2014/main" id="{79682EF0-E459-FFE9-33CB-78BA23D16862}"/>
              </a:ext>
            </a:extLst>
          </p:cNvPr>
          <p:cNvSpPr>
            <a:spLocks noGrp="1"/>
          </p:cNvSpPr>
          <p:nvPr>
            <p:ph idx="1"/>
          </p:nvPr>
        </p:nvSpPr>
        <p:spPr>
          <a:xfrm>
            <a:off x="157163" y="728662"/>
            <a:ext cx="11877674" cy="6129337"/>
          </a:xfrm>
        </p:spPr>
        <p:txBody>
          <a:bodyPr>
            <a:normAutofit fontScale="92500" lnSpcReduction="10000"/>
          </a:bodyPr>
          <a:lstStyle/>
          <a:p>
            <a:r>
              <a:rPr lang="it-IT" b="1" dirty="0"/>
              <a:t>L’espressione visibile attraverso il volto, il corpo e la voce è uno degli aspetti più tipici delle emozioni. Darwin, interessato alle espressioni facciali delle emozioni, aveva raccolto molte prove che dimostravano che alcune espressioni facciali delle emozioni:</a:t>
            </a:r>
          </a:p>
          <a:p>
            <a:pPr marL="457200" indent="-457200">
              <a:buFont typeface="+mj-lt"/>
              <a:buAutoNum type="arabicPeriod"/>
            </a:pPr>
            <a:r>
              <a:rPr lang="it-IT" b="1" dirty="0"/>
              <a:t>Mostrano nei neonati e nei bambini la stessa forma che si osserva negli adulti;</a:t>
            </a:r>
          </a:p>
          <a:p>
            <a:pPr marL="457200" indent="-457200">
              <a:buFont typeface="+mj-lt"/>
              <a:buAutoNum type="arabicPeriod"/>
            </a:pPr>
            <a:r>
              <a:rPr lang="it-IT" b="1" dirty="0"/>
              <a:t>Sono identiche in persone nate cieche ed in individui normo vedenti;</a:t>
            </a:r>
          </a:p>
          <a:p>
            <a:pPr marL="457200" indent="-457200">
              <a:buFont typeface="+mj-lt"/>
              <a:buAutoNum type="arabicPeriod"/>
            </a:pPr>
            <a:r>
              <a:rPr lang="it-IT" b="1" dirty="0"/>
              <a:t>Sono simili in razze e gruppi umani molto diversi e geograficamente distanti tra loro;</a:t>
            </a:r>
          </a:p>
          <a:p>
            <a:pPr marL="457200" indent="-457200">
              <a:buFont typeface="+mj-lt"/>
              <a:buAutoNum type="arabicPeriod"/>
            </a:pPr>
            <a:r>
              <a:rPr lang="it-IT" b="1" dirty="0"/>
              <a:t>Assumono una forma simile in molti animali, specie nei primati.</a:t>
            </a:r>
          </a:p>
          <a:p>
            <a:pPr marL="0" indent="0">
              <a:buNone/>
            </a:pPr>
            <a:r>
              <a:rPr lang="it-IT" b="1" dirty="0"/>
              <a:t>La dimostrazione della </a:t>
            </a:r>
            <a:r>
              <a:rPr lang="it-IT" b="1" u="sng" dirty="0"/>
              <a:t>universalità delle espressioni facciali delle emozioni</a:t>
            </a:r>
            <a:r>
              <a:rPr lang="it-IT" b="1" dirty="0"/>
              <a:t> umane è per </a:t>
            </a:r>
            <a:r>
              <a:rPr lang="it-IT" b="1" dirty="0" err="1"/>
              <a:t>darwin</a:t>
            </a:r>
            <a:r>
              <a:rPr lang="it-IT" b="1" dirty="0"/>
              <a:t> una prova attendibile dell’unità delle razze umane e della loro comune origine. Le espressioni emotive si sono evolute per assolvere a determinate funzioni adattive e i risultati di questo processo di evoluzione sono analoghi in tutte le specie umane. </a:t>
            </a:r>
          </a:p>
          <a:p>
            <a:pPr marL="0" indent="0">
              <a:buNone/>
            </a:pPr>
            <a:r>
              <a:rPr lang="it-IT" b="1" dirty="0"/>
              <a:t>Per esempio, il mostrare e digrignare i denti tipico della rabbia, presente sia nell’uomo che negli animali, in origine aveva una funzione utile in quanto espressione associata a uno stato interno e parte di una sequenza comportamentale di attacco. Mostrare i denti era un atto preparatorio di attaccare e divorare un rivale. Nell’uomo oggi ha perso la sua funzione originaria ma è ancora associato alla rabbia. </a:t>
            </a:r>
          </a:p>
        </p:txBody>
      </p:sp>
    </p:spTree>
    <p:extLst>
      <p:ext uri="{BB962C8B-B14F-4D97-AF65-F5344CB8AC3E}">
        <p14:creationId xmlns:p14="http://schemas.microsoft.com/office/powerpoint/2010/main" val="1488163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6FDB81-28A5-6814-E57C-666CF75CCB39}"/>
              </a:ext>
            </a:extLst>
          </p:cNvPr>
          <p:cNvSpPr>
            <a:spLocks noGrp="1"/>
          </p:cNvSpPr>
          <p:nvPr>
            <p:ph type="title"/>
          </p:nvPr>
        </p:nvSpPr>
        <p:spPr>
          <a:xfrm>
            <a:off x="242889" y="214313"/>
            <a:ext cx="11730036" cy="471487"/>
          </a:xfrm>
        </p:spPr>
        <p:txBody>
          <a:bodyPr>
            <a:noAutofit/>
          </a:bodyPr>
          <a:lstStyle/>
          <a:p>
            <a:r>
              <a:rPr lang="it-IT" sz="2800" b="1" dirty="0"/>
              <a:t>L’universalità delle emozioni</a:t>
            </a:r>
          </a:p>
        </p:txBody>
      </p:sp>
      <p:sp>
        <p:nvSpPr>
          <p:cNvPr id="3" name="Segnaposto contenuto 2">
            <a:extLst>
              <a:ext uri="{FF2B5EF4-FFF2-40B4-BE49-F238E27FC236}">
                <a16:creationId xmlns:a16="http://schemas.microsoft.com/office/drawing/2014/main" id="{B979AEB3-CE15-0FCA-B105-9E9C8EF47F54}"/>
              </a:ext>
            </a:extLst>
          </p:cNvPr>
          <p:cNvSpPr>
            <a:spLocks noGrp="1"/>
          </p:cNvSpPr>
          <p:nvPr>
            <p:ph idx="1"/>
          </p:nvPr>
        </p:nvSpPr>
        <p:spPr>
          <a:xfrm>
            <a:off x="242889" y="685800"/>
            <a:ext cx="11730036" cy="5957888"/>
          </a:xfrm>
        </p:spPr>
        <p:txBody>
          <a:bodyPr>
            <a:normAutofit/>
          </a:bodyPr>
          <a:lstStyle/>
          <a:p>
            <a:r>
              <a:rPr lang="it-IT" sz="2100" b="1" dirty="0"/>
              <a:t>L’espressione facciale della </a:t>
            </a:r>
            <a:r>
              <a:rPr lang="it-IT" sz="2100" b="1" u="sng" dirty="0"/>
              <a:t>paura</a:t>
            </a:r>
            <a:r>
              <a:rPr lang="it-IT" sz="2100" b="1" dirty="0"/>
              <a:t>, ci consente di affrontare la minaccia percepita incrementando il campo visivo totale, rendendo gli occhi capaci di movimenti più rapidi e dando loro la possibilità di intercettare stimoli periferici; il naso allarga il suo calibro aumentando la velocità e il volume del respiro inalato, con una conseguente maggiore ossigenazione del cervello.</a:t>
            </a:r>
          </a:p>
          <a:p>
            <a:r>
              <a:rPr lang="it-IT" sz="2100" b="1" dirty="0"/>
              <a:t>Un pattern opposto, con restringimento del campo visivo ed una diminuzione del calibro nasale, è stato osservato nell’espressione del </a:t>
            </a:r>
            <a:r>
              <a:rPr lang="it-IT" sz="2100" b="1" u="sng" dirty="0"/>
              <a:t>disgusto</a:t>
            </a:r>
            <a:r>
              <a:rPr lang="it-IT" sz="2100" b="1" dirty="0"/>
              <a:t>. Tale espressione è stata studiata anche in relazione a stimoli di natura sociale, come per esempio alcuni comportamenti riprovevoli da parte di altre persone. Il sollevamento del labbro superiore è stato riscontrato sia per il disgusto fisico che per il </a:t>
            </a:r>
            <a:r>
              <a:rPr lang="it-IT" sz="2100" b="1" u="sng" dirty="0"/>
              <a:t>disgusto morale</a:t>
            </a:r>
            <a:r>
              <a:rPr lang="it-IT" sz="2100" b="1" dirty="0"/>
              <a:t>.</a:t>
            </a:r>
          </a:p>
          <a:p>
            <a:r>
              <a:rPr lang="it-IT" sz="2100" b="1" dirty="0">
                <a:solidFill>
                  <a:srgbClr val="C00000"/>
                </a:solidFill>
              </a:rPr>
              <a:t>Nel corso dell’evoluzione le espressioni delle emozioni hanno assunto una </a:t>
            </a:r>
            <a:r>
              <a:rPr lang="it-IT" sz="2100" b="1" u="sng" dirty="0">
                <a:solidFill>
                  <a:srgbClr val="C00000"/>
                </a:solidFill>
              </a:rPr>
              <a:t>funzione comunicativa</a:t>
            </a:r>
            <a:r>
              <a:rPr lang="it-IT" sz="2100" b="1" dirty="0">
                <a:solidFill>
                  <a:srgbClr val="C00000"/>
                </a:solidFill>
              </a:rPr>
              <a:t>, finalizzata a indicare esteriormente lo stato emotivo provato dall’individuo e le sue intenzioni. </a:t>
            </a:r>
          </a:p>
        </p:txBody>
      </p:sp>
    </p:spTree>
    <p:extLst>
      <p:ext uri="{BB962C8B-B14F-4D97-AF65-F5344CB8AC3E}">
        <p14:creationId xmlns:p14="http://schemas.microsoft.com/office/powerpoint/2010/main" val="2603282703"/>
      </p:ext>
    </p:extLst>
  </p:cSld>
  <p:clrMapOvr>
    <a:masterClrMapping/>
  </p:clrMapOvr>
</p:sld>
</file>

<file path=ppt/theme/theme1.xml><?xml version="1.0" encoding="utf-8"?>
<a:theme xmlns:a="http://schemas.openxmlformats.org/drawingml/2006/main" name="Goccia">
  <a:themeElements>
    <a:clrScheme name="Goccia">
      <a:dk1>
        <a:sysClr val="windowText" lastClr="000000"/>
      </a:dk1>
      <a:lt1>
        <a:sysClr val="window" lastClr="FFFFFF"/>
      </a:lt1>
      <a:dk2>
        <a:srgbClr val="27537E"/>
      </a:dk2>
      <a:lt2>
        <a:srgbClr val="AABED7"/>
      </a:lt2>
      <a:accent1>
        <a:srgbClr val="E34B7A"/>
      </a:accent1>
      <a:accent2>
        <a:srgbClr val="AC339A"/>
      </a:accent2>
      <a:accent3>
        <a:srgbClr val="6953B7"/>
      </a:accent3>
      <a:accent4>
        <a:srgbClr val="1D7EAB"/>
      </a:accent4>
      <a:accent5>
        <a:srgbClr val="43AFD6"/>
      </a:accent5>
      <a:accent6>
        <a:srgbClr val="DE85E1"/>
      </a:accent6>
      <a:hlink>
        <a:srgbClr val="ED87A6"/>
      </a:hlink>
      <a:folHlink>
        <a:srgbClr val="C99EAC"/>
      </a:folHlink>
    </a:clrScheme>
    <a:fontScheme name="Goccia">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occia">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78000"/>
                <a:shade val="100000"/>
                <a:hueMod val="136000"/>
                <a:satMod val="160000"/>
                <a:lumMod val="105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C71B277C-C29A-4BA0-A7BA-43502DF21AB3}"/>
    </a:ext>
  </a:extLst>
</a:theme>
</file>

<file path=docProps/app.xml><?xml version="1.0" encoding="utf-8"?>
<Properties xmlns="http://schemas.openxmlformats.org/officeDocument/2006/extended-properties" xmlns:vt="http://schemas.openxmlformats.org/officeDocument/2006/docPropsVTypes">
  <Template>Goccia</Template>
  <TotalTime>12210</TotalTime>
  <Words>4691</Words>
  <Application>Microsoft Office PowerPoint</Application>
  <PresentationFormat>Widescreen</PresentationFormat>
  <Paragraphs>153</Paragraphs>
  <Slides>38</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38</vt:i4>
      </vt:variant>
    </vt:vector>
  </HeadingPairs>
  <TitlesOfParts>
    <vt:vector size="42" baseType="lpstr">
      <vt:lpstr>Arial</vt:lpstr>
      <vt:lpstr>Tw Cen MT</vt:lpstr>
      <vt:lpstr>Wingdings</vt:lpstr>
      <vt:lpstr>Goccia</vt:lpstr>
      <vt:lpstr>LE EMOZIONI dal libro «psicologia generale», da pag. 439 a pag. 484</vt:lpstr>
      <vt:lpstr>Le emozioni</vt:lpstr>
      <vt:lpstr>Le emozioni</vt:lpstr>
      <vt:lpstr>Emozioni: sentimenti, umore, affetto.</vt:lpstr>
      <vt:lpstr>Modelli dimensionali delle emozioni</vt:lpstr>
      <vt:lpstr>Modelli categoriali delle emozioni</vt:lpstr>
      <vt:lpstr>Proprietà di cui gode la categoria delle emozioni</vt:lpstr>
      <vt:lpstr>L’universalità delle emozioni</vt:lpstr>
      <vt:lpstr>L’universalità delle emozioni</vt:lpstr>
      <vt:lpstr>Le teorie psico evoluzionistiche</vt:lpstr>
      <vt:lpstr>Nella teoria di plutchik è centrale la derivazione delle emozioni complesse dalla mescolanza di  emozioni primarie, biologicamente radicate; la sua teoria si caratterizza per l’identificazione di otto emozioni primarie associate a specifici comportamenti adattivi di base: gioia, fiducia, paura, sorpresa, tristezza, disgusto, rabbia, aspettativa. La variazione di intensità e la combinazione delle otto emozioni primarie da origine alla cosiddetta: ruota delle emozioni di plutchik (fig. 11.6 pag. 451 libro di testo).</vt:lpstr>
      <vt:lpstr>L’espressione multicanale delle emozioni: la teoria di ekman</vt:lpstr>
      <vt:lpstr>paura</vt:lpstr>
      <vt:lpstr>sorpresa</vt:lpstr>
      <vt:lpstr>rabbia</vt:lpstr>
      <vt:lpstr>gioia</vt:lpstr>
      <vt:lpstr>tristezza</vt:lpstr>
      <vt:lpstr>disgusto</vt:lpstr>
      <vt:lpstr>disgusto</vt:lpstr>
      <vt:lpstr>disprezzo</vt:lpstr>
      <vt:lpstr>Paul ekman e le espressioni facciali delle emozioni</vt:lpstr>
      <vt:lpstr>Paul ekman e l’espressione delle emozioni</vt:lpstr>
      <vt:lpstr>Il facs</vt:lpstr>
      <vt:lpstr>Scena del film: lie to me</vt:lpstr>
      <vt:lpstr>Le espressioni corporee delle emozioni</vt:lpstr>
      <vt:lpstr>La prospettiva cognitivista delle emozioni</vt:lpstr>
      <vt:lpstr>La prospettiva cognitivista</vt:lpstr>
      <vt:lpstr>Le teorie dell’appraisal</vt:lpstr>
      <vt:lpstr>Le teorie dell’apparaisal</vt:lpstr>
      <vt:lpstr>Lazarus e i temi relazionali</vt:lpstr>
      <vt:lpstr>L’emozione modale e il mero effetto espositivo</vt:lpstr>
      <vt:lpstr>La fisiologia delle emozioni</vt:lpstr>
      <vt:lpstr>Periferalisti e centralisti</vt:lpstr>
      <vt:lpstr>Le emozioni e il cervello</vt:lpstr>
      <vt:lpstr>Le emozioni e il cervello</vt:lpstr>
      <vt:lpstr>Aspetti sociali delle emozioni</vt:lpstr>
      <vt:lpstr>Differenze di genere e differenze culturali</vt:lpstr>
      <vt:lpstr>La gestione delle emozioni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EMOZIONI dal libro «psicologia generale», da pag. 439 a pag. 484</dc:title>
  <dc:creator>Monica Paola Sciacca</dc:creator>
  <cp:lastModifiedBy>Monica Paola Sciacca</cp:lastModifiedBy>
  <cp:revision>1</cp:revision>
  <dcterms:created xsi:type="dcterms:W3CDTF">2023-05-03T15:48:31Z</dcterms:created>
  <dcterms:modified xsi:type="dcterms:W3CDTF">2025-04-28T17:18:37Z</dcterms:modified>
</cp:coreProperties>
</file>