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83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nica Paola Sciacca" userId="454e2f0ecd8a7bc4" providerId="LiveId" clId="{BE48D751-CDA5-413A-BCB6-06A1909C5402}"/>
    <pc:docChg chg="custSel modSld">
      <pc:chgData name="Monica Paola Sciacca" userId="454e2f0ecd8a7bc4" providerId="LiveId" clId="{BE48D751-CDA5-413A-BCB6-06A1909C5402}" dt="2025-02-08T18:05:21.546" v="531" actId="20577"/>
      <pc:docMkLst>
        <pc:docMk/>
      </pc:docMkLst>
      <pc:sldChg chg="modSp mod">
        <pc:chgData name="Monica Paola Sciacca" userId="454e2f0ecd8a7bc4" providerId="LiveId" clId="{BE48D751-CDA5-413A-BCB6-06A1909C5402}" dt="2025-02-08T17:38:27.227" v="289" actId="115"/>
        <pc:sldMkLst>
          <pc:docMk/>
          <pc:sldMk cId="3203482870" sldId="257"/>
        </pc:sldMkLst>
        <pc:spChg chg="mod">
          <ac:chgData name="Monica Paola Sciacca" userId="454e2f0ecd8a7bc4" providerId="LiveId" clId="{BE48D751-CDA5-413A-BCB6-06A1909C5402}" dt="2025-02-08T17:38:27.227" v="289" actId="115"/>
          <ac:spMkLst>
            <pc:docMk/>
            <pc:sldMk cId="3203482870" sldId="257"/>
            <ac:spMk id="3" creationId="{BD0BDA98-D521-523F-33B2-2F973F84CA16}"/>
          </ac:spMkLst>
        </pc:spChg>
      </pc:sldChg>
      <pc:sldChg chg="modSp mod">
        <pc:chgData name="Monica Paola Sciacca" userId="454e2f0ecd8a7bc4" providerId="LiveId" clId="{BE48D751-CDA5-413A-BCB6-06A1909C5402}" dt="2025-02-08T17:40:24.570" v="306" actId="20577"/>
        <pc:sldMkLst>
          <pc:docMk/>
          <pc:sldMk cId="3530113805" sldId="258"/>
        </pc:sldMkLst>
        <pc:spChg chg="mod">
          <ac:chgData name="Monica Paola Sciacca" userId="454e2f0ecd8a7bc4" providerId="LiveId" clId="{BE48D751-CDA5-413A-BCB6-06A1909C5402}" dt="2025-02-08T17:40:24.570" v="306" actId="20577"/>
          <ac:spMkLst>
            <pc:docMk/>
            <pc:sldMk cId="3530113805" sldId="258"/>
            <ac:spMk id="3" creationId="{1554C5B6-BE5D-5FA9-3D11-8BC1E20675E2}"/>
          </ac:spMkLst>
        </pc:spChg>
      </pc:sldChg>
      <pc:sldChg chg="modSp mod">
        <pc:chgData name="Monica Paola Sciacca" userId="454e2f0ecd8a7bc4" providerId="LiveId" clId="{BE48D751-CDA5-413A-BCB6-06A1909C5402}" dt="2025-02-08T17:45:51.345" v="313" actId="207"/>
        <pc:sldMkLst>
          <pc:docMk/>
          <pc:sldMk cId="1675593732" sldId="260"/>
        </pc:sldMkLst>
        <pc:spChg chg="mod">
          <ac:chgData name="Monica Paola Sciacca" userId="454e2f0ecd8a7bc4" providerId="LiveId" clId="{BE48D751-CDA5-413A-BCB6-06A1909C5402}" dt="2025-02-08T17:45:51.345" v="313" actId="207"/>
          <ac:spMkLst>
            <pc:docMk/>
            <pc:sldMk cId="1675593732" sldId="260"/>
            <ac:spMk id="3" creationId="{46F1448E-F38F-627C-5266-94EB963AC14F}"/>
          </ac:spMkLst>
        </pc:spChg>
      </pc:sldChg>
      <pc:sldChg chg="modSp mod">
        <pc:chgData name="Monica Paola Sciacca" userId="454e2f0ecd8a7bc4" providerId="LiveId" clId="{BE48D751-CDA5-413A-BCB6-06A1909C5402}" dt="2025-02-08T17:46:42.626" v="314" actId="115"/>
        <pc:sldMkLst>
          <pc:docMk/>
          <pc:sldMk cId="3380906534" sldId="261"/>
        </pc:sldMkLst>
        <pc:spChg chg="mod">
          <ac:chgData name="Monica Paola Sciacca" userId="454e2f0ecd8a7bc4" providerId="LiveId" clId="{BE48D751-CDA5-413A-BCB6-06A1909C5402}" dt="2025-02-08T17:46:42.626" v="314" actId="115"/>
          <ac:spMkLst>
            <pc:docMk/>
            <pc:sldMk cId="3380906534" sldId="261"/>
            <ac:spMk id="3" creationId="{AF752292-6DF4-2D45-1671-005F34A1C8D2}"/>
          </ac:spMkLst>
        </pc:spChg>
      </pc:sldChg>
      <pc:sldChg chg="modSp mod">
        <pc:chgData name="Monica Paola Sciacca" userId="454e2f0ecd8a7bc4" providerId="LiveId" clId="{BE48D751-CDA5-413A-BCB6-06A1909C5402}" dt="2025-02-08T17:50:24.905" v="319" actId="115"/>
        <pc:sldMkLst>
          <pc:docMk/>
          <pc:sldMk cId="3884804783" sldId="263"/>
        </pc:sldMkLst>
        <pc:spChg chg="mod">
          <ac:chgData name="Monica Paola Sciacca" userId="454e2f0ecd8a7bc4" providerId="LiveId" clId="{BE48D751-CDA5-413A-BCB6-06A1909C5402}" dt="2025-02-08T17:50:24.905" v="319" actId="115"/>
          <ac:spMkLst>
            <pc:docMk/>
            <pc:sldMk cId="3884804783" sldId="263"/>
            <ac:spMk id="3" creationId="{73841D36-FAA2-CCB3-E459-FF9E9B0A396E}"/>
          </ac:spMkLst>
        </pc:spChg>
      </pc:sldChg>
      <pc:sldChg chg="modSp mod">
        <pc:chgData name="Monica Paola Sciacca" userId="454e2f0ecd8a7bc4" providerId="LiveId" clId="{BE48D751-CDA5-413A-BCB6-06A1909C5402}" dt="2025-02-08T17:52:08.402" v="327" actId="115"/>
        <pc:sldMkLst>
          <pc:docMk/>
          <pc:sldMk cId="2919648824" sldId="264"/>
        </pc:sldMkLst>
        <pc:spChg chg="mod">
          <ac:chgData name="Monica Paola Sciacca" userId="454e2f0ecd8a7bc4" providerId="LiveId" clId="{BE48D751-CDA5-413A-BCB6-06A1909C5402}" dt="2025-02-08T17:52:08.402" v="327" actId="115"/>
          <ac:spMkLst>
            <pc:docMk/>
            <pc:sldMk cId="2919648824" sldId="264"/>
            <ac:spMk id="3" creationId="{6042B988-A6D9-C4E6-96E3-A9375310B885}"/>
          </ac:spMkLst>
        </pc:spChg>
      </pc:sldChg>
      <pc:sldChg chg="modSp mod">
        <pc:chgData name="Monica Paola Sciacca" userId="454e2f0ecd8a7bc4" providerId="LiveId" clId="{BE48D751-CDA5-413A-BCB6-06A1909C5402}" dt="2025-02-08T17:55:49.608" v="418" actId="207"/>
        <pc:sldMkLst>
          <pc:docMk/>
          <pc:sldMk cId="765318989" sldId="266"/>
        </pc:sldMkLst>
        <pc:spChg chg="mod">
          <ac:chgData name="Monica Paola Sciacca" userId="454e2f0ecd8a7bc4" providerId="LiveId" clId="{BE48D751-CDA5-413A-BCB6-06A1909C5402}" dt="2025-02-08T17:55:49.608" v="418" actId="207"/>
          <ac:spMkLst>
            <pc:docMk/>
            <pc:sldMk cId="765318989" sldId="266"/>
            <ac:spMk id="3" creationId="{B37FB5F5-882B-B740-1FB6-D2D115FE4492}"/>
          </ac:spMkLst>
        </pc:spChg>
      </pc:sldChg>
      <pc:sldChg chg="modSp mod">
        <pc:chgData name="Monica Paola Sciacca" userId="454e2f0ecd8a7bc4" providerId="LiveId" clId="{BE48D751-CDA5-413A-BCB6-06A1909C5402}" dt="2025-02-08T17:57:38.138" v="453" actId="20577"/>
        <pc:sldMkLst>
          <pc:docMk/>
          <pc:sldMk cId="4033434480" sldId="267"/>
        </pc:sldMkLst>
        <pc:spChg chg="mod">
          <ac:chgData name="Monica Paola Sciacca" userId="454e2f0ecd8a7bc4" providerId="LiveId" clId="{BE48D751-CDA5-413A-BCB6-06A1909C5402}" dt="2025-02-08T17:57:38.138" v="453" actId="20577"/>
          <ac:spMkLst>
            <pc:docMk/>
            <pc:sldMk cId="4033434480" sldId="267"/>
            <ac:spMk id="3" creationId="{5C38239A-DA01-8851-ECF1-1D0BF3D65DB8}"/>
          </ac:spMkLst>
        </pc:spChg>
      </pc:sldChg>
      <pc:sldChg chg="modSp mod">
        <pc:chgData name="Monica Paola Sciacca" userId="454e2f0ecd8a7bc4" providerId="LiveId" clId="{BE48D751-CDA5-413A-BCB6-06A1909C5402}" dt="2025-02-08T18:00:12.636" v="528" actId="115"/>
        <pc:sldMkLst>
          <pc:docMk/>
          <pc:sldMk cId="1995236132" sldId="268"/>
        </pc:sldMkLst>
        <pc:spChg chg="mod">
          <ac:chgData name="Monica Paola Sciacca" userId="454e2f0ecd8a7bc4" providerId="LiveId" clId="{BE48D751-CDA5-413A-BCB6-06A1909C5402}" dt="2025-02-08T18:00:12.636" v="528" actId="115"/>
          <ac:spMkLst>
            <pc:docMk/>
            <pc:sldMk cId="1995236132" sldId="268"/>
            <ac:spMk id="3" creationId="{09301BE7-E986-38B3-9DE0-782B12DF7E68}"/>
          </ac:spMkLst>
        </pc:spChg>
      </pc:sldChg>
      <pc:sldChg chg="modSp mod">
        <pc:chgData name="Monica Paola Sciacca" userId="454e2f0ecd8a7bc4" providerId="LiveId" clId="{BE48D751-CDA5-413A-BCB6-06A1909C5402}" dt="2025-02-08T18:01:34.816" v="530" actId="20577"/>
        <pc:sldMkLst>
          <pc:docMk/>
          <pc:sldMk cId="2974515145" sldId="269"/>
        </pc:sldMkLst>
        <pc:spChg chg="mod">
          <ac:chgData name="Monica Paola Sciacca" userId="454e2f0ecd8a7bc4" providerId="LiveId" clId="{BE48D751-CDA5-413A-BCB6-06A1909C5402}" dt="2025-02-08T18:01:34.816" v="530" actId="20577"/>
          <ac:spMkLst>
            <pc:docMk/>
            <pc:sldMk cId="2974515145" sldId="269"/>
            <ac:spMk id="3" creationId="{88FD685D-5980-C7D0-1B76-1115DB8CBDA1}"/>
          </ac:spMkLst>
        </pc:spChg>
      </pc:sldChg>
      <pc:sldChg chg="modSp mod">
        <pc:chgData name="Monica Paola Sciacca" userId="454e2f0ecd8a7bc4" providerId="LiveId" clId="{BE48D751-CDA5-413A-BCB6-06A1909C5402}" dt="2025-02-08T18:05:21.546" v="531" actId="20577"/>
        <pc:sldMkLst>
          <pc:docMk/>
          <pc:sldMk cId="1305006610" sldId="274"/>
        </pc:sldMkLst>
        <pc:spChg chg="mod">
          <ac:chgData name="Monica Paola Sciacca" userId="454e2f0ecd8a7bc4" providerId="LiveId" clId="{BE48D751-CDA5-413A-BCB6-06A1909C5402}" dt="2025-02-08T18:05:21.546" v="531" actId="20577"/>
          <ac:spMkLst>
            <pc:docMk/>
            <pc:sldMk cId="1305006610" sldId="274"/>
            <ac:spMk id="3" creationId="{16BE5A4A-CF61-E386-2FC6-3F7862B13AD8}"/>
          </ac:spMkLst>
        </pc:spChg>
      </pc:sldChg>
      <pc:sldChg chg="modSp mod">
        <pc:chgData name="Monica Paola Sciacca" userId="454e2f0ecd8a7bc4" providerId="LiveId" clId="{BE48D751-CDA5-413A-BCB6-06A1909C5402}" dt="2024-02-18T16:14:37.760" v="0" actId="20577"/>
        <pc:sldMkLst>
          <pc:docMk/>
          <pc:sldMk cId="4171044987" sldId="278"/>
        </pc:sldMkLst>
      </pc:sldChg>
      <pc:sldChg chg="modSp mod">
        <pc:chgData name="Monica Paola Sciacca" userId="454e2f0ecd8a7bc4" providerId="LiveId" clId="{BE48D751-CDA5-413A-BCB6-06A1909C5402}" dt="2024-02-18T16:20:42.194" v="288" actId="20577"/>
        <pc:sldMkLst>
          <pc:docMk/>
          <pc:sldMk cId="655632829" sldId="281"/>
        </pc:sldMkLst>
      </pc:sldChg>
    </pc:docChg>
  </pc:docChgLst>
  <pc:docChgLst>
    <pc:chgData name="Monica Paola Sciacca" userId="454e2f0ecd8a7bc4" providerId="LiveId" clId="{A39F4B59-EAF7-4414-9836-4D7648446490}"/>
    <pc:docChg chg="custSel addSld modSld">
      <pc:chgData name="Monica Paola Sciacca" userId="454e2f0ecd8a7bc4" providerId="LiveId" clId="{A39F4B59-EAF7-4414-9836-4D7648446490}" dt="2023-02-13T18:05:29.790" v="29477" actId="20577"/>
      <pc:docMkLst>
        <pc:docMk/>
      </pc:docMkLst>
      <pc:sldChg chg="addSp delSp modSp new mod">
        <pc:chgData name="Monica Paola Sciacca" userId="454e2f0ecd8a7bc4" providerId="LiveId" clId="{A39F4B59-EAF7-4414-9836-4D7648446490}" dt="2023-01-02T19:36:48.012" v="284" actId="20577"/>
        <pc:sldMkLst>
          <pc:docMk/>
          <pc:sldMk cId="1066854630" sldId="256"/>
        </pc:sldMkLst>
      </pc:sldChg>
      <pc:sldChg chg="modSp new mod">
        <pc:chgData name="Monica Paola Sciacca" userId="454e2f0ecd8a7bc4" providerId="LiveId" clId="{A39F4B59-EAF7-4414-9836-4D7648446490}" dt="2023-01-12T20:51:04.709" v="1296" actId="20577"/>
        <pc:sldMkLst>
          <pc:docMk/>
          <pc:sldMk cId="3203482870" sldId="257"/>
        </pc:sldMkLst>
      </pc:sldChg>
      <pc:sldChg chg="modSp new mod">
        <pc:chgData name="Monica Paola Sciacca" userId="454e2f0ecd8a7bc4" providerId="LiveId" clId="{A39F4B59-EAF7-4414-9836-4D7648446490}" dt="2023-02-10T21:37:36.416" v="28943" actId="115"/>
        <pc:sldMkLst>
          <pc:docMk/>
          <pc:sldMk cId="3530113805" sldId="258"/>
        </pc:sldMkLst>
      </pc:sldChg>
      <pc:sldChg chg="modSp new mod">
        <pc:chgData name="Monica Paola Sciacca" userId="454e2f0ecd8a7bc4" providerId="LiveId" clId="{A39F4B59-EAF7-4414-9836-4D7648446490}" dt="2023-02-10T21:39:21.283" v="28944" actId="115"/>
        <pc:sldMkLst>
          <pc:docMk/>
          <pc:sldMk cId="2559637916" sldId="259"/>
        </pc:sldMkLst>
      </pc:sldChg>
      <pc:sldChg chg="modSp new mod">
        <pc:chgData name="Monica Paola Sciacca" userId="454e2f0ecd8a7bc4" providerId="LiveId" clId="{A39F4B59-EAF7-4414-9836-4D7648446490}" dt="2023-01-21T18:35:09.101" v="25840" actId="20577"/>
        <pc:sldMkLst>
          <pc:docMk/>
          <pc:sldMk cId="1675593732" sldId="260"/>
        </pc:sldMkLst>
      </pc:sldChg>
      <pc:sldChg chg="addSp delSp modSp new mod">
        <pc:chgData name="Monica Paola Sciacca" userId="454e2f0ecd8a7bc4" providerId="LiveId" clId="{A39F4B59-EAF7-4414-9836-4D7648446490}" dt="2023-01-21T22:12:46.060" v="26064" actId="20577"/>
        <pc:sldMkLst>
          <pc:docMk/>
          <pc:sldMk cId="3380906534" sldId="261"/>
        </pc:sldMkLst>
      </pc:sldChg>
      <pc:sldChg chg="modSp new mod">
        <pc:chgData name="Monica Paola Sciacca" userId="454e2f0ecd8a7bc4" providerId="LiveId" clId="{A39F4B59-EAF7-4414-9836-4D7648446490}" dt="2023-01-21T22:13:43.924" v="26065" actId="1076"/>
        <pc:sldMkLst>
          <pc:docMk/>
          <pc:sldMk cId="1084928255" sldId="262"/>
        </pc:sldMkLst>
      </pc:sldChg>
      <pc:sldChg chg="modSp new mod">
        <pc:chgData name="Monica Paola Sciacca" userId="454e2f0ecd8a7bc4" providerId="LiveId" clId="{A39F4B59-EAF7-4414-9836-4D7648446490}" dt="2023-02-13T17:22:30.246" v="29271" actId="20577"/>
        <pc:sldMkLst>
          <pc:docMk/>
          <pc:sldMk cId="3884804783" sldId="263"/>
        </pc:sldMkLst>
      </pc:sldChg>
      <pc:sldChg chg="modSp new mod">
        <pc:chgData name="Monica Paola Sciacca" userId="454e2f0ecd8a7bc4" providerId="LiveId" clId="{A39F4B59-EAF7-4414-9836-4D7648446490}" dt="2023-02-13T17:24:03.369" v="29311" actId="20577"/>
        <pc:sldMkLst>
          <pc:docMk/>
          <pc:sldMk cId="2919648824" sldId="264"/>
        </pc:sldMkLst>
      </pc:sldChg>
      <pc:sldChg chg="modSp new mod">
        <pc:chgData name="Monica Paola Sciacca" userId="454e2f0ecd8a7bc4" providerId="LiveId" clId="{A39F4B59-EAF7-4414-9836-4D7648446490}" dt="2023-01-21T22:20:31.361" v="26098" actId="20577"/>
        <pc:sldMkLst>
          <pc:docMk/>
          <pc:sldMk cId="127075762" sldId="265"/>
        </pc:sldMkLst>
      </pc:sldChg>
      <pc:sldChg chg="modSp new mod">
        <pc:chgData name="Monica Paola Sciacca" userId="454e2f0ecd8a7bc4" providerId="LiveId" clId="{A39F4B59-EAF7-4414-9836-4D7648446490}" dt="2023-02-10T21:54:20.559" v="28948" actId="20577"/>
        <pc:sldMkLst>
          <pc:docMk/>
          <pc:sldMk cId="765318989" sldId="266"/>
        </pc:sldMkLst>
      </pc:sldChg>
      <pc:sldChg chg="modSp new mod">
        <pc:chgData name="Monica Paola Sciacca" userId="454e2f0ecd8a7bc4" providerId="LiveId" clId="{A39F4B59-EAF7-4414-9836-4D7648446490}" dt="2023-02-13T17:49:08.833" v="29442" actId="20577"/>
        <pc:sldMkLst>
          <pc:docMk/>
          <pc:sldMk cId="4033434480" sldId="267"/>
        </pc:sldMkLst>
      </pc:sldChg>
      <pc:sldChg chg="modSp new mod">
        <pc:chgData name="Monica Paola Sciacca" userId="454e2f0ecd8a7bc4" providerId="LiveId" clId="{A39F4B59-EAF7-4414-9836-4D7648446490}" dt="2023-02-13T17:57:12.141" v="29465" actId="20577"/>
        <pc:sldMkLst>
          <pc:docMk/>
          <pc:sldMk cId="1995236132" sldId="268"/>
        </pc:sldMkLst>
      </pc:sldChg>
      <pc:sldChg chg="modSp new mod">
        <pc:chgData name="Monica Paola Sciacca" userId="454e2f0ecd8a7bc4" providerId="LiveId" clId="{A39F4B59-EAF7-4414-9836-4D7648446490}" dt="2023-02-13T18:00:29.342" v="29475" actId="255"/>
        <pc:sldMkLst>
          <pc:docMk/>
          <pc:sldMk cId="2974515145" sldId="269"/>
        </pc:sldMkLst>
      </pc:sldChg>
      <pc:sldChg chg="modSp new mod">
        <pc:chgData name="Monica Paola Sciacca" userId="454e2f0ecd8a7bc4" providerId="LiveId" clId="{A39F4B59-EAF7-4414-9836-4D7648446490}" dt="2023-01-18T19:21:50.715" v="16952" actId="20577"/>
        <pc:sldMkLst>
          <pc:docMk/>
          <pc:sldMk cId="4270818738" sldId="270"/>
        </pc:sldMkLst>
      </pc:sldChg>
      <pc:sldChg chg="modSp new mod">
        <pc:chgData name="Monica Paola Sciacca" userId="454e2f0ecd8a7bc4" providerId="LiveId" clId="{A39F4B59-EAF7-4414-9836-4D7648446490}" dt="2023-02-13T18:05:29.790" v="29477" actId="20577"/>
        <pc:sldMkLst>
          <pc:docMk/>
          <pc:sldMk cId="4188437665" sldId="271"/>
        </pc:sldMkLst>
      </pc:sldChg>
      <pc:sldChg chg="modSp new mod">
        <pc:chgData name="Monica Paola Sciacca" userId="454e2f0ecd8a7bc4" providerId="LiveId" clId="{A39F4B59-EAF7-4414-9836-4D7648446490}" dt="2023-01-21T22:30:46.355" v="26260" actId="313"/>
        <pc:sldMkLst>
          <pc:docMk/>
          <pc:sldMk cId="3587773242" sldId="272"/>
        </pc:sldMkLst>
      </pc:sldChg>
      <pc:sldChg chg="modSp new mod">
        <pc:chgData name="Monica Paola Sciacca" userId="454e2f0ecd8a7bc4" providerId="LiveId" clId="{A39F4B59-EAF7-4414-9836-4D7648446490}" dt="2023-02-10T22:06:49.562" v="28955" actId="20577"/>
        <pc:sldMkLst>
          <pc:docMk/>
          <pc:sldMk cId="1621967479" sldId="273"/>
        </pc:sldMkLst>
      </pc:sldChg>
      <pc:sldChg chg="modSp new mod">
        <pc:chgData name="Monica Paola Sciacca" userId="454e2f0ecd8a7bc4" providerId="LiveId" clId="{A39F4B59-EAF7-4414-9836-4D7648446490}" dt="2023-01-21T15:27:21.079" v="22544" actId="20577"/>
        <pc:sldMkLst>
          <pc:docMk/>
          <pc:sldMk cId="1305006610" sldId="274"/>
        </pc:sldMkLst>
      </pc:sldChg>
      <pc:sldChg chg="modSp new mod">
        <pc:chgData name="Monica Paola Sciacca" userId="454e2f0ecd8a7bc4" providerId="LiveId" clId="{A39F4B59-EAF7-4414-9836-4D7648446490}" dt="2023-01-21T22:38:08.472" v="26274" actId="20577"/>
        <pc:sldMkLst>
          <pc:docMk/>
          <pc:sldMk cId="3141634201" sldId="275"/>
        </pc:sldMkLst>
      </pc:sldChg>
      <pc:sldChg chg="modSp new mod">
        <pc:chgData name="Monica Paola Sciacca" userId="454e2f0ecd8a7bc4" providerId="LiveId" clId="{A39F4B59-EAF7-4414-9836-4D7648446490}" dt="2023-02-10T22:11:22.477" v="28968" actId="20577"/>
        <pc:sldMkLst>
          <pc:docMk/>
          <pc:sldMk cId="1624299701" sldId="276"/>
        </pc:sldMkLst>
      </pc:sldChg>
      <pc:sldChg chg="addSp delSp modSp new mod modClrScheme chgLayout">
        <pc:chgData name="Monica Paola Sciacca" userId="454e2f0ecd8a7bc4" providerId="LiveId" clId="{A39F4B59-EAF7-4414-9836-4D7648446490}" dt="2023-01-21T22:41:43.158" v="26327" actId="20577"/>
        <pc:sldMkLst>
          <pc:docMk/>
          <pc:sldMk cId="4176733468" sldId="277"/>
        </pc:sldMkLst>
      </pc:sldChg>
      <pc:sldChg chg="addSp modSp new mod modClrScheme chgLayout">
        <pc:chgData name="Monica Paola Sciacca" userId="454e2f0ecd8a7bc4" providerId="LiveId" clId="{A39F4B59-EAF7-4414-9836-4D7648446490}" dt="2023-02-10T22:18:07.779" v="28979" actId="20577"/>
        <pc:sldMkLst>
          <pc:docMk/>
          <pc:sldMk cId="4171044987" sldId="278"/>
        </pc:sldMkLst>
      </pc:sldChg>
      <pc:sldChg chg="modSp new mod">
        <pc:chgData name="Monica Paola Sciacca" userId="454e2f0ecd8a7bc4" providerId="LiveId" clId="{A39F4B59-EAF7-4414-9836-4D7648446490}" dt="2023-02-10T22:19:04.129" v="28982" actId="20577"/>
        <pc:sldMkLst>
          <pc:docMk/>
          <pc:sldMk cId="4094167033" sldId="279"/>
        </pc:sldMkLst>
      </pc:sldChg>
      <pc:sldChg chg="modSp mod">
        <pc:chgData name="Monica Paola Sciacca" userId="454e2f0ecd8a7bc4" providerId="LiveId" clId="{A39F4B59-EAF7-4414-9836-4D7648446490}" dt="2023-02-10T22:23:00.513" v="28986" actId="20577"/>
        <pc:sldMkLst>
          <pc:docMk/>
          <pc:sldMk cId="655632829" sldId="281"/>
        </pc:sldMkLst>
      </pc:sldChg>
      <pc:sldChg chg="modSp mod">
        <pc:chgData name="Monica Paola Sciacca" userId="454e2f0ecd8a7bc4" providerId="LiveId" clId="{A39F4B59-EAF7-4414-9836-4D7648446490}" dt="2023-02-10T22:25:14.992" v="29001" actId="20577"/>
        <pc:sldMkLst>
          <pc:docMk/>
          <pc:sldMk cId="2386398153" sldId="282"/>
        </pc:sldMkLst>
      </pc:sldChg>
      <pc:sldChg chg="modSp mod">
        <pc:chgData name="Monica Paola Sciacca" userId="454e2f0ecd8a7bc4" providerId="LiveId" clId="{A39F4B59-EAF7-4414-9836-4D7648446490}" dt="2023-02-10T22:29:30.825" v="29002" actId="20577"/>
        <pc:sldMkLst>
          <pc:docMk/>
          <pc:sldMk cId="2838405828" sldId="284"/>
        </pc:sldMkLst>
      </pc:sldChg>
      <pc:sldChg chg="modSp mod">
        <pc:chgData name="Monica Paola Sciacca" userId="454e2f0ecd8a7bc4" providerId="LiveId" clId="{A39F4B59-EAF7-4414-9836-4D7648446490}" dt="2023-02-10T22:31:04.499" v="29059" actId="20577"/>
        <pc:sldMkLst>
          <pc:docMk/>
          <pc:sldMk cId="870720938" sldId="285"/>
        </pc:sldMkLst>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787AEE-5592-437B-990A-E8225AA34EB6}" type="datetimeFigureOut">
              <a:rPr lang="it-IT" smtClean="0"/>
              <a:t>08/02/2025</a:t>
            </a:fld>
            <a:endParaRPr lang="it-IT"/>
          </a:p>
        </p:txBody>
      </p:sp>
      <p:sp>
        <p:nvSpPr>
          <p:cNvPr id="5" name="Footer Placeholder 4"/>
          <p:cNvSpPr>
            <a:spLocks noGrp="1"/>
          </p:cNvSpPr>
          <p:nvPr>
            <p:ph type="ftr" sz="quarter" idx="11"/>
          </p:nvPr>
        </p:nvSpPr>
        <p:spPr>
          <a:xfrm>
            <a:off x="1127124" y="329307"/>
            <a:ext cx="5943668" cy="309201"/>
          </a:xfrm>
        </p:spPr>
        <p:txBody>
          <a:bodyPr/>
          <a:lstStyle/>
          <a:p>
            <a:endParaRPr lang="it-IT"/>
          </a:p>
        </p:txBody>
      </p:sp>
      <p:sp>
        <p:nvSpPr>
          <p:cNvPr id="6" name="Slide Number Placeholder 5"/>
          <p:cNvSpPr>
            <a:spLocks noGrp="1"/>
          </p:cNvSpPr>
          <p:nvPr>
            <p:ph type="sldNum" sz="quarter" idx="12"/>
          </p:nvPr>
        </p:nvSpPr>
        <p:spPr>
          <a:xfrm>
            <a:off x="9924392" y="134930"/>
            <a:ext cx="811019" cy="503578"/>
          </a:xfrm>
        </p:spPr>
        <p:txBody>
          <a:bodyPr/>
          <a:lstStyle/>
          <a:p>
            <a:fld id="{09D496EA-B11C-4E5F-A365-0CFC7D6D9528}" type="slidenum">
              <a:rPr lang="it-IT" smtClean="0"/>
              <a:t>‹N›</a:t>
            </a:fld>
            <a:endParaRPr lang="it-IT"/>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460057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787AEE-5592-437B-990A-E8225AA34EB6}" type="datetimeFigureOut">
              <a:rPr lang="it-IT" smtClean="0"/>
              <a:t>08/02/2025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09D496EA-B11C-4E5F-A365-0CFC7D6D9528}" type="slidenum">
              <a:rPr lang="it-IT" smtClean="0"/>
              <a:t>‹N›</a:t>
            </a:fld>
            <a:endParaRPr lang="it-IT"/>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913298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787AEE-5592-437B-990A-E8225AA34EB6}" type="datetimeFigureOut">
              <a:rPr lang="it-IT" smtClean="0"/>
              <a:t>08/02/2025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09D496EA-B11C-4E5F-A365-0CFC7D6D9528}" type="slidenum">
              <a:rPr lang="it-IT" smtClean="0"/>
              <a:t>‹N›</a:t>
            </a:fld>
            <a:endParaRPr lang="it-IT"/>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extLst>
      <p:ext uri="{BB962C8B-B14F-4D97-AF65-F5344CB8AC3E}">
        <p14:creationId xmlns:p14="http://schemas.microsoft.com/office/powerpoint/2010/main" val="3567120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lvl1pPr>
              <a:defRPr sz="1200"/>
            </a:lvl1pPr>
          </a:lstStyle>
          <a:p>
            <a:fld id="{B6787AEE-5592-437B-990A-E8225AA34EB6}" type="datetimeFigureOut">
              <a:rPr lang="it-IT" smtClean="0"/>
              <a:t>08/02/2025</a:t>
            </a:fld>
            <a:endParaRPr lang="it-IT"/>
          </a:p>
        </p:txBody>
      </p:sp>
      <p:sp>
        <p:nvSpPr>
          <p:cNvPr id="5" name="Footer Placeholder 4"/>
          <p:cNvSpPr>
            <a:spLocks noGrp="1"/>
          </p:cNvSpPr>
          <p:nvPr>
            <p:ph type="ftr" sz="quarter" idx="11"/>
          </p:nvPr>
        </p:nvSpPr>
        <p:spPr/>
        <p:txBody>
          <a:bodyPr/>
          <a:lstStyle>
            <a:lvl1pPr>
              <a:defRPr sz="1200"/>
            </a:lvl1pPr>
          </a:lstStyle>
          <a:p>
            <a:endParaRPr lang="it-IT"/>
          </a:p>
        </p:txBody>
      </p:sp>
      <p:sp>
        <p:nvSpPr>
          <p:cNvPr id="6" name="Slide Number Placeholder 5"/>
          <p:cNvSpPr>
            <a:spLocks noGrp="1"/>
          </p:cNvSpPr>
          <p:nvPr>
            <p:ph type="sldNum" sz="quarter" idx="12"/>
          </p:nvPr>
        </p:nvSpPr>
        <p:spPr/>
        <p:txBody>
          <a:bodyPr/>
          <a:lstStyle/>
          <a:p>
            <a:fld id="{09D496EA-B11C-4E5F-A365-0CFC7D6D9528}" type="slidenum">
              <a:rPr lang="it-IT" smtClean="0"/>
              <a:t>‹N›</a:t>
            </a:fld>
            <a:endParaRPr lang="it-IT"/>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858253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it-IT"/>
              <a:t>Fare clic per modificare lo stile del titolo dello schema</a:t>
            </a:r>
            <a:endParaRPr lang="en-US" dirty="0"/>
          </a:p>
        </p:txBody>
      </p:sp>
      <p:sp>
        <p:nvSpPr>
          <p:cNvPr id="3" name="Text Placeholder 2"/>
          <p:cNvSpPr>
            <a:spLocks noGrp="1"/>
          </p:cNvSpPr>
          <p:nvPr>
            <p:ph type="body" idx="1" hasCustomPrompt="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6787AEE-5592-437B-990A-E8225AA34EB6}" type="datetimeFigureOut">
              <a:rPr lang="it-IT" smtClean="0"/>
              <a:t>08/02/2025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09D496EA-B11C-4E5F-A365-0CFC7D6D9528}" type="slidenum">
              <a:rPr lang="it-IT" smtClean="0"/>
              <a:t>‹N›</a:t>
            </a:fld>
            <a:endParaRPr lang="it-IT"/>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637220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787AEE-5592-437B-990A-E8225AA34EB6}" type="datetimeFigureOut">
              <a:rPr lang="it-IT" smtClean="0"/>
              <a:t>08/02/2025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09D496EA-B11C-4E5F-A365-0CFC7D6D9528}" type="slidenum">
              <a:rPr lang="it-IT" smtClean="0"/>
              <a:t>‹N›</a:t>
            </a:fld>
            <a:endParaRPr lang="it-IT"/>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830007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129166" y="2974448"/>
            <a:ext cx="4645152" cy="2493876"/>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094337" y="2971669"/>
            <a:ext cx="4645152" cy="248719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787AEE-5592-437B-990A-E8225AA34EB6}" type="datetimeFigureOut">
              <a:rPr lang="it-IT" smtClean="0"/>
              <a:t>08/02/2025</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09D496EA-B11C-4E5F-A365-0CFC7D6D9528}" type="slidenum">
              <a:rPr lang="it-IT" smtClean="0"/>
              <a:t>‹N›</a:t>
            </a:fld>
            <a:endParaRPr lang="it-IT"/>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66672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787AEE-5592-437B-990A-E8225AA34EB6}" type="datetimeFigureOut">
              <a:rPr lang="it-IT" smtClean="0"/>
              <a:t>08/02/2025</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09D496EA-B11C-4E5F-A365-0CFC7D6D9528}" type="slidenum">
              <a:rPr lang="it-IT" smtClean="0"/>
              <a:t>‹N›</a:t>
            </a:fld>
            <a:endParaRPr lang="it-IT"/>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026502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787AEE-5592-437B-990A-E8225AA34EB6}" type="datetimeFigureOut">
              <a:rPr lang="it-IT" smtClean="0"/>
              <a:t>08/02/2025</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09D496EA-B11C-4E5F-A365-0CFC7D6D9528}" type="slidenum">
              <a:rPr lang="it-IT" smtClean="0"/>
              <a:t>‹N›</a:t>
            </a:fld>
            <a:endParaRPr lang="it-IT"/>
          </a:p>
        </p:txBody>
      </p:sp>
    </p:spTree>
    <p:extLst>
      <p:ext uri="{BB962C8B-B14F-4D97-AF65-F5344CB8AC3E}">
        <p14:creationId xmlns:p14="http://schemas.microsoft.com/office/powerpoint/2010/main" val="3371268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787AEE-5592-437B-990A-E8225AA34EB6}" type="datetimeFigureOut">
              <a:rPr lang="it-IT" smtClean="0"/>
              <a:t>08/02/2025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09D496EA-B11C-4E5F-A365-0CFC7D6D9528}" type="slidenum">
              <a:rPr lang="it-IT" smtClean="0"/>
              <a:t>‹N›</a:t>
            </a:fld>
            <a:endParaRPr lang="it-IT"/>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850042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B6787AEE-5592-437B-990A-E8225AA34EB6}" type="datetimeFigureOut">
              <a:rPr lang="it-IT" smtClean="0"/>
              <a:t>08/02/2025</a:t>
            </a:fld>
            <a:endParaRPr lang="it-IT"/>
          </a:p>
        </p:txBody>
      </p:sp>
      <p:sp>
        <p:nvSpPr>
          <p:cNvPr id="6" name="Footer Placeholder 5"/>
          <p:cNvSpPr>
            <a:spLocks noGrp="1"/>
          </p:cNvSpPr>
          <p:nvPr>
            <p:ph type="ftr" sz="quarter" idx="11"/>
          </p:nvPr>
        </p:nvSpPr>
        <p:spPr>
          <a:xfrm>
            <a:off x="1125300" y="318640"/>
            <a:ext cx="4877818" cy="320931"/>
          </a:xfrm>
        </p:spPr>
        <p:txBody>
          <a:bodyPr/>
          <a:lstStyle/>
          <a:p>
            <a:endParaRPr lang="it-IT"/>
          </a:p>
        </p:txBody>
      </p:sp>
      <p:sp>
        <p:nvSpPr>
          <p:cNvPr id="7" name="Slide Number Placeholder 6"/>
          <p:cNvSpPr>
            <a:spLocks noGrp="1"/>
          </p:cNvSpPr>
          <p:nvPr>
            <p:ph type="sldNum" sz="quarter" idx="12"/>
          </p:nvPr>
        </p:nvSpPr>
        <p:spPr>
          <a:xfrm>
            <a:off x="6176794" y="137408"/>
            <a:ext cx="811019" cy="503578"/>
          </a:xfrm>
        </p:spPr>
        <p:txBody>
          <a:bodyPr/>
          <a:lstStyle/>
          <a:p>
            <a:fld id="{09D496EA-B11C-4E5F-A365-0CFC7D6D9528}" type="slidenum">
              <a:rPr lang="it-IT" smtClean="0"/>
              <a:t>‹N›</a:t>
            </a:fld>
            <a:endParaRPr lang="it-IT"/>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extLst>
      <p:ext uri="{BB962C8B-B14F-4D97-AF65-F5344CB8AC3E}">
        <p14:creationId xmlns:p14="http://schemas.microsoft.com/office/powerpoint/2010/main" val="37908879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B6787AEE-5592-437B-990A-E8225AA34EB6}" type="datetimeFigureOut">
              <a:rPr lang="it-IT" smtClean="0"/>
              <a:t>08/02/2025</a:t>
            </a:fld>
            <a:endParaRPr lang="it-IT"/>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09D496EA-B11C-4E5F-A365-0CFC7D6D9528}" type="slidenum">
              <a:rPr lang="it-IT" smtClean="0"/>
              <a:t>‹N›</a:t>
            </a:fld>
            <a:endParaRPr lang="it-IT"/>
          </a:p>
        </p:txBody>
      </p:sp>
    </p:spTree>
    <p:extLst>
      <p:ext uri="{BB962C8B-B14F-4D97-AF65-F5344CB8AC3E}">
        <p14:creationId xmlns:p14="http://schemas.microsoft.com/office/powerpoint/2010/main" val="354873281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jungitalia.it/2014/02/10/in-psicologia-e-impossibile-misurare-il-fattore-psichico-pillole-di-epistemologia-contemporanea/" TargetMode="External"/><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DFBAC08-E358-4056-C63D-64874924EF2F}"/>
              </a:ext>
            </a:extLst>
          </p:cNvPr>
          <p:cNvSpPr>
            <a:spLocks noGrp="1"/>
          </p:cNvSpPr>
          <p:nvPr>
            <p:ph type="title"/>
          </p:nvPr>
        </p:nvSpPr>
        <p:spPr>
          <a:xfrm>
            <a:off x="1451579" y="804519"/>
            <a:ext cx="9603275" cy="574115"/>
          </a:xfrm>
        </p:spPr>
        <p:txBody>
          <a:bodyPr>
            <a:noAutofit/>
          </a:bodyPr>
          <a:lstStyle/>
          <a:p>
            <a:pPr algn="ctr"/>
            <a:r>
              <a:rPr lang="it-IT" sz="3600" dirty="0">
                <a:solidFill>
                  <a:schemeClr val="accent6">
                    <a:lumMod val="75000"/>
                  </a:schemeClr>
                </a:solidFill>
                <a:effectLst>
                  <a:outerShdw blurRad="38100" dist="38100" dir="2700000" algn="tl">
                    <a:srgbClr val="000000">
                      <a:alpha val="43137"/>
                    </a:srgbClr>
                  </a:outerShdw>
                </a:effectLst>
              </a:rPr>
              <a:t>LA PSICOLOGIA: CENNI STORICI</a:t>
            </a:r>
          </a:p>
        </p:txBody>
      </p:sp>
      <p:pic>
        <p:nvPicPr>
          <p:cNvPr id="5" name="Segnaposto contenuto 4">
            <a:extLst>
              <a:ext uri="{FF2B5EF4-FFF2-40B4-BE49-F238E27FC236}">
                <a16:creationId xmlns:a16="http://schemas.microsoft.com/office/drawing/2014/main" id="{A8061D12-C938-28B3-4E7C-2ED6B01B5EDC}"/>
              </a:ext>
            </a:extLst>
          </p:cNvPr>
          <p:cNvPicPr>
            <a:picLocks noGrp="1" noChangeAspect="1"/>
          </p:cNvPicPr>
          <p:nvPr>
            <p:ph idx="1"/>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3038621" y="1983545"/>
            <a:ext cx="6288259" cy="3020703"/>
          </a:xfrm>
        </p:spPr>
      </p:pic>
      <p:sp>
        <p:nvSpPr>
          <p:cNvPr id="6" name="CasellaDiTesto 5">
            <a:extLst>
              <a:ext uri="{FF2B5EF4-FFF2-40B4-BE49-F238E27FC236}">
                <a16:creationId xmlns:a16="http://schemas.microsoft.com/office/drawing/2014/main" id="{5E273EB5-EA60-464A-BEE3-F217D5479404}"/>
              </a:ext>
            </a:extLst>
          </p:cNvPr>
          <p:cNvSpPr txBox="1"/>
          <p:nvPr/>
        </p:nvSpPr>
        <p:spPr>
          <a:xfrm>
            <a:off x="4062412" y="4983956"/>
            <a:ext cx="4381500" cy="230832"/>
          </a:xfrm>
          <a:prstGeom prst="rect">
            <a:avLst/>
          </a:prstGeom>
          <a:noFill/>
        </p:spPr>
        <p:txBody>
          <a:bodyPr wrap="square" rtlCol="0">
            <a:spAutoFit/>
          </a:bodyPr>
          <a:lstStyle/>
          <a:p>
            <a:r>
              <a:rPr lang="it-IT" sz="900" dirty="0"/>
              <a:t>TRATTO DAL LIBRO «STORIA DELLA PSICOLOGIA»</a:t>
            </a:r>
          </a:p>
        </p:txBody>
      </p:sp>
    </p:spTree>
    <p:extLst>
      <p:ext uri="{BB962C8B-B14F-4D97-AF65-F5344CB8AC3E}">
        <p14:creationId xmlns:p14="http://schemas.microsoft.com/office/powerpoint/2010/main" val="10668546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0FA26D-3776-0C2E-059A-3D77BDCB1C91}"/>
              </a:ext>
            </a:extLst>
          </p:cNvPr>
          <p:cNvSpPr>
            <a:spLocks noGrp="1"/>
          </p:cNvSpPr>
          <p:nvPr>
            <p:ph type="title"/>
          </p:nvPr>
        </p:nvSpPr>
        <p:spPr>
          <a:xfrm>
            <a:off x="422032" y="953324"/>
            <a:ext cx="11296356" cy="438331"/>
          </a:xfrm>
        </p:spPr>
        <p:txBody>
          <a:bodyPr>
            <a:normAutofit/>
          </a:bodyPr>
          <a:lstStyle/>
          <a:p>
            <a:pPr algn="ctr"/>
            <a:r>
              <a:rPr lang="it-IT" sz="2400" b="1" dirty="0"/>
              <a:t>IL BEHAVIORISMO</a:t>
            </a:r>
          </a:p>
        </p:txBody>
      </p:sp>
      <p:sp>
        <p:nvSpPr>
          <p:cNvPr id="3" name="Segnaposto contenuto 2">
            <a:extLst>
              <a:ext uri="{FF2B5EF4-FFF2-40B4-BE49-F238E27FC236}">
                <a16:creationId xmlns:a16="http://schemas.microsoft.com/office/drawing/2014/main" id="{984064ED-2E4A-2D48-10E2-A00091FC9768}"/>
              </a:ext>
            </a:extLst>
          </p:cNvPr>
          <p:cNvSpPr>
            <a:spLocks noGrp="1"/>
          </p:cNvSpPr>
          <p:nvPr>
            <p:ph idx="1"/>
          </p:nvPr>
        </p:nvSpPr>
        <p:spPr>
          <a:xfrm>
            <a:off x="422033" y="1505242"/>
            <a:ext cx="11296355" cy="4628271"/>
          </a:xfrm>
        </p:spPr>
        <p:txBody>
          <a:bodyPr>
            <a:normAutofit/>
          </a:bodyPr>
          <a:lstStyle/>
          <a:p>
            <a:r>
              <a:rPr lang="it-IT" sz="2200" b="1" u="sng" dirty="0"/>
              <a:t>IVAN PAVLOV</a:t>
            </a:r>
            <a:r>
              <a:rPr lang="it-IT" sz="2200" b="1" dirty="0"/>
              <a:t>: LE SUE SCOPERTE FURONO TRA LE PIU’ IMPORTANTI NEL COMPORTAMENTISMO CLASSICO. EGLI ERA UN MEDICO RUSSO CHE MENTRE STUDIAVA LE SECREZIONI DELL’APPARATO DIGERENTE CONNESSE AI CIBI INGERITI, SCOPRI’ CHE UNO STIMOLO INCONDIZIONATO (CIBO), PROVOCAVA UNA RISPOSTA INCONDIZIONATA (SALIVAZIONE) NELL’ANIMALE SOTTOPOSTO A ESPERIMENTO. QUANDO EGLI ASSOCIO’ ALLO STIMOLO INCONDIZIONATO UNO STIMOLO CONDIZIONATO (ES. IL SUONO DI UN CAMPANELLO), REITERANDO PIU’ VOLTE TALE PROCESSO, SCOPRI’ CHE L’ANIMALE IMPARAVA AD ASSOCIARE I DUE STIMOLI FINO ALLA PRODUZIONE DI SALIVA AL SEMPLICE SUONO DEL CAMPANELLO. LA SALIVAZIONE CHE PRIMA ERA UN RIFLESSO INCONDIZIONATO DIVENNE COSI’ RIFLESSO CONDIZIONATO. </a:t>
            </a:r>
          </a:p>
        </p:txBody>
      </p:sp>
    </p:spTree>
    <p:extLst>
      <p:ext uri="{BB962C8B-B14F-4D97-AF65-F5344CB8AC3E}">
        <p14:creationId xmlns:p14="http://schemas.microsoft.com/office/powerpoint/2010/main" val="1270757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D94724-B7D8-84BF-CD8C-ED17EF3A1B2F}"/>
              </a:ext>
            </a:extLst>
          </p:cNvPr>
          <p:cNvSpPr>
            <a:spLocks noGrp="1"/>
          </p:cNvSpPr>
          <p:nvPr>
            <p:ph type="title"/>
          </p:nvPr>
        </p:nvSpPr>
        <p:spPr>
          <a:xfrm>
            <a:off x="450166" y="766690"/>
            <a:ext cx="11324492" cy="457199"/>
          </a:xfrm>
        </p:spPr>
        <p:txBody>
          <a:bodyPr>
            <a:normAutofit/>
          </a:bodyPr>
          <a:lstStyle/>
          <a:p>
            <a:pPr algn="ctr"/>
            <a:r>
              <a:rPr lang="it-IT" sz="2400" b="1" dirty="0"/>
              <a:t>IL BEHAVIORISMO</a:t>
            </a:r>
          </a:p>
        </p:txBody>
      </p:sp>
      <p:sp>
        <p:nvSpPr>
          <p:cNvPr id="3" name="Segnaposto contenuto 2">
            <a:extLst>
              <a:ext uri="{FF2B5EF4-FFF2-40B4-BE49-F238E27FC236}">
                <a16:creationId xmlns:a16="http://schemas.microsoft.com/office/drawing/2014/main" id="{B37FB5F5-882B-B740-1FB6-D2D115FE4492}"/>
              </a:ext>
            </a:extLst>
          </p:cNvPr>
          <p:cNvSpPr>
            <a:spLocks noGrp="1"/>
          </p:cNvSpPr>
          <p:nvPr>
            <p:ph idx="1"/>
          </p:nvPr>
        </p:nvSpPr>
        <p:spPr>
          <a:xfrm>
            <a:off x="309489" y="1125415"/>
            <a:ext cx="11718387" cy="4965896"/>
          </a:xfrm>
        </p:spPr>
        <p:txBody>
          <a:bodyPr>
            <a:normAutofit fontScale="92500" lnSpcReduction="20000"/>
          </a:bodyPr>
          <a:lstStyle/>
          <a:p>
            <a:r>
              <a:rPr lang="it-IT" b="1" u="sng" dirty="0"/>
              <a:t>WATSON</a:t>
            </a:r>
            <a:r>
              <a:rPr lang="it-IT" b="1" dirty="0"/>
              <a:t>: ANCHE LUI HA COMPIUTO MOLTE RICERCHE SUGLI ANIMALI. LA SUA TEORIA SI BASAVA SULLO </a:t>
            </a:r>
            <a:r>
              <a:rPr lang="it-IT" b="1" u="sng" dirty="0">
                <a:solidFill>
                  <a:srgbClr val="FF0000"/>
                </a:solidFill>
              </a:rPr>
              <a:t>STUDIO DEL COMPORTAMENTO MANIFESTO </a:t>
            </a:r>
            <a:r>
              <a:rPr lang="it-IT" b="1" dirty="0"/>
              <a:t>COME AFFERMANO I SEGUENTI POSTULATI:</a:t>
            </a:r>
          </a:p>
          <a:p>
            <a:pPr marL="457200" indent="-457200">
              <a:buFont typeface="+mj-lt"/>
              <a:buAutoNum type="arabicPeriod"/>
            </a:pPr>
            <a:r>
              <a:rPr lang="it-IT" b="1" u="sng" dirty="0"/>
              <a:t>GLI PSICOLOGI NON DEVONO CONSIDERARE I CAMPI DELLA COSCIENZA</a:t>
            </a:r>
            <a:r>
              <a:rPr lang="it-IT" b="1" dirty="0"/>
              <a:t>. L’ESPERIENZA CONSCIA E’ QUALCOSA D’IMPRECISO, DIFFICILE DA DELIMITARE E DESCRIVERE. OGGETTO DI OSSERVAZIONE DEVE ESSERE IL COMPORTAMENTO MANIFESTO. LE FUNZIONI PSICOLOGICHE VENGONO INDIVIDUATE IN TERMINI DI RISPOSTE,  IN QUANTO ESPRESSIONE DI ADATTAMENTO ALL’AMBIENTE;</a:t>
            </a:r>
          </a:p>
          <a:p>
            <a:pPr marL="457200" indent="-457200">
              <a:buFont typeface="+mj-lt"/>
              <a:buAutoNum type="arabicPeriod"/>
            </a:pPr>
            <a:r>
              <a:rPr lang="it-IT" b="1" dirty="0"/>
              <a:t>OCCORRE </a:t>
            </a:r>
            <a:r>
              <a:rPr lang="it-IT" b="1" u="sng" dirty="0">
                <a:solidFill>
                  <a:srgbClr val="FF0000"/>
                </a:solidFill>
              </a:rPr>
              <a:t>CESSARE DI SCORGERE NELL’INTROSPEZIONE</a:t>
            </a:r>
            <a:r>
              <a:rPr lang="it-IT" b="1" dirty="0"/>
              <a:t> IL METODO DI OSSERVAZIONE DELLA PSICOLOGIA;</a:t>
            </a:r>
          </a:p>
          <a:p>
            <a:pPr marL="457200" indent="-457200">
              <a:buFont typeface="+mj-lt"/>
              <a:buAutoNum type="arabicPeriod"/>
            </a:pPr>
            <a:r>
              <a:rPr lang="it-IT" b="1" dirty="0"/>
              <a:t>LO STUDIO DEGLI EVENTI MENTALI (SENSAZIONI, IMMAGINI, ATTI MENTALI), VA SOSTITUITO CON LO STUDIO DEL COMPORTAMENTO, ANALIZZABILE ATTRAVERSO CONNESSIONI TRA STIMOLI E RISPOSTE AD ESSI CORRELATI.</a:t>
            </a:r>
          </a:p>
          <a:p>
            <a:pPr marL="457200" indent="-457200">
              <a:buFont typeface="+mj-lt"/>
              <a:buAutoNum type="arabicPeriod"/>
            </a:pPr>
            <a:r>
              <a:rPr lang="it-IT" b="1" dirty="0"/>
              <a:t>LA SCIENTIFICITA’ DELLA PSICOLOGIA VIENE OTTENUTA RIDUCENDO LA RICERCA PSICOLOGICA A RICERCA FISIOLOGICA: </a:t>
            </a:r>
            <a:r>
              <a:rPr lang="it-IT" b="1" dirty="0">
                <a:solidFill>
                  <a:srgbClr val="FF0000"/>
                </a:solidFill>
              </a:rPr>
              <a:t>LA SENSAZIONE E LA PERCEZIONE VANNO STUDIATE IN TERMINI DI RISPOSTE SPECIFICHE A STIMOLI, LA MEMORIA E L’APPRENDIMENTO AD UN’ABITUDINE, ECC.</a:t>
            </a:r>
          </a:p>
          <a:p>
            <a:pPr marL="457200" indent="-457200">
              <a:buFont typeface="+mj-lt"/>
              <a:buAutoNum type="arabicPeriod"/>
            </a:pPr>
            <a:endParaRPr lang="it-IT" b="1" dirty="0"/>
          </a:p>
        </p:txBody>
      </p:sp>
    </p:spTree>
    <p:extLst>
      <p:ext uri="{BB962C8B-B14F-4D97-AF65-F5344CB8AC3E}">
        <p14:creationId xmlns:p14="http://schemas.microsoft.com/office/powerpoint/2010/main" val="7653189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7878AFF-804B-AA18-91A2-C202A15AE77E}"/>
              </a:ext>
            </a:extLst>
          </p:cNvPr>
          <p:cNvSpPr>
            <a:spLocks noGrp="1"/>
          </p:cNvSpPr>
          <p:nvPr>
            <p:ph type="title"/>
          </p:nvPr>
        </p:nvSpPr>
        <p:spPr>
          <a:xfrm>
            <a:off x="351692" y="886266"/>
            <a:ext cx="11268222" cy="351691"/>
          </a:xfrm>
        </p:spPr>
        <p:txBody>
          <a:bodyPr>
            <a:normAutofit fontScale="90000"/>
          </a:bodyPr>
          <a:lstStyle/>
          <a:p>
            <a:pPr algn="ctr"/>
            <a:r>
              <a:rPr lang="it-IT" sz="2400" b="1" dirty="0"/>
              <a:t>IL BEHAVIORISMO</a:t>
            </a:r>
          </a:p>
        </p:txBody>
      </p:sp>
      <p:sp>
        <p:nvSpPr>
          <p:cNvPr id="3" name="Segnaposto contenuto 2">
            <a:extLst>
              <a:ext uri="{FF2B5EF4-FFF2-40B4-BE49-F238E27FC236}">
                <a16:creationId xmlns:a16="http://schemas.microsoft.com/office/drawing/2014/main" id="{5C38239A-DA01-8851-ECF1-1D0BF3D65DB8}"/>
              </a:ext>
            </a:extLst>
          </p:cNvPr>
          <p:cNvSpPr>
            <a:spLocks noGrp="1"/>
          </p:cNvSpPr>
          <p:nvPr>
            <p:ph idx="1"/>
          </p:nvPr>
        </p:nvSpPr>
        <p:spPr>
          <a:xfrm>
            <a:off x="351692" y="1237957"/>
            <a:ext cx="11488616" cy="4839286"/>
          </a:xfrm>
        </p:spPr>
        <p:txBody>
          <a:bodyPr>
            <a:normAutofit/>
          </a:bodyPr>
          <a:lstStyle/>
          <a:p>
            <a:r>
              <a:rPr lang="it-IT" b="1" dirty="0"/>
              <a:t>L’INFLUSSO DI WATSON SULLA TEORIA COMPORTAMENTISTA E SULLA PSICOLOGIA SPERIMENTALE FU DETERMINANTE. DOPO DI LUI NACQUERO FORME DI BEHAVIORISMO SEMPRE PIU’ COMPLESSE E RAFFINATE. TRA IL 1918 E IL 1940 ALTRI STUDIOSI COME GUTHRIE, SKINNER E TOLMAN CONTRIBUIRONO ALL’ESPANSIONE DI NUOVE FORME DI BEHAVIORISMO.</a:t>
            </a:r>
          </a:p>
          <a:p>
            <a:r>
              <a:rPr lang="it-IT" b="1" u="sng" dirty="0"/>
              <a:t>GUTHRIE</a:t>
            </a:r>
            <a:r>
              <a:rPr lang="it-IT" b="1" dirty="0"/>
              <a:t>: IL CONDIZIONAMENTO IN QUANTO PRINCIPIO DELL’APPRENDIMENTO. PER LUI LA PSICOLOGIA DOVEVA MIRARE ALLA SCOPERTA DI LEGGI O GENERALIZZAZIONI IN CUI LE DESCRIZIONI PARTICOLARI DI QUESTO O QUEL COMPORTAMENTO, NE COSTITUISSERO LE SEMPLIFICAZIONI (CHE POTESSERO SEMPLIFICARE LA DESCRIZIONE DEI COMPORTAMENTI).</a:t>
            </a:r>
          </a:p>
          <a:p>
            <a:r>
              <a:rPr lang="it-IT" b="1" dirty="0"/>
              <a:t>« DATA L’IMPOSSIBILITA’ DI OSSERVARE, REGISTRARE E CONTROLLARE TUTTE LE CONDIZIONI IN CUI UN COMPORTAMENTO HA LUOGO, E’ PREFERIBILE SCEGLIERE STIMOLI OSSERVABILI E RISPOSTE OSSERVABILI. E’ NECESSARIA LA CONTIGUITA’ FRA STIMOLO E RISPOSTA NEL TEMPO E NELLO SPAZIO AFFINCHE’ AVVENGA UN APPRENDIMENTO»</a:t>
            </a:r>
            <a:endParaRPr lang="it-IT" b="1" u="sng" dirty="0"/>
          </a:p>
        </p:txBody>
      </p:sp>
    </p:spTree>
    <p:extLst>
      <p:ext uri="{BB962C8B-B14F-4D97-AF65-F5344CB8AC3E}">
        <p14:creationId xmlns:p14="http://schemas.microsoft.com/office/powerpoint/2010/main" val="40334344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FF5890-1266-48CD-F24A-D8CD7373F4A5}"/>
              </a:ext>
            </a:extLst>
          </p:cNvPr>
          <p:cNvSpPr>
            <a:spLocks noGrp="1"/>
          </p:cNvSpPr>
          <p:nvPr>
            <p:ph type="title"/>
          </p:nvPr>
        </p:nvSpPr>
        <p:spPr>
          <a:xfrm>
            <a:off x="371476" y="953324"/>
            <a:ext cx="11644312" cy="438331"/>
          </a:xfrm>
        </p:spPr>
        <p:txBody>
          <a:bodyPr>
            <a:normAutofit/>
          </a:bodyPr>
          <a:lstStyle/>
          <a:p>
            <a:pPr algn="ctr"/>
            <a:r>
              <a:rPr lang="it-IT" sz="2400" b="1" dirty="0"/>
              <a:t>IL BEHAVIORISMO</a:t>
            </a:r>
          </a:p>
        </p:txBody>
      </p:sp>
      <p:sp>
        <p:nvSpPr>
          <p:cNvPr id="3" name="Segnaposto contenuto 2">
            <a:extLst>
              <a:ext uri="{FF2B5EF4-FFF2-40B4-BE49-F238E27FC236}">
                <a16:creationId xmlns:a16="http://schemas.microsoft.com/office/drawing/2014/main" id="{09301BE7-E986-38B3-9DE0-782B12DF7E68}"/>
              </a:ext>
            </a:extLst>
          </p:cNvPr>
          <p:cNvSpPr>
            <a:spLocks noGrp="1"/>
          </p:cNvSpPr>
          <p:nvPr>
            <p:ph idx="1"/>
          </p:nvPr>
        </p:nvSpPr>
        <p:spPr>
          <a:xfrm>
            <a:off x="371476" y="1391655"/>
            <a:ext cx="11449048" cy="4637670"/>
          </a:xfrm>
        </p:spPr>
        <p:txBody>
          <a:bodyPr>
            <a:normAutofit fontScale="92500"/>
          </a:bodyPr>
          <a:lstStyle/>
          <a:p>
            <a:r>
              <a:rPr lang="it-IT" b="1" u="sng" dirty="0"/>
              <a:t>SKINNER</a:t>
            </a:r>
            <a:r>
              <a:rPr lang="it-IT" b="1" dirty="0"/>
              <a:t>: ASSEGNAVA ANCHE LUI ALLA PSICOLOGIA IL COMPITO DI STUDIARE IL COMPORTAMENTO E L’EFFETTO CHE ESSO HA SULL’AMBIENTE O SE TALE EFFETTO PRODUCE UNA RETROAZIONE DI INFORMAZIONE DESTINATA A INFLUIRE SUL COMPORTAMENTO FUTURO.</a:t>
            </a:r>
          </a:p>
          <a:p>
            <a:r>
              <a:rPr lang="it-IT" b="1" dirty="0"/>
              <a:t>EGLI HA SCOPERTO LE TECNICHE DI CONTROLLO DEGLI EFFETTI DI «RINFORZO»: HA SOSTENUTO LA TESI SECONDO CUI POTESSE ESSERE  POSSIBILE PLASMERE IL COMPORTAMENTO DEI SOGGETTI, OSSIA ADDESTRARE ANIMALI A PRODURRE DETERMINATE RISPOSTE. LE SUE TECNICHE SONO DI «</a:t>
            </a:r>
            <a:r>
              <a:rPr lang="it-IT" b="1" u="sng" dirty="0"/>
              <a:t>CONDIZIONAMENTO ATTIVO</a:t>
            </a:r>
            <a:r>
              <a:rPr lang="it-IT" b="1" dirty="0"/>
              <a:t>». NEI SUOI ESPERIMENTI DOVEVA ESSERE L’ANIMALE A PRODURRE SPONTANEAMENTE LA RISPOSTA PER OTTENERE IL RINFORZO DEL CIBO. IL METODO VENIVA CHIAMATO «ATTIVO» PERCHE’ ERA L’ANIMALE CHE AGIVA SUL PROPRIO AMBIENTE IN MODO ATTIVO. </a:t>
            </a:r>
          </a:p>
          <a:p>
            <a:r>
              <a:rPr lang="it-IT" b="1" dirty="0"/>
              <a:t>LA PSICOLOGIA DI SKINNER ERA DESCRITTIVA: ANCHE LUI CONCEPIVA IL CONDIZIONAMENTO NEI TERMINI DI UNA CORRELAZIONE O </a:t>
            </a:r>
            <a:r>
              <a:rPr lang="it-IT" b="1" u="sng" dirty="0"/>
              <a:t>ASSOCIAZIONE FRA STIMOLO E RISPOSTA</a:t>
            </a:r>
            <a:r>
              <a:rPr lang="it-IT" b="1" dirty="0"/>
              <a:t>.  </a:t>
            </a:r>
            <a:endParaRPr lang="it-IT" b="1" u="sng" dirty="0"/>
          </a:p>
        </p:txBody>
      </p:sp>
    </p:spTree>
    <p:extLst>
      <p:ext uri="{BB962C8B-B14F-4D97-AF65-F5344CB8AC3E}">
        <p14:creationId xmlns:p14="http://schemas.microsoft.com/office/powerpoint/2010/main" val="19952361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9F9338-6D07-F8C9-CB40-410EC8DEEE45}"/>
              </a:ext>
            </a:extLst>
          </p:cNvPr>
          <p:cNvSpPr>
            <a:spLocks noGrp="1"/>
          </p:cNvSpPr>
          <p:nvPr>
            <p:ph type="title"/>
          </p:nvPr>
        </p:nvSpPr>
        <p:spPr>
          <a:xfrm>
            <a:off x="357188" y="953324"/>
            <a:ext cx="11315700" cy="438331"/>
          </a:xfrm>
        </p:spPr>
        <p:txBody>
          <a:bodyPr>
            <a:normAutofit/>
          </a:bodyPr>
          <a:lstStyle/>
          <a:p>
            <a:pPr algn="ctr"/>
            <a:r>
              <a:rPr lang="it-IT" sz="2400" b="1" dirty="0"/>
              <a:t>IL BEHAVIORISMO</a:t>
            </a:r>
          </a:p>
        </p:txBody>
      </p:sp>
      <p:sp>
        <p:nvSpPr>
          <p:cNvPr id="3" name="Segnaposto contenuto 2">
            <a:extLst>
              <a:ext uri="{FF2B5EF4-FFF2-40B4-BE49-F238E27FC236}">
                <a16:creationId xmlns:a16="http://schemas.microsoft.com/office/drawing/2014/main" id="{88FD685D-5980-C7D0-1B76-1115DB8CBDA1}"/>
              </a:ext>
            </a:extLst>
          </p:cNvPr>
          <p:cNvSpPr>
            <a:spLocks noGrp="1"/>
          </p:cNvSpPr>
          <p:nvPr>
            <p:ph idx="1"/>
          </p:nvPr>
        </p:nvSpPr>
        <p:spPr>
          <a:xfrm>
            <a:off x="357188" y="1285875"/>
            <a:ext cx="11315700" cy="4618801"/>
          </a:xfrm>
        </p:spPr>
        <p:txBody>
          <a:bodyPr>
            <a:noAutofit/>
          </a:bodyPr>
          <a:lstStyle/>
          <a:p>
            <a:r>
              <a:rPr lang="it-IT" b="1" u="sng" dirty="0"/>
              <a:t>TOLMAN</a:t>
            </a:r>
            <a:r>
              <a:rPr lang="it-IT" b="1" dirty="0"/>
              <a:t>: EGLI PORTO’ IL SUO PENSIERO UN PO’ PIU’ AVANTI, RITENENDO INSUFFICIENTI LE SPIEGAZIONI DEL CONDIZIONAMENTO BASANDOSI SUI SOLI NESSI S-R. D’ALTRA PARTE ANCHE PER LUI LA PSICOLOGIA DOVEVA ESSERE OGGETTIVA ED EVITARE IL MENTALISMO. INTRODUSSE IL CONCETTO DI «VARIABILE INTERMEDIA»; L’APPRENDIMENTO NON POTEVA MANIFESTARSI SOLO SUL PIANO DEI COMPORTAMENTI OSSERVABILI, MA ANCHE SU QUELLO DELLE RAPPRESENTAZIONI MENTALI DELLA RELAZIONE FRA STIMOLO E RISPOSTA.</a:t>
            </a:r>
          </a:p>
          <a:p>
            <a:r>
              <a:rPr lang="it-IT" b="1" dirty="0"/>
              <a:t>L’APPRENDIMENTO PUO’ AVER LUOGO ANCHE IN ASSENZA DI STIMOLI RINFORZANTI; </a:t>
            </a:r>
          </a:p>
          <a:p>
            <a:r>
              <a:rPr lang="it-IT" b="1" dirty="0"/>
              <a:t>EGLI HA PARLATO DELLA FORMAZIONE DI MAPPE MENTALI ATTRAVERSO L’ESPERIENZA.</a:t>
            </a:r>
          </a:p>
        </p:txBody>
      </p:sp>
    </p:spTree>
    <p:extLst>
      <p:ext uri="{BB962C8B-B14F-4D97-AF65-F5344CB8AC3E}">
        <p14:creationId xmlns:p14="http://schemas.microsoft.com/office/powerpoint/2010/main" val="29745151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4C67300-BC4F-8204-07D6-1373C2C12CC5}"/>
              </a:ext>
            </a:extLst>
          </p:cNvPr>
          <p:cNvSpPr>
            <a:spLocks noGrp="1"/>
          </p:cNvSpPr>
          <p:nvPr>
            <p:ph type="title"/>
          </p:nvPr>
        </p:nvSpPr>
        <p:spPr>
          <a:xfrm>
            <a:off x="457200" y="885826"/>
            <a:ext cx="11372850" cy="385762"/>
          </a:xfrm>
        </p:spPr>
        <p:txBody>
          <a:bodyPr>
            <a:noAutofit/>
          </a:bodyPr>
          <a:lstStyle/>
          <a:p>
            <a:pPr algn="ctr"/>
            <a:r>
              <a:rPr lang="it-IT" sz="2400" b="1" dirty="0"/>
              <a:t>DALL’AMERICA ALL’EUROPA</a:t>
            </a:r>
          </a:p>
        </p:txBody>
      </p:sp>
      <p:sp>
        <p:nvSpPr>
          <p:cNvPr id="3" name="Segnaposto contenuto 2">
            <a:extLst>
              <a:ext uri="{FF2B5EF4-FFF2-40B4-BE49-F238E27FC236}">
                <a16:creationId xmlns:a16="http://schemas.microsoft.com/office/drawing/2014/main" id="{A2144433-E572-5984-7AE3-A62E9D09D9E7}"/>
              </a:ext>
            </a:extLst>
          </p:cNvPr>
          <p:cNvSpPr>
            <a:spLocks noGrp="1"/>
          </p:cNvSpPr>
          <p:nvPr>
            <p:ph idx="1"/>
          </p:nvPr>
        </p:nvSpPr>
        <p:spPr>
          <a:xfrm>
            <a:off x="457200" y="1400174"/>
            <a:ext cx="11372850" cy="4571999"/>
          </a:xfrm>
        </p:spPr>
        <p:txBody>
          <a:bodyPr/>
          <a:lstStyle/>
          <a:p>
            <a:r>
              <a:rPr lang="it-IT" b="1" dirty="0"/>
              <a:t>NEL PANORAMA MONDIALE LA PSICOLOGIA, SPECIE DOPO LA PRIMA GUERRA MONDIALE, SI CONFIGURO’ COME UN INSIEME DI DISCIPLINE PSICOLOGICHE DI TIPO DIVERSO, OGNUNA CON LE SUE PROSPETTIVE, I SUOI INTERESSI, TECNICHE SPECIFICHE ED AMBITI DI RICERCHE PARTICOLARI. </a:t>
            </a:r>
          </a:p>
          <a:p>
            <a:r>
              <a:rPr lang="it-IT" b="1" dirty="0"/>
              <a:t>L’ORIENTAMENTO DELLA «NUOVA PSICOLOGIA», E’ STATO COMPLESSO ED ANGUSTO ED HA PORTATO IN AMERICA AD INVESTIRE NEL CAMPO DELLA RICERCA E DELLA SPERIMENTAZIONE, CONDUCENDO GLI AMERICANI AD ESSERE I PRIMI AD ACCETTARLA, ATTRIBUENDOLE UN’IDENTIFICAZIONE SCIENTIFICA.</a:t>
            </a:r>
          </a:p>
          <a:p>
            <a:r>
              <a:rPr lang="it-IT" b="1" dirty="0"/>
              <a:t>ANCHE IN EUROPA TRA LA FINE DEL SETTECENTO ED I PRIMI DEL NOVECENTO VI FURONO IMPORTANTI SVILUPPI NELL’AMBITO DELLA PSICOLOGIA, CHE SI INDIRIZZARONO VERSO STRADE DIFFERENTI DA QUELLE INTRAPRESE DAGLI PSICOLOGI AMERICANI DEL TEMPO. </a:t>
            </a:r>
          </a:p>
        </p:txBody>
      </p:sp>
    </p:spTree>
    <p:extLst>
      <p:ext uri="{BB962C8B-B14F-4D97-AF65-F5344CB8AC3E}">
        <p14:creationId xmlns:p14="http://schemas.microsoft.com/office/powerpoint/2010/main" val="42708187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83A2CF-74E0-5DE4-7783-629DDD7DE4B4}"/>
              </a:ext>
            </a:extLst>
          </p:cNvPr>
          <p:cNvSpPr>
            <a:spLocks noGrp="1"/>
          </p:cNvSpPr>
          <p:nvPr>
            <p:ph type="title"/>
          </p:nvPr>
        </p:nvSpPr>
        <p:spPr>
          <a:xfrm>
            <a:off x="471488" y="953324"/>
            <a:ext cx="11315700" cy="438331"/>
          </a:xfrm>
        </p:spPr>
        <p:txBody>
          <a:bodyPr>
            <a:normAutofit/>
          </a:bodyPr>
          <a:lstStyle/>
          <a:p>
            <a:pPr algn="ctr"/>
            <a:r>
              <a:rPr lang="it-IT" sz="2400" b="1" dirty="0"/>
              <a:t>LA PSICOLOGIA FRANCESE</a:t>
            </a:r>
          </a:p>
        </p:txBody>
      </p:sp>
      <p:sp>
        <p:nvSpPr>
          <p:cNvPr id="3" name="Segnaposto contenuto 2">
            <a:extLst>
              <a:ext uri="{FF2B5EF4-FFF2-40B4-BE49-F238E27FC236}">
                <a16:creationId xmlns:a16="http://schemas.microsoft.com/office/drawing/2014/main" id="{B86B9586-2F10-37AA-BCB6-D3E9339A2ECD}"/>
              </a:ext>
            </a:extLst>
          </p:cNvPr>
          <p:cNvSpPr>
            <a:spLocks noGrp="1"/>
          </p:cNvSpPr>
          <p:nvPr>
            <p:ph idx="1"/>
          </p:nvPr>
        </p:nvSpPr>
        <p:spPr>
          <a:xfrm>
            <a:off x="471488" y="1514475"/>
            <a:ext cx="11315700" cy="4586288"/>
          </a:xfrm>
        </p:spPr>
        <p:txBody>
          <a:bodyPr>
            <a:normAutofit fontScale="92500"/>
          </a:bodyPr>
          <a:lstStyle/>
          <a:p>
            <a:r>
              <a:rPr lang="it-IT" b="1" dirty="0"/>
              <a:t>I CONTRIBUTI PIU’ IMPORTANTI FURONO QUELLI DI CHARCOT E JANET;</a:t>
            </a:r>
          </a:p>
          <a:p>
            <a:r>
              <a:rPr lang="it-IT" b="1" u="sng" dirty="0"/>
              <a:t>BINET E SIMON</a:t>
            </a:r>
            <a:r>
              <a:rPr lang="it-IT" b="1" dirty="0"/>
              <a:t>: ESSI CREARONO I PRIMI TEST DI INTELLIGENZA NEI PRIMI ANNI DEL ‘900. INIZIALEMENTE ESSI AVEVANO CREATO DEI TEST PER INDIVIDUARE NELLA POPOLAZIONE SCOLASTICA GLI ALUNNI SUBNORMALI. ESSI CONSISTEVANO IN UNA SERIE DI PROVE DI DIFFICOLTA’ CRESCENTE, OGNUNA CORRISPONDENTE AD UN LIVELLO DI SVILUPPO SPECIFICO. SUCCESSIVAMENTE LE SCALE VENNERO RIVEDUTE E CLASSIFICATE IN BASE AI LIVELLI DI ETA’. DIVENNE POSSIBILE ASSEGNARE «UN’ETA’ </a:t>
            </a:r>
            <a:r>
              <a:rPr lang="it-IT" b="1"/>
              <a:t>MENTALE»: </a:t>
            </a:r>
            <a:r>
              <a:rPr lang="it-IT" b="1" dirty="0"/>
              <a:t>I BAMBINI DELLA STESSA ETA’ CHE SUPERAVANO TUTTE LE PROVE DELLO STESSO TEST PERMISERO TALE ATTRIBUZIONE.</a:t>
            </a:r>
          </a:p>
          <a:p>
            <a:r>
              <a:rPr lang="it-IT" b="1" u="sng" dirty="0"/>
              <a:t>STERN</a:t>
            </a:r>
            <a:r>
              <a:rPr lang="it-IT" b="1" dirty="0"/>
              <a:t>: PARTENDO DAI RISULTATI DI BINET E SIMON EGLI PROPOSE «IL QUOZIENTE D’INTELLIGENZA» CHE SI OTTENEVA CALCOLANDO L’ETA’ MENTALE DIVISO L’ETA’ EFFETTIVA. DIVENNE PRASSI POI MOLTIPLICARE PER 100 (ES. ETA’ MENTALE 13 ED ETA’ REALE 10, QI 130; MEDIA DI 100 MA IL QI SI MUOVE TRA 70 E 130).</a:t>
            </a:r>
            <a:endParaRPr lang="it-IT" b="1" u="sng" dirty="0"/>
          </a:p>
        </p:txBody>
      </p:sp>
    </p:spTree>
    <p:extLst>
      <p:ext uri="{BB962C8B-B14F-4D97-AF65-F5344CB8AC3E}">
        <p14:creationId xmlns:p14="http://schemas.microsoft.com/office/powerpoint/2010/main" val="41884376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A006C2A-2888-2686-E79C-36FCEAF4B38A}"/>
              </a:ext>
            </a:extLst>
          </p:cNvPr>
          <p:cNvSpPr>
            <a:spLocks noGrp="1"/>
          </p:cNvSpPr>
          <p:nvPr>
            <p:ph type="title"/>
          </p:nvPr>
        </p:nvSpPr>
        <p:spPr>
          <a:xfrm>
            <a:off x="457200" y="953324"/>
            <a:ext cx="11401425" cy="438331"/>
          </a:xfrm>
        </p:spPr>
        <p:txBody>
          <a:bodyPr>
            <a:normAutofit/>
          </a:bodyPr>
          <a:lstStyle/>
          <a:p>
            <a:pPr algn="ctr"/>
            <a:r>
              <a:rPr lang="it-IT" sz="2400" b="1" dirty="0"/>
              <a:t>EVOLUZIONE E NASCITA DELLA PSICOLOGIA IN EUROPA</a:t>
            </a:r>
          </a:p>
        </p:txBody>
      </p:sp>
      <p:sp>
        <p:nvSpPr>
          <p:cNvPr id="3" name="Segnaposto contenuto 2">
            <a:extLst>
              <a:ext uri="{FF2B5EF4-FFF2-40B4-BE49-F238E27FC236}">
                <a16:creationId xmlns:a16="http://schemas.microsoft.com/office/drawing/2014/main" id="{EFAF1AF8-600A-860B-385B-40CE4FBB5547}"/>
              </a:ext>
            </a:extLst>
          </p:cNvPr>
          <p:cNvSpPr>
            <a:spLocks noGrp="1"/>
          </p:cNvSpPr>
          <p:nvPr>
            <p:ph idx="1"/>
          </p:nvPr>
        </p:nvSpPr>
        <p:spPr>
          <a:xfrm>
            <a:off x="457200" y="1391655"/>
            <a:ext cx="11401425" cy="4709108"/>
          </a:xfrm>
        </p:spPr>
        <p:txBody>
          <a:bodyPr>
            <a:normAutofit lnSpcReduction="10000"/>
          </a:bodyPr>
          <a:lstStyle/>
          <a:p>
            <a:r>
              <a:rPr lang="it-IT" b="1" dirty="0"/>
              <a:t>TRA LA FINE DEL ‘700 E NEL CORSO DELL’800 AVVENNE UN’EVOLUZIONE IMPORTANTE NELL’AMBITO DELLA PSICOLOGIA: Si PASSO’ DALLO STUDIO LIMITATO E RISTRETTO DELLA MALATTIA MENTALE ALLA PSICOLOGIA MEDICA E DALLO SVILUPPO DI QUESTA ALLA NASCITA DELLA PSICHIATRIA MODERNA (DESCRITTIVA) E DELLA PSICOANALISI.</a:t>
            </a:r>
          </a:p>
          <a:p>
            <a:r>
              <a:rPr lang="it-IT" b="1" dirty="0"/>
              <a:t>NEL ‘700 I MALATI MENTALI ERANO OGGETTO DI PAURA E DISGUSTO ED ERANO RINCHIUSI IN RICOVERI SIMILI A PRIGIONI, OSSERVATI  DA SORVEGLIANTI BRUTALI E SENZA SCRUPOLI.</a:t>
            </a:r>
          </a:p>
          <a:p>
            <a:r>
              <a:rPr lang="it-IT" b="1" dirty="0"/>
              <a:t>LE CONDIZIONI DI VITA NEI MANICOMI ERANO SPAVENTOSE: I RICOVERATI ERANO NUDI, MAL NUTRITI, DORMIVANO SULLA PAGLIA IN LOCALI POCO ILLUMINATI E NON AREATI. QUELLI CON DISTURBI PIU’ GRAVI SPESSO INCATENATI. IN INGHILTERRA VENIVANO ESIBITI IN PUBBLICO COME ANIMALI PER DIVERTIRE LA GENTE. </a:t>
            </a:r>
          </a:p>
          <a:p>
            <a:r>
              <a:rPr lang="it-IT" b="1" dirty="0"/>
              <a:t>IN FRANCIA FURONO ADOTTATE LE PRIME RIFORME CHE INIZIARONO A RIDARE DIGNITA’ AI MALATI MENTALI.</a:t>
            </a:r>
          </a:p>
        </p:txBody>
      </p:sp>
    </p:spTree>
    <p:extLst>
      <p:ext uri="{BB962C8B-B14F-4D97-AF65-F5344CB8AC3E}">
        <p14:creationId xmlns:p14="http://schemas.microsoft.com/office/powerpoint/2010/main" val="35877732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49183E-060A-899D-557A-2FE97357B769}"/>
              </a:ext>
            </a:extLst>
          </p:cNvPr>
          <p:cNvSpPr>
            <a:spLocks noGrp="1"/>
          </p:cNvSpPr>
          <p:nvPr>
            <p:ph type="title"/>
          </p:nvPr>
        </p:nvSpPr>
        <p:spPr>
          <a:xfrm>
            <a:off x="371476" y="953324"/>
            <a:ext cx="11458574" cy="438331"/>
          </a:xfrm>
        </p:spPr>
        <p:txBody>
          <a:bodyPr>
            <a:normAutofit/>
          </a:bodyPr>
          <a:lstStyle/>
          <a:p>
            <a:pPr algn="ctr"/>
            <a:r>
              <a:rPr lang="it-IT" sz="2400" b="1" dirty="0"/>
              <a:t>DALLA PSICOLOGIA MEDICA ALLA PSICHIATRIA MODERNA</a:t>
            </a:r>
          </a:p>
        </p:txBody>
      </p:sp>
      <p:sp>
        <p:nvSpPr>
          <p:cNvPr id="3" name="Segnaposto contenuto 2">
            <a:extLst>
              <a:ext uri="{FF2B5EF4-FFF2-40B4-BE49-F238E27FC236}">
                <a16:creationId xmlns:a16="http://schemas.microsoft.com/office/drawing/2014/main" id="{7E7A89A4-2512-BEC7-BC6A-203560E03312}"/>
              </a:ext>
            </a:extLst>
          </p:cNvPr>
          <p:cNvSpPr>
            <a:spLocks noGrp="1"/>
          </p:cNvSpPr>
          <p:nvPr>
            <p:ph idx="1"/>
          </p:nvPr>
        </p:nvSpPr>
        <p:spPr>
          <a:xfrm>
            <a:off x="361950" y="1391654"/>
            <a:ext cx="11468100" cy="4723395"/>
          </a:xfrm>
        </p:spPr>
        <p:txBody>
          <a:bodyPr>
            <a:normAutofit lnSpcReduction="10000"/>
          </a:bodyPr>
          <a:lstStyle/>
          <a:p>
            <a:r>
              <a:rPr lang="it-IT" b="1" u="sng" dirty="0"/>
              <a:t>PINEL</a:t>
            </a:r>
            <a:r>
              <a:rPr lang="it-IT" b="1" dirty="0"/>
              <a:t>: INCARICATO ALLA DIREZIONE DI UN MANICOMIO, ABOLI’ I CEPPI E LE CATENE PER I PAZIENTI RICOVERATI, OFFRENDO PIU’ LIBERTA’ DI MOVIMENTO, CIBO PIU’ SANO E LAVORI MENO PESANTI. IL PRINCIPIO DI PINEL ERA CHE I SUOI PAZIENTI ERANO «PERSONE» MALATE CHE DOVEVANO RITROVARE LA SALUTE. LI STUDIO’ ANNOTANDO I RISULTATI, CREANDO COSI’ UNA RACCOLTA DEI «PRIMI CASI CLINICI». </a:t>
            </a:r>
          </a:p>
          <a:p>
            <a:r>
              <a:rPr lang="it-IT" b="1" dirty="0"/>
              <a:t>SOTTO LA DIREZIONE DI PINEL (OPERO’ IN PIU’ OSPEDALI) VI FURONO DEI MIGLIORAMENTI NELLA DISPOSIZIONE DEI VANI, NELLA SORVEGLIANZA, NELL’ALIMENTAZIONE E NEI LAVORI ED ESERCIZI DA EFFETTUARE (DOVEVANO AVERE UNO SCOPO TERAPEUTICO).  IL PERSONALE OSPEDALIERO DOVEVA ESSERE PREPARATO AI FINI DI UN TRATTAMENTO ADEGUATO PER I PAZIENTI.</a:t>
            </a:r>
          </a:p>
          <a:p>
            <a:r>
              <a:rPr lang="it-IT" b="1" dirty="0"/>
              <a:t>PINEL INOLTRE SI OPPOSE A TRATTAMENTI PRIMITIVI QUALI I SALASSI, LE IMMERSIONI IN ACQUA FREDDA E L’USO INDISCRIMINATO DI FARMACI. LA SUA TERAPIA POGGIAVA SULLA GENTILEZZA E SUL BUON SENSO; MIRAVA A RIEDUCARE I MALATI.</a:t>
            </a:r>
          </a:p>
        </p:txBody>
      </p:sp>
    </p:spTree>
    <p:extLst>
      <p:ext uri="{BB962C8B-B14F-4D97-AF65-F5344CB8AC3E}">
        <p14:creationId xmlns:p14="http://schemas.microsoft.com/office/powerpoint/2010/main" val="16219674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018D88-A984-A776-E3CF-7FC25E33B1F3}"/>
              </a:ext>
            </a:extLst>
          </p:cNvPr>
          <p:cNvSpPr>
            <a:spLocks noGrp="1"/>
          </p:cNvSpPr>
          <p:nvPr>
            <p:ph type="title"/>
          </p:nvPr>
        </p:nvSpPr>
        <p:spPr>
          <a:xfrm>
            <a:off x="285750" y="953324"/>
            <a:ext cx="11615738" cy="438331"/>
          </a:xfrm>
        </p:spPr>
        <p:txBody>
          <a:bodyPr>
            <a:normAutofit/>
          </a:bodyPr>
          <a:lstStyle/>
          <a:p>
            <a:pPr algn="ctr"/>
            <a:r>
              <a:rPr lang="it-IT" sz="2400" b="1" dirty="0"/>
              <a:t>DALLA PSICOLOGIA MEDICA ALLA PSICHIATRIA</a:t>
            </a:r>
          </a:p>
        </p:txBody>
      </p:sp>
      <p:sp>
        <p:nvSpPr>
          <p:cNvPr id="3" name="Segnaposto contenuto 2">
            <a:extLst>
              <a:ext uri="{FF2B5EF4-FFF2-40B4-BE49-F238E27FC236}">
                <a16:creationId xmlns:a16="http://schemas.microsoft.com/office/drawing/2014/main" id="{16BE5A4A-CF61-E386-2FC6-3F7862B13AD8}"/>
              </a:ext>
            </a:extLst>
          </p:cNvPr>
          <p:cNvSpPr>
            <a:spLocks noGrp="1"/>
          </p:cNvSpPr>
          <p:nvPr>
            <p:ph idx="1"/>
          </p:nvPr>
        </p:nvSpPr>
        <p:spPr>
          <a:xfrm>
            <a:off x="285750" y="1528762"/>
            <a:ext cx="11615738" cy="4543425"/>
          </a:xfrm>
        </p:spPr>
        <p:txBody>
          <a:bodyPr>
            <a:normAutofit fontScale="92500" lnSpcReduction="20000"/>
          </a:bodyPr>
          <a:lstStyle/>
          <a:p>
            <a:r>
              <a:rPr lang="it-IT" b="1" dirty="0"/>
              <a:t>NEL SUO TRATTATO SULLA </a:t>
            </a:r>
            <a:r>
              <a:rPr lang="it-IT" b="1"/>
              <a:t>MALATTIA MENTALE, </a:t>
            </a:r>
            <a:r>
              <a:rPr lang="it-IT" b="1" dirty="0"/>
              <a:t>PINEL ACCORDO’ AI FATTORI PSICOLOGICI UN POSTO DI PRIMO PIANO FRA LE CAUSE DEI DISORDINI MENTALI. GLI INFLUSSI DELL’AMBIENTE CONTRIBUIVANO ALL’INSORGENZA DEI DISORDINI MENTALI, MA OLTRE A TALI FATTORI ERANO PRESENTI ALTRE CAUSE COME LESIONI CEREBRALI O MANIFESTAZIONI MORBOSE GRAVI.</a:t>
            </a:r>
          </a:p>
          <a:p>
            <a:r>
              <a:rPr lang="it-IT" b="1" dirty="0"/>
              <a:t>SECONDO PINEL LE MALATTIE MENTALI DOVEVANO ESSERE CONSIDERATE AL PARI DELLE ALTRE MALATTIE, LE CUI CAUSE ERANO DA CERCARE NEI FATTORI ORGANICI E NELL’ACCUMULO DI TENSIONI NOCIVE PROVOCATE DALL’AMBIENTE. </a:t>
            </a:r>
          </a:p>
          <a:p>
            <a:r>
              <a:rPr lang="it-IT" b="1" dirty="0"/>
              <a:t>CON IL CONTRIBUTO DI PINEL LA PAZZIA CESSO’ DI ESSERE DI COMPETENZA DELL’AMMINISTRAZIONE PREPOSTA ALLE PRIGIONI PER DIVENIRE UN CAMPO DI STUDIO DELLA MEDICINA SCIENTIFICA. </a:t>
            </a:r>
          </a:p>
          <a:p>
            <a:r>
              <a:rPr lang="it-IT" b="1" dirty="0"/>
              <a:t>L’ANORMALITA’ CESSO’ DI ESSERE IDENTIFICATA CON LA PERVERSIONE O LA CRIMINALITA’. CON L’OPERA DI PINEL E DEGLI PSICHIATRI FRANCESI SI CERCO’ DI MIGLIORARE LE CONDIZIONI DEGLI INTERNATI NEGLI OSPEDALI E DI OFFRIRE AL MALATO DI MENTE UN’ASSISTENZA ADEGUATA.</a:t>
            </a:r>
          </a:p>
        </p:txBody>
      </p:sp>
    </p:spTree>
    <p:extLst>
      <p:ext uri="{BB962C8B-B14F-4D97-AF65-F5344CB8AC3E}">
        <p14:creationId xmlns:p14="http://schemas.microsoft.com/office/powerpoint/2010/main" val="1305006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E522DF-63D2-7294-68C9-9C59E78C0CF1}"/>
              </a:ext>
            </a:extLst>
          </p:cNvPr>
          <p:cNvSpPr>
            <a:spLocks noGrp="1"/>
          </p:cNvSpPr>
          <p:nvPr>
            <p:ph type="title"/>
          </p:nvPr>
        </p:nvSpPr>
        <p:spPr>
          <a:xfrm>
            <a:off x="1130270" y="953325"/>
            <a:ext cx="9931460" cy="622258"/>
          </a:xfrm>
        </p:spPr>
        <p:txBody>
          <a:bodyPr/>
          <a:lstStyle/>
          <a:p>
            <a:pPr algn="ctr"/>
            <a:r>
              <a:rPr lang="it-IT" b="1" dirty="0"/>
              <a:t>DEFINIZIONE DI PSICOLOGIA</a:t>
            </a:r>
          </a:p>
        </p:txBody>
      </p:sp>
      <p:sp>
        <p:nvSpPr>
          <p:cNvPr id="3" name="Segnaposto contenuto 2">
            <a:extLst>
              <a:ext uri="{FF2B5EF4-FFF2-40B4-BE49-F238E27FC236}">
                <a16:creationId xmlns:a16="http://schemas.microsoft.com/office/drawing/2014/main" id="{BD0BDA98-D521-523F-33B2-2F973F84CA16}"/>
              </a:ext>
            </a:extLst>
          </p:cNvPr>
          <p:cNvSpPr>
            <a:spLocks noGrp="1"/>
          </p:cNvSpPr>
          <p:nvPr>
            <p:ph idx="1"/>
          </p:nvPr>
        </p:nvSpPr>
        <p:spPr>
          <a:xfrm>
            <a:off x="1130270" y="1575582"/>
            <a:ext cx="9931460" cy="4473525"/>
          </a:xfrm>
        </p:spPr>
        <p:txBody>
          <a:bodyPr>
            <a:normAutofit lnSpcReduction="10000"/>
          </a:bodyPr>
          <a:lstStyle/>
          <a:p>
            <a:r>
              <a:rPr lang="it-IT" b="1" dirty="0"/>
              <a:t>LA </a:t>
            </a:r>
            <a:r>
              <a:rPr lang="it-IT" b="1" u="sng" dirty="0"/>
              <a:t>PSICOLOGIA</a:t>
            </a:r>
            <a:r>
              <a:rPr lang="it-IT" b="1" dirty="0"/>
              <a:t> E’ LA SCIENZA CHE STUDIA GLI STATI MENTALI E I SUOI PROCESSI EMOTIVI, COGNITIVI, SOCIALI E COMPORTAMENTALI NELLE LORO COMPONENTI CONSCE ED INCONSCE. </a:t>
            </a:r>
          </a:p>
          <a:p>
            <a:r>
              <a:rPr lang="it-IT" b="1" dirty="0"/>
              <a:t>ESSA SI OCCUPA ANCHE DELLO STUDIO DELLE FUNZIONI PSICHICHE SIA QUANDO VI SONO CONDIZIONI DI BENESSERE SIA NELLE CONDIZIONI DI DISAGIO E DI SOFFERENZA MENTALE.</a:t>
            </a:r>
          </a:p>
          <a:p>
            <a:r>
              <a:rPr lang="it-IT" b="1" dirty="0"/>
              <a:t>DERIVA DAL GRECO: </a:t>
            </a:r>
            <a:r>
              <a:rPr lang="it-IT" b="1" i="1" dirty="0"/>
              <a:t>psyché</a:t>
            </a:r>
            <a:r>
              <a:rPr lang="it-IT" b="1" dirty="0"/>
              <a:t> OVVERO SPIRITO, ANIMA E DA </a:t>
            </a:r>
            <a:r>
              <a:rPr lang="it-IT" b="1" i="1" dirty="0"/>
              <a:t>logos, </a:t>
            </a:r>
            <a:r>
              <a:rPr lang="it-IT" b="1" dirty="0"/>
              <a:t>STUDIO, DISCORSO. DUNQUE LETTERALMENTE SIGNIFICA «STUDIO DELLO SPIRITO».</a:t>
            </a:r>
          </a:p>
          <a:p>
            <a:r>
              <a:rPr lang="it-IT" b="1" dirty="0"/>
              <a:t>LA PSICOLOGIA NEL SUO PERCORSO EVOLUTIVO SI E’ PIANO PIANO SVILUPPATA DISCOSTANDOSI PRIMA DALLA FILOSOFIA E POI DALLA FISIOLOGIA SPERIMENTALE. </a:t>
            </a:r>
          </a:p>
          <a:p>
            <a:endParaRPr lang="it-IT" b="1" i="1" dirty="0"/>
          </a:p>
        </p:txBody>
      </p:sp>
    </p:spTree>
    <p:extLst>
      <p:ext uri="{BB962C8B-B14F-4D97-AF65-F5344CB8AC3E}">
        <p14:creationId xmlns:p14="http://schemas.microsoft.com/office/powerpoint/2010/main" val="32034828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E5E6FD-A37A-E74E-91FF-0B22F554613E}"/>
              </a:ext>
            </a:extLst>
          </p:cNvPr>
          <p:cNvSpPr>
            <a:spLocks noGrp="1"/>
          </p:cNvSpPr>
          <p:nvPr>
            <p:ph type="title"/>
          </p:nvPr>
        </p:nvSpPr>
        <p:spPr>
          <a:xfrm>
            <a:off x="328613" y="953324"/>
            <a:ext cx="11530011" cy="438331"/>
          </a:xfrm>
        </p:spPr>
        <p:txBody>
          <a:bodyPr>
            <a:normAutofit/>
          </a:bodyPr>
          <a:lstStyle/>
          <a:p>
            <a:pPr algn="ctr"/>
            <a:r>
              <a:rPr lang="it-IT" sz="2400" b="1" dirty="0"/>
              <a:t>DALLA PSICOLOGIA MEDICA ALLA PSICHIATRIA</a:t>
            </a:r>
          </a:p>
        </p:txBody>
      </p:sp>
      <p:sp>
        <p:nvSpPr>
          <p:cNvPr id="3" name="Segnaposto contenuto 2">
            <a:extLst>
              <a:ext uri="{FF2B5EF4-FFF2-40B4-BE49-F238E27FC236}">
                <a16:creationId xmlns:a16="http://schemas.microsoft.com/office/drawing/2014/main" id="{FE1E497D-FD33-7C8C-385C-706BF03D4D71}"/>
              </a:ext>
            </a:extLst>
          </p:cNvPr>
          <p:cNvSpPr>
            <a:spLocks noGrp="1"/>
          </p:cNvSpPr>
          <p:nvPr>
            <p:ph idx="1"/>
          </p:nvPr>
        </p:nvSpPr>
        <p:spPr>
          <a:xfrm>
            <a:off x="328614" y="1500187"/>
            <a:ext cx="11530010" cy="4586287"/>
          </a:xfrm>
        </p:spPr>
        <p:txBody>
          <a:bodyPr>
            <a:normAutofit lnSpcReduction="10000"/>
          </a:bodyPr>
          <a:lstStyle/>
          <a:p>
            <a:r>
              <a:rPr lang="it-IT" b="1" u="sng" dirty="0"/>
              <a:t>KRAEPELIN:</a:t>
            </a:r>
            <a:r>
              <a:rPr lang="it-IT" b="1" dirty="0"/>
              <a:t> POSE LE BASI PER LA MODERNA PSICHIATRIA DESCRITTIVA. STUDIO’ MIGLIAIA DI CASI E LE SUE ANALISI LO INDUSSERO A POSTULARE DUE PSICOSI FONDAMENTALI: LA DEMENZA PRECOCE E LA PSICOSI MANIACO-DEPRESSIVA. LA PRIMA LA CONSIDERO’ UNA MALATTIA CAUSATA DA FATTORI INTERNI (ANCHE DISFUNZIONI MATEBOLICHE) CHE PORTAVANO AD UNA DETERIORAMENTO MENTALE. LA SECONDA CARATTERIZZATA DA SBALZI D’UMORE INTERCALATI DA PERIODI DI NORMALITA’. IL SUO SCOPO ERA QUELLO DI FAR CONSIDERARE LE MALATTIE MENTALI ALLA STESSA STREGUA DI MALATTIE COME IL COLERA O LA TBC.</a:t>
            </a:r>
          </a:p>
          <a:p>
            <a:r>
              <a:rPr lang="it-IT" b="1" u="sng" dirty="0"/>
              <a:t>MEYER</a:t>
            </a:r>
            <a:r>
              <a:rPr lang="it-IT" b="1" dirty="0"/>
              <a:t> CONSIDERAVA OGNI PAZIENTE IN QUANTO INDIVIDUO A SE’; OGNI CASO RICHIEDEVA QUINDI UNO STUDIO PARTICOLARE DI OGNI STORIA INDIVIDUALE NON MENO CHE UN’ANALISI DEI FATTORI FISICI, PSICODINAMICI E AMBIENTALI. ERA NECESSARIO UNO STUDIO SOCIO BIOLOGICO D’OGNI SINGOLO INDIVIDUO. MEYER RESPINSE LA DEFINIZIONE IN MODO NETTO E CLASSIFICATORIO DELLA MALATTIA.</a:t>
            </a:r>
            <a:endParaRPr lang="it-IT" b="1" u="sng" dirty="0"/>
          </a:p>
        </p:txBody>
      </p:sp>
    </p:spTree>
    <p:extLst>
      <p:ext uri="{BB962C8B-B14F-4D97-AF65-F5344CB8AC3E}">
        <p14:creationId xmlns:p14="http://schemas.microsoft.com/office/powerpoint/2010/main" val="31416342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BF1535-BE8E-F9E5-1737-FE5A0CA1B4A6}"/>
              </a:ext>
            </a:extLst>
          </p:cNvPr>
          <p:cNvSpPr>
            <a:spLocks noGrp="1"/>
          </p:cNvSpPr>
          <p:nvPr>
            <p:ph type="title"/>
          </p:nvPr>
        </p:nvSpPr>
        <p:spPr>
          <a:xfrm>
            <a:off x="428626" y="842962"/>
            <a:ext cx="11344274" cy="400051"/>
          </a:xfrm>
        </p:spPr>
        <p:txBody>
          <a:bodyPr>
            <a:normAutofit fontScale="90000"/>
          </a:bodyPr>
          <a:lstStyle/>
          <a:p>
            <a:pPr algn="ctr"/>
            <a:r>
              <a:rPr lang="it-IT" sz="2400" b="1" dirty="0"/>
              <a:t>DALLE PSICOSI ALLE NEVROSI</a:t>
            </a:r>
          </a:p>
        </p:txBody>
      </p:sp>
      <p:sp>
        <p:nvSpPr>
          <p:cNvPr id="3" name="Segnaposto contenuto 2">
            <a:extLst>
              <a:ext uri="{FF2B5EF4-FFF2-40B4-BE49-F238E27FC236}">
                <a16:creationId xmlns:a16="http://schemas.microsoft.com/office/drawing/2014/main" id="{03BDB89D-3F66-6D96-FAF5-FB898E84BA5A}"/>
              </a:ext>
            </a:extLst>
          </p:cNvPr>
          <p:cNvSpPr>
            <a:spLocks noGrp="1"/>
          </p:cNvSpPr>
          <p:nvPr>
            <p:ph idx="1"/>
          </p:nvPr>
        </p:nvSpPr>
        <p:spPr>
          <a:xfrm>
            <a:off x="428626" y="1243014"/>
            <a:ext cx="11344274" cy="4886324"/>
          </a:xfrm>
        </p:spPr>
        <p:txBody>
          <a:bodyPr>
            <a:normAutofit fontScale="92500" lnSpcReduction="20000"/>
          </a:bodyPr>
          <a:lstStyle/>
          <a:p>
            <a:r>
              <a:rPr lang="it-IT" b="1" u="sng" dirty="0"/>
              <a:t>CHARCOT</a:t>
            </a:r>
            <a:r>
              <a:rPr lang="it-IT" b="1" dirty="0"/>
              <a:t>: QUESTO NEUROLOGO FRANCESE NEL CORSO DEI SUOI STUDI AVEVA CONCENTRATO LA SUA ATTENZIONE SULL’ISTERIA. EGLI AVEVA RISCONTRATO IN ALCUNI PAZIENTI DELLE CONTRATTURE ED ANESTESIE CORPOREE; IN ALTRI ATTACCHI DI TIPO EPILETTICO. STUDIANDO TALI DISTURBI SI ACCORSE CHE NON ERANO ATTRIBUIBILI A CAUSE ORGANICHE ED INIZIO’ A TRATTARE TALI PAZIENTI CON L’IPNOSI: UTILIZZO’ TALE STRUMENTO A SCOPO DIAGNOSTICO PER ISOLARE I PAZIENTI CHE DEFINI’ «ISTERICI» DAI PAZIENTI CON MALATTIE DI TIPO ORGANICO. L’IMPORTANZA DI CHARCOT STA NELLA SCOPERTA E NELLA DEFINIZIONE DEL FENOMENO DELL’ISTERIA. I SUOI ALLIEVI JANET E FREUD PORTARONO AVANTI TALI RICERCHE.</a:t>
            </a:r>
          </a:p>
          <a:p>
            <a:r>
              <a:rPr lang="it-IT" b="1" u="sng" dirty="0"/>
              <a:t>JANET</a:t>
            </a:r>
            <a:r>
              <a:rPr lang="it-IT" b="1" dirty="0"/>
              <a:t>: STUDIO’ IL COMPORTAMENTO NEVROTICO IN STATO DI IPNOSI; EGLI SCOPRI’ CHE IN STATO DI IPNOSI I PAZIENTI POTEVANO PRODURRE RICORDI DI EVENTI CHE NON RIUSCIVANO A RICHIAMARE ALLA MENTE IN STATO DI VEGLIA. SOLO SE IL MEDICO RIUSCIVA A RIEVOCARE TALI RICORDI PERDUTI IL PAZIENTE NEVROTICO POTEVA ESSERE CURATO DAI SUOI DISTURBI. QUESTO METODO CHIAMATO DI «CATARSI» DA JANET, FU’ POI UTLIZZATO DA FREUD (CHE LO CONOBBE PERO’ DAL SUO COLLABORATORE BREUER). JANET CONSIDERO’ L’ISTERIA UNA TRA LE FORME DI NEVROSI: DEPRESSIONE, FOBIE, OSSESSIONI, REAZIONI COATTE, CHE PERO’ SECONDO LUI SI DOVEVANO RICONDURRE AD UNA FORMA DI DEGENARAZIONE DEL CORPO.</a:t>
            </a:r>
            <a:endParaRPr lang="it-IT" b="1" u="sng" dirty="0"/>
          </a:p>
        </p:txBody>
      </p:sp>
    </p:spTree>
    <p:extLst>
      <p:ext uri="{BB962C8B-B14F-4D97-AF65-F5344CB8AC3E}">
        <p14:creationId xmlns:p14="http://schemas.microsoft.com/office/powerpoint/2010/main" val="16242997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e 4">
            <a:extLst>
              <a:ext uri="{FF2B5EF4-FFF2-40B4-BE49-F238E27FC236}">
                <a16:creationId xmlns:a16="http://schemas.microsoft.com/office/drawing/2014/main" id="{EE56D7CF-6E29-56BF-5CF9-DDCDC89CE05C}"/>
              </a:ext>
            </a:extLst>
          </p:cNvPr>
          <p:cNvSpPr/>
          <p:nvPr/>
        </p:nvSpPr>
        <p:spPr>
          <a:xfrm>
            <a:off x="4514850" y="228601"/>
            <a:ext cx="2957514" cy="1257300"/>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it-IT" b="1" dirty="0">
                <a:ln w="0"/>
                <a:solidFill>
                  <a:schemeClr val="tx1"/>
                </a:solidFill>
                <a:effectLst>
                  <a:outerShdw blurRad="38100" dist="19050" dir="2700000" algn="tl" rotWithShape="0">
                    <a:schemeClr val="dk1">
                      <a:alpha val="40000"/>
                    </a:schemeClr>
                  </a:outerShdw>
                </a:effectLst>
              </a:rPr>
              <a:t>MALATTIA MENTALE</a:t>
            </a:r>
            <a:endParaRPr lang="it-IT" b="1" dirty="0"/>
          </a:p>
        </p:txBody>
      </p:sp>
      <p:cxnSp>
        <p:nvCxnSpPr>
          <p:cNvPr id="7" name="Connettore 2 6">
            <a:extLst>
              <a:ext uri="{FF2B5EF4-FFF2-40B4-BE49-F238E27FC236}">
                <a16:creationId xmlns:a16="http://schemas.microsoft.com/office/drawing/2014/main" id="{F8B6ECDA-7F18-8D97-E753-56DBE09F086E}"/>
              </a:ext>
            </a:extLst>
          </p:cNvPr>
          <p:cNvCxnSpPr>
            <a:cxnSpLocks/>
          </p:cNvCxnSpPr>
          <p:nvPr/>
        </p:nvCxnSpPr>
        <p:spPr>
          <a:xfrm>
            <a:off x="5986460" y="1607345"/>
            <a:ext cx="7145" cy="5572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Ovale 9">
            <a:extLst>
              <a:ext uri="{FF2B5EF4-FFF2-40B4-BE49-F238E27FC236}">
                <a16:creationId xmlns:a16="http://schemas.microsoft.com/office/drawing/2014/main" id="{C845A023-DB91-0570-9537-86327B6F29E7}"/>
              </a:ext>
            </a:extLst>
          </p:cNvPr>
          <p:cNvSpPr/>
          <p:nvPr/>
        </p:nvSpPr>
        <p:spPr>
          <a:xfrm>
            <a:off x="4636294" y="2171700"/>
            <a:ext cx="2714625" cy="1071563"/>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it-IT" b="1" dirty="0"/>
              <a:t>PSICOLOGIA MEDICA</a:t>
            </a:r>
          </a:p>
        </p:txBody>
      </p:sp>
      <p:cxnSp>
        <p:nvCxnSpPr>
          <p:cNvPr id="15" name="Connettore 2 14">
            <a:extLst>
              <a:ext uri="{FF2B5EF4-FFF2-40B4-BE49-F238E27FC236}">
                <a16:creationId xmlns:a16="http://schemas.microsoft.com/office/drawing/2014/main" id="{A8B2254C-1572-2DD7-C323-28713D07B1C9}"/>
              </a:ext>
            </a:extLst>
          </p:cNvPr>
          <p:cNvCxnSpPr/>
          <p:nvPr/>
        </p:nvCxnSpPr>
        <p:spPr>
          <a:xfrm flipH="1">
            <a:off x="4636294" y="3193256"/>
            <a:ext cx="421481" cy="4714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Connettore 2 16">
            <a:extLst>
              <a:ext uri="{FF2B5EF4-FFF2-40B4-BE49-F238E27FC236}">
                <a16:creationId xmlns:a16="http://schemas.microsoft.com/office/drawing/2014/main" id="{7D8774C9-222B-CA82-1547-9CB26D42DAD5}"/>
              </a:ext>
            </a:extLst>
          </p:cNvPr>
          <p:cNvCxnSpPr/>
          <p:nvPr/>
        </p:nvCxnSpPr>
        <p:spPr>
          <a:xfrm>
            <a:off x="6947296" y="3193256"/>
            <a:ext cx="435769" cy="4714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Ovale 17">
            <a:extLst>
              <a:ext uri="{FF2B5EF4-FFF2-40B4-BE49-F238E27FC236}">
                <a16:creationId xmlns:a16="http://schemas.microsoft.com/office/drawing/2014/main" id="{152D2F60-5A93-607D-2BC9-4C0AEBE14102}"/>
              </a:ext>
            </a:extLst>
          </p:cNvPr>
          <p:cNvSpPr/>
          <p:nvPr/>
        </p:nvSpPr>
        <p:spPr>
          <a:xfrm>
            <a:off x="2128838" y="3429000"/>
            <a:ext cx="2507456" cy="1143000"/>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it-IT" b="1" dirty="0"/>
              <a:t>PSICHIATRIA DESCRITTIVA</a:t>
            </a:r>
          </a:p>
        </p:txBody>
      </p:sp>
      <p:sp>
        <p:nvSpPr>
          <p:cNvPr id="19" name="Ovale 18">
            <a:extLst>
              <a:ext uri="{FF2B5EF4-FFF2-40B4-BE49-F238E27FC236}">
                <a16:creationId xmlns:a16="http://schemas.microsoft.com/office/drawing/2014/main" id="{4F11EF30-E35E-C363-01E8-A6A080FB448D}"/>
              </a:ext>
            </a:extLst>
          </p:cNvPr>
          <p:cNvSpPr/>
          <p:nvPr/>
        </p:nvSpPr>
        <p:spPr>
          <a:xfrm>
            <a:off x="7383065" y="3429001"/>
            <a:ext cx="2507455" cy="1143000"/>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it-IT" b="1" dirty="0"/>
              <a:t>PSICOANALISI</a:t>
            </a:r>
          </a:p>
        </p:txBody>
      </p:sp>
      <p:cxnSp>
        <p:nvCxnSpPr>
          <p:cNvPr id="21" name="Connettore 2 20">
            <a:extLst>
              <a:ext uri="{FF2B5EF4-FFF2-40B4-BE49-F238E27FC236}">
                <a16:creationId xmlns:a16="http://schemas.microsoft.com/office/drawing/2014/main" id="{08DC2380-AAB8-87FC-89D9-E61726CBB204}"/>
              </a:ext>
            </a:extLst>
          </p:cNvPr>
          <p:cNvCxnSpPr/>
          <p:nvPr/>
        </p:nvCxnSpPr>
        <p:spPr>
          <a:xfrm>
            <a:off x="3382566" y="4757737"/>
            <a:ext cx="0" cy="2857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Connettore 2 22">
            <a:extLst>
              <a:ext uri="{FF2B5EF4-FFF2-40B4-BE49-F238E27FC236}">
                <a16:creationId xmlns:a16="http://schemas.microsoft.com/office/drawing/2014/main" id="{B4B79FBF-527B-EC50-DB11-11B794597A01}"/>
              </a:ext>
            </a:extLst>
          </p:cNvPr>
          <p:cNvCxnSpPr/>
          <p:nvPr/>
        </p:nvCxnSpPr>
        <p:spPr>
          <a:xfrm>
            <a:off x="8636792" y="4757737"/>
            <a:ext cx="0" cy="2857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Ovale 23">
            <a:extLst>
              <a:ext uri="{FF2B5EF4-FFF2-40B4-BE49-F238E27FC236}">
                <a16:creationId xmlns:a16="http://schemas.microsoft.com/office/drawing/2014/main" id="{9AD4A301-CC4F-BF92-A678-11B6B053F963}"/>
              </a:ext>
            </a:extLst>
          </p:cNvPr>
          <p:cNvSpPr/>
          <p:nvPr/>
        </p:nvSpPr>
        <p:spPr>
          <a:xfrm>
            <a:off x="2128837" y="5150643"/>
            <a:ext cx="2507455" cy="914400"/>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it-IT" b="1" dirty="0"/>
              <a:t>PSICOSI</a:t>
            </a:r>
          </a:p>
        </p:txBody>
      </p:sp>
      <p:sp>
        <p:nvSpPr>
          <p:cNvPr id="25" name="Ovale 24">
            <a:extLst>
              <a:ext uri="{FF2B5EF4-FFF2-40B4-BE49-F238E27FC236}">
                <a16:creationId xmlns:a16="http://schemas.microsoft.com/office/drawing/2014/main" id="{69BD1660-3018-E78F-EC11-38EB144D71BF}"/>
              </a:ext>
            </a:extLst>
          </p:cNvPr>
          <p:cNvSpPr/>
          <p:nvPr/>
        </p:nvSpPr>
        <p:spPr>
          <a:xfrm>
            <a:off x="7472364" y="5150643"/>
            <a:ext cx="2418155" cy="914400"/>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it-IT" b="1" dirty="0"/>
              <a:t>NEVROSI</a:t>
            </a:r>
          </a:p>
        </p:txBody>
      </p:sp>
      <p:sp>
        <p:nvSpPr>
          <p:cNvPr id="26" name="Ovale 25">
            <a:extLst>
              <a:ext uri="{FF2B5EF4-FFF2-40B4-BE49-F238E27FC236}">
                <a16:creationId xmlns:a16="http://schemas.microsoft.com/office/drawing/2014/main" id="{767626E2-8F0F-0807-BC01-A0AD9BB60F06}"/>
              </a:ext>
            </a:extLst>
          </p:cNvPr>
          <p:cNvSpPr/>
          <p:nvPr/>
        </p:nvSpPr>
        <p:spPr>
          <a:xfrm>
            <a:off x="242887" y="471488"/>
            <a:ext cx="2614611" cy="1693069"/>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it-IT" b="1" dirty="0">
                <a:solidFill>
                  <a:schemeClr val="tx1"/>
                </a:solidFill>
              </a:rPr>
              <a:t>EVOLUZIONE DELLA PSICOLOGIA EUROPEA</a:t>
            </a:r>
          </a:p>
        </p:txBody>
      </p:sp>
    </p:spTree>
    <p:extLst>
      <p:ext uri="{BB962C8B-B14F-4D97-AF65-F5344CB8AC3E}">
        <p14:creationId xmlns:p14="http://schemas.microsoft.com/office/powerpoint/2010/main" val="41767334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CCCE97F-44A6-E0FF-2F03-D63AD2BBE886}"/>
              </a:ext>
            </a:extLst>
          </p:cNvPr>
          <p:cNvSpPr>
            <a:spLocks noGrp="1"/>
          </p:cNvSpPr>
          <p:nvPr>
            <p:ph type="title"/>
          </p:nvPr>
        </p:nvSpPr>
        <p:spPr>
          <a:xfrm>
            <a:off x="257176" y="800100"/>
            <a:ext cx="11572874" cy="428625"/>
          </a:xfrm>
        </p:spPr>
        <p:txBody>
          <a:bodyPr>
            <a:normAutofit/>
          </a:bodyPr>
          <a:lstStyle/>
          <a:p>
            <a:pPr algn="ctr"/>
            <a:r>
              <a:rPr lang="it-IT" sz="2400" b="1" dirty="0"/>
              <a:t>FREUD: LA NASCITA DELLA PSICOANALISI</a:t>
            </a:r>
          </a:p>
        </p:txBody>
      </p:sp>
      <p:sp>
        <p:nvSpPr>
          <p:cNvPr id="3" name="Segnaposto contenuto 2">
            <a:extLst>
              <a:ext uri="{FF2B5EF4-FFF2-40B4-BE49-F238E27FC236}">
                <a16:creationId xmlns:a16="http://schemas.microsoft.com/office/drawing/2014/main" id="{C85F8546-FEA6-5827-3C4F-4BDD29B07B77}"/>
              </a:ext>
            </a:extLst>
          </p:cNvPr>
          <p:cNvSpPr>
            <a:spLocks noGrp="1"/>
          </p:cNvSpPr>
          <p:nvPr>
            <p:ph idx="1"/>
          </p:nvPr>
        </p:nvSpPr>
        <p:spPr>
          <a:xfrm>
            <a:off x="257176" y="1228726"/>
            <a:ext cx="11572874" cy="4829174"/>
          </a:xfrm>
        </p:spPr>
        <p:txBody>
          <a:bodyPr>
            <a:normAutofit/>
          </a:bodyPr>
          <a:lstStyle/>
          <a:p>
            <a:r>
              <a:rPr lang="it-IT" b="1" u="sng" dirty="0"/>
              <a:t>SIGMUND FREUD</a:t>
            </a:r>
            <a:r>
              <a:rPr lang="it-IT" b="1" dirty="0"/>
              <a:t>: E’ STATO CORRETTAMENTE DEFINITO IL PADRE DELLA PSICOLOANALISI E CODUSSE AD UN’IMPORTANTE SVOLTA NELLO STUDIO DELLA PSICHE UMANA ED AL TRATTAMENTO DEI DISTURBI NEVROTICI (LE PSICOSI ERANO DI PERTINENZA DELLA PSICHIATRIA). EGLI SOSTENEVA CHE IL FUNZIONAMENTO NORMALE DEL CERVELLO RICHIEDE UNA CERTA QUANTITA’ DI ENERGIA NERVOSA (CHE SI RECUPERA GRAZIE AL RIPOSO ED AL SONNO)</a:t>
            </a:r>
          </a:p>
          <a:p>
            <a:r>
              <a:rPr lang="it-IT" b="1" dirty="0"/>
              <a:t>COLLABORO’ CON </a:t>
            </a:r>
            <a:r>
              <a:rPr lang="it-IT" b="1" u="sng" dirty="0"/>
              <a:t>BREUER</a:t>
            </a:r>
            <a:r>
              <a:rPr lang="it-IT" b="1" dirty="0"/>
              <a:t> NEL TRATTAMENTO DEI PAZIENTI ISTERICI. DA LUI APPRESE IL METODO DELLA CATARSI ATTRAVERSO L’IPNOSI: BREUER, IPNOTIZZANDO I SUOI PAZIENTI, RIUSCIVA A FAR EVOCARE INCIDENTI DIMENTICATI, MA SOPRATTUTTO A MANIFESTARE REAZIONI FORTEMENTE EMOTIVE. QUESTO METODO APPORTAVA UN GRANDE SOLLIEVO AI PAZIENTI TRATTATI, FACENDO SPARIRE I SINTOMI NEVROTICI. BREUER CHIAMO’ QUESTO ESITO TERAPEUTICO «CATARSI», ESSENZIALE NELLA CURA DEI PAZIENTI ISTERICI.</a:t>
            </a:r>
            <a:endParaRPr lang="it-IT" b="1" u="sng" dirty="0"/>
          </a:p>
        </p:txBody>
      </p:sp>
    </p:spTree>
    <p:extLst>
      <p:ext uri="{BB962C8B-B14F-4D97-AF65-F5344CB8AC3E}">
        <p14:creationId xmlns:p14="http://schemas.microsoft.com/office/powerpoint/2010/main" val="41710449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70D4834-0723-1029-ADD7-E1F48BCF6C30}"/>
              </a:ext>
            </a:extLst>
          </p:cNvPr>
          <p:cNvSpPr>
            <a:spLocks noGrp="1"/>
          </p:cNvSpPr>
          <p:nvPr>
            <p:ph type="title"/>
          </p:nvPr>
        </p:nvSpPr>
        <p:spPr>
          <a:xfrm>
            <a:off x="285750" y="828676"/>
            <a:ext cx="11472863" cy="457199"/>
          </a:xfrm>
        </p:spPr>
        <p:txBody>
          <a:bodyPr>
            <a:normAutofit/>
          </a:bodyPr>
          <a:lstStyle/>
          <a:p>
            <a:pPr algn="ctr"/>
            <a:r>
              <a:rPr lang="it-IT" sz="2400" b="1" dirty="0"/>
              <a:t>FREUD: LA NASCITA DELLA PSICOANALISI</a:t>
            </a:r>
          </a:p>
        </p:txBody>
      </p:sp>
      <p:sp>
        <p:nvSpPr>
          <p:cNvPr id="3" name="Segnaposto contenuto 2">
            <a:extLst>
              <a:ext uri="{FF2B5EF4-FFF2-40B4-BE49-F238E27FC236}">
                <a16:creationId xmlns:a16="http://schemas.microsoft.com/office/drawing/2014/main" id="{133ED9B2-3A6D-9583-2337-79D2F744E193}"/>
              </a:ext>
            </a:extLst>
          </p:cNvPr>
          <p:cNvSpPr>
            <a:spLocks noGrp="1"/>
          </p:cNvSpPr>
          <p:nvPr>
            <p:ph idx="1"/>
          </p:nvPr>
        </p:nvSpPr>
        <p:spPr>
          <a:xfrm>
            <a:off x="285750" y="1171575"/>
            <a:ext cx="11472863" cy="5072063"/>
          </a:xfrm>
        </p:spPr>
        <p:txBody>
          <a:bodyPr>
            <a:normAutofit lnSpcReduction="10000"/>
          </a:bodyPr>
          <a:lstStyle/>
          <a:p>
            <a:r>
              <a:rPr lang="it-IT" b="1" dirty="0"/>
              <a:t>FREUD SUPPOSE CHE ESPERIENZE DOLOROSE O STATI DINAMICI INCONSCI VENISSERO RIMOSSI DA APPOSITI «MECCANISMI» PREPOSTI ALLA DIFESA DELL’IO CONTRO RICORDI, EMOZIONI, DESIDERI DOLOROSI O TERRIFICANTI. QUESTO MATERIALE RIMOSSO CAUSAVA SINTOMI NEVROTICI E ISTERICI E CON L’IPNOSI ERA POSSIBILE RIVIVERE LA SITUAZIONE TRAUMATICA ALLEVIANDONE LA TENSIONE. </a:t>
            </a:r>
          </a:p>
          <a:p>
            <a:r>
              <a:rPr lang="it-IT" b="1" dirty="0"/>
              <a:t>COL TEMPO FREUD INIZIO’ A TROVARE IL METODO DELL’IPNOSI INSODDISFACENTE E COMINCIO’ A RICORRERE AL METODO DELLE «LIBERE ASSOCIAZIONI». STIMOLATO DALLE SOLE DOMANDE POSTE AL PAZIENTE, QUESTI, SDRAIATO IN PENOMBRA SUL LETTINO, POTEVA LASCIARE ANDARE I PENSIERI SENZA CONTROLLO, PASSANDO DA UN’IMMAGINE ALL’ALTRA, DA UN PENSIERO AD UN ALTRO. ANCHE IN QUESTO MODO IL MATERIALE RIMOSSO POTEVA AFFIORARE ALLA COSCIENZA. </a:t>
            </a:r>
          </a:p>
          <a:p>
            <a:r>
              <a:rPr lang="it-IT" b="1" dirty="0"/>
              <a:t>FREUD CHIAMO’ «PSICOANALISI» L’INTERPRETAZIONE DEI DATI RELATIVI ALLE LIBERE ASSOCIAZIONI, AI SOGNI ED AI LAPSUS DEL PAZIENTE: SI TRATTAVA DI UNA FORMA DI TERAPIA NUOVA.</a:t>
            </a:r>
          </a:p>
        </p:txBody>
      </p:sp>
    </p:spTree>
    <p:extLst>
      <p:ext uri="{BB962C8B-B14F-4D97-AF65-F5344CB8AC3E}">
        <p14:creationId xmlns:p14="http://schemas.microsoft.com/office/powerpoint/2010/main" val="40941670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F0A7944-EDA6-217D-FAC4-3FBFE7E53B4C}"/>
              </a:ext>
            </a:extLst>
          </p:cNvPr>
          <p:cNvSpPr>
            <a:spLocks noGrp="1"/>
          </p:cNvSpPr>
          <p:nvPr>
            <p:ph type="title"/>
          </p:nvPr>
        </p:nvSpPr>
        <p:spPr>
          <a:xfrm>
            <a:off x="514350" y="953324"/>
            <a:ext cx="11029950" cy="438331"/>
          </a:xfrm>
        </p:spPr>
        <p:txBody>
          <a:bodyPr>
            <a:normAutofit fontScale="90000"/>
          </a:bodyPr>
          <a:lstStyle/>
          <a:p>
            <a:pPr algn="ctr"/>
            <a:r>
              <a:rPr lang="it-IT" sz="2400" b="1" dirty="0"/>
              <a:t>FREUD: L’ORIGINE DELLE NEVROSI </a:t>
            </a:r>
            <a:br>
              <a:rPr lang="it-IT" sz="2400" b="1" dirty="0"/>
            </a:br>
            <a:endParaRPr lang="it-IT" sz="2400" b="1" dirty="0"/>
          </a:p>
        </p:txBody>
      </p:sp>
      <p:sp>
        <p:nvSpPr>
          <p:cNvPr id="3" name="Segnaposto contenuto 2">
            <a:extLst>
              <a:ext uri="{FF2B5EF4-FFF2-40B4-BE49-F238E27FC236}">
                <a16:creationId xmlns:a16="http://schemas.microsoft.com/office/drawing/2014/main" id="{2079F7C6-9A5A-ABF0-A11C-B4F50A96667A}"/>
              </a:ext>
            </a:extLst>
          </p:cNvPr>
          <p:cNvSpPr>
            <a:spLocks noGrp="1"/>
          </p:cNvSpPr>
          <p:nvPr>
            <p:ph idx="1"/>
          </p:nvPr>
        </p:nvSpPr>
        <p:spPr>
          <a:xfrm>
            <a:off x="514350" y="1391655"/>
            <a:ext cx="11029950" cy="4766257"/>
          </a:xfrm>
        </p:spPr>
        <p:txBody>
          <a:bodyPr>
            <a:normAutofit lnSpcReduction="10000"/>
          </a:bodyPr>
          <a:lstStyle/>
          <a:p>
            <a:r>
              <a:rPr lang="it-IT" b="1" dirty="0"/>
              <a:t>INIZIALMENTE LA TEORIA DI FREUD SI BASAVA SULL’IDEA CHE UNO O PIU’ TRAUMI INFANTILI RITROVATI NEI SUOI PAZIENTI FOSSERO STATI LA PRINCIPALE CAUSA DEI SINTOMI NEVROTICI. COL TEMPO GIUNSE ALLA CONVINZIONE CHE LE ESPERIENZE PASSATE DEI SUOI PAZIENTI NON FOSSERO RICONDUCIBILI A TRAUMI REALMENTE ACCADUTI, MA A DESIDERI, SENTIMENTI O EMOZIONI INCONSCIE TALMENTE COMPLESSE E DIFFICILI DA COMPRENDERE E DA SOPPORTARE (SI TRATTAVA DI PERIODI DELLA VITA MOLTO ANTICHI), DA CREARE DENTRO DI LORO SENTIMENTI DI PAURA E DI COLPA TERRIFICANTI.</a:t>
            </a:r>
          </a:p>
          <a:p>
            <a:r>
              <a:rPr lang="it-IT" b="1" dirty="0"/>
              <a:t>LE EMOZIONI DERIVANTI DA TALI CONFLITTI VENIVANO RIMOSSE E GENERAVANO I DISTURBI NEVROTICI. INZIALMENTE LE SUE TEORIE FURONO RESPINTE PERCHE’ RITENUTE INACCETTABILI. FU DOPO LA PRIMA GUERRA MONDIALE CHE RICOMINCIARONO A DIFFONDERSI, SOPRATTUTTO IN SEGUITO ALLA DIFFUSIONE DI TRAUMI DA BOMBARDAMENTO E NEVROSI DA GUERRA.</a:t>
            </a:r>
          </a:p>
        </p:txBody>
      </p:sp>
    </p:spTree>
    <p:extLst>
      <p:ext uri="{BB962C8B-B14F-4D97-AF65-F5344CB8AC3E}">
        <p14:creationId xmlns:p14="http://schemas.microsoft.com/office/powerpoint/2010/main" val="1978167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B7F684-4875-E289-DB9C-83F3810A072C}"/>
              </a:ext>
            </a:extLst>
          </p:cNvPr>
          <p:cNvSpPr>
            <a:spLocks noGrp="1"/>
          </p:cNvSpPr>
          <p:nvPr>
            <p:ph type="title"/>
          </p:nvPr>
        </p:nvSpPr>
        <p:spPr>
          <a:xfrm>
            <a:off x="357188" y="842964"/>
            <a:ext cx="11187112" cy="485774"/>
          </a:xfrm>
        </p:spPr>
        <p:txBody>
          <a:bodyPr>
            <a:noAutofit/>
          </a:bodyPr>
          <a:lstStyle/>
          <a:p>
            <a:pPr algn="ctr"/>
            <a:r>
              <a:rPr lang="it-IT" sz="2400" b="1" dirty="0"/>
              <a:t>LA TEORIA DI FREUD</a:t>
            </a:r>
          </a:p>
        </p:txBody>
      </p:sp>
      <p:sp>
        <p:nvSpPr>
          <p:cNvPr id="3" name="Segnaposto contenuto 2">
            <a:extLst>
              <a:ext uri="{FF2B5EF4-FFF2-40B4-BE49-F238E27FC236}">
                <a16:creationId xmlns:a16="http://schemas.microsoft.com/office/drawing/2014/main" id="{8BC28A45-02CF-10F3-C901-AE122F0A16A3}"/>
              </a:ext>
            </a:extLst>
          </p:cNvPr>
          <p:cNvSpPr>
            <a:spLocks noGrp="1"/>
          </p:cNvSpPr>
          <p:nvPr>
            <p:ph idx="1"/>
          </p:nvPr>
        </p:nvSpPr>
        <p:spPr>
          <a:xfrm>
            <a:off x="357188" y="1328738"/>
            <a:ext cx="11187112" cy="4686298"/>
          </a:xfrm>
        </p:spPr>
        <p:txBody>
          <a:bodyPr>
            <a:normAutofit fontScale="92500" lnSpcReduction="20000"/>
          </a:bodyPr>
          <a:lstStyle/>
          <a:p>
            <a:r>
              <a:rPr lang="it-IT" b="1" dirty="0"/>
              <a:t>IN OGNI PERSONA DUE IMPORTANTI PULSIONI O ISTINTI: LA PULSIONE MIRANTE ALL’AUTOCONSERVAZIONE E LA PULSIONE MIRANTE ALLA CONSERVAZIONE DELLA SPECIE (QUELLA SESSUALE). QUESTO SECONDO ISTINTO SECONDO IL SUO PENSIERO ERA OSTACOLATO DA COERCIZIONI E CONVENZIONI SOCIALI.</a:t>
            </a:r>
          </a:p>
          <a:p>
            <a:r>
              <a:rPr lang="it-IT" b="1" dirty="0"/>
              <a:t>IL COMPLESSO DI EDIPO (NELLE BAMBINE DI «ELETTRA»).</a:t>
            </a:r>
          </a:p>
          <a:p>
            <a:r>
              <a:rPr lang="it-IT" b="1" dirty="0"/>
              <a:t>LE TRE ISTANZE DELLA PERSONALITA’: ES, IO E SUPER-IO (SENSO DI COLPA E PAURA DELLA PUNIZIONE).</a:t>
            </a:r>
          </a:p>
          <a:p>
            <a:r>
              <a:rPr lang="it-IT" b="1" dirty="0"/>
              <a:t>MECCANISMI DI DIFESA DELL’IO: RIMOZIONE, SUBLIMAZIONE, PROIEZIONE (ATTRIBUIRE AD ALTRI ATTEGGIAMENTI PROPRI INCONSCI), REGRESSIONE, INVERSIONE NEL CONTRARIO, ECC.</a:t>
            </a:r>
          </a:p>
          <a:p>
            <a:r>
              <a:rPr lang="it-IT" b="1" dirty="0"/>
              <a:t>COAZIONE </a:t>
            </a:r>
            <a:r>
              <a:rPr lang="it-IT" b="1"/>
              <a:t>A RIPETERE: TENDENZA INCONSCIA A PORSI IN SITUAZIONI PENOSE O DOLOROSE, SENZA RENDERSI CONTO DI AVERLE ATTIVAMENTE DETERMINATE, Né DEL FATTO CHE SI TRATTA DELLA RIPETIZIONE DI VECCHIE ESPERIENZE.</a:t>
            </a:r>
          </a:p>
          <a:p>
            <a:r>
              <a:rPr lang="it-IT" b="1" dirty="0"/>
              <a:t>ISTINTO DI VITA E ISTINTO DI MORTE (</a:t>
            </a:r>
            <a:r>
              <a:rPr lang="it-IT" b="1" i="1" dirty="0"/>
              <a:t>EROS E THANATOS)</a:t>
            </a:r>
            <a:r>
              <a:rPr lang="it-IT" b="1" dirty="0"/>
              <a:t>.</a:t>
            </a:r>
          </a:p>
          <a:p>
            <a:endParaRPr lang="it-IT" b="1" dirty="0"/>
          </a:p>
        </p:txBody>
      </p:sp>
    </p:spTree>
    <p:extLst>
      <p:ext uri="{BB962C8B-B14F-4D97-AF65-F5344CB8AC3E}">
        <p14:creationId xmlns:p14="http://schemas.microsoft.com/office/powerpoint/2010/main" val="6556328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B53BDB-980B-4E7F-BBC2-8B1CFAF27380}"/>
              </a:ext>
            </a:extLst>
          </p:cNvPr>
          <p:cNvSpPr>
            <a:spLocks noGrp="1"/>
          </p:cNvSpPr>
          <p:nvPr>
            <p:ph type="title"/>
          </p:nvPr>
        </p:nvSpPr>
        <p:spPr>
          <a:xfrm>
            <a:off x="471488" y="842964"/>
            <a:ext cx="11115675" cy="442911"/>
          </a:xfrm>
        </p:spPr>
        <p:txBody>
          <a:bodyPr>
            <a:normAutofit/>
          </a:bodyPr>
          <a:lstStyle/>
          <a:p>
            <a:pPr algn="ctr"/>
            <a:r>
              <a:rPr lang="it-IT" sz="2400" b="1" dirty="0"/>
              <a:t>LA PSICOANALISI DOPO FREUD</a:t>
            </a:r>
          </a:p>
        </p:txBody>
      </p:sp>
      <p:sp>
        <p:nvSpPr>
          <p:cNvPr id="3" name="Segnaposto contenuto 2">
            <a:extLst>
              <a:ext uri="{FF2B5EF4-FFF2-40B4-BE49-F238E27FC236}">
                <a16:creationId xmlns:a16="http://schemas.microsoft.com/office/drawing/2014/main" id="{6291DE46-3D5F-F37C-9937-D957AC08F118}"/>
              </a:ext>
            </a:extLst>
          </p:cNvPr>
          <p:cNvSpPr>
            <a:spLocks noGrp="1"/>
          </p:cNvSpPr>
          <p:nvPr>
            <p:ph idx="1"/>
          </p:nvPr>
        </p:nvSpPr>
        <p:spPr>
          <a:xfrm>
            <a:off x="471488" y="1157289"/>
            <a:ext cx="11115675" cy="5072062"/>
          </a:xfrm>
        </p:spPr>
        <p:txBody>
          <a:bodyPr>
            <a:noAutofit/>
          </a:bodyPr>
          <a:lstStyle/>
          <a:p>
            <a:r>
              <a:rPr lang="it-IT" sz="2200" b="1" dirty="0"/>
              <a:t>LA MAGGIOR PARTE DEGLI PSICOLOGI AD INDIRIZZO FISIOLOGICO E SPERIMENTALE, CHE HANNO RICOPERTO INCARICHI ACCADEMICI, SI SONO DIMOSTRATI POCO PERMEABILI ALLE TEORIE DI FREUD E ANCOR MENO ALLE SUE RICERCHE. SOPRATTUTTO GLI PSICHIATRI SONO STATI DIFFIDENTI NEI CONFRONTI DI UNA TEORIA CHE FORNIVA SPIEGAZIONI PURAMENTE PSICOLOGICHE DELLE TURBE MENTALI: GLI PSICHIATRI HANNO SEMPRE RITENUTO CHE VI FOSSERO CAUSE ORGANICHE NON SOLO PER LE PSICOSI MA ANCHE PER I DISTURBI NEVROTICI.</a:t>
            </a:r>
          </a:p>
          <a:p>
            <a:r>
              <a:rPr lang="it-IT" sz="2200" b="1" dirty="0"/>
              <a:t>TRA GLI STUDENTI PIU’ IMPORTANTI DI FREUD, CHE POI SI SONO DISCOSTATI DALLA SUA TEORIA, DELINEANDO ORIENTAMENTI TEORICI E TERAPEUTICI AUTONOMI, ABBIAMO: ADLER, JUNG, REIK, FROMM, SULLIVAN, ALEXANDER, RANK ED ALTRI ANCORA. </a:t>
            </a:r>
          </a:p>
        </p:txBody>
      </p:sp>
    </p:spTree>
    <p:extLst>
      <p:ext uri="{BB962C8B-B14F-4D97-AF65-F5344CB8AC3E}">
        <p14:creationId xmlns:p14="http://schemas.microsoft.com/office/powerpoint/2010/main" val="23863981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651E920-ADCC-EF2C-7EA3-846C078873FE}"/>
              </a:ext>
            </a:extLst>
          </p:cNvPr>
          <p:cNvSpPr>
            <a:spLocks noGrp="1"/>
          </p:cNvSpPr>
          <p:nvPr>
            <p:ph type="title"/>
          </p:nvPr>
        </p:nvSpPr>
        <p:spPr>
          <a:xfrm>
            <a:off x="571500" y="814388"/>
            <a:ext cx="11072813" cy="457201"/>
          </a:xfrm>
        </p:spPr>
        <p:txBody>
          <a:bodyPr>
            <a:normAutofit/>
          </a:bodyPr>
          <a:lstStyle/>
          <a:p>
            <a:pPr algn="ctr"/>
            <a:r>
              <a:rPr lang="it-IT" sz="2400" b="1" dirty="0"/>
              <a:t>CARL GUSTAV JUNG</a:t>
            </a:r>
          </a:p>
        </p:txBody>
      </p:sp>
      <p:sp>
        <p:nvSpPr>
          <p:cNvPr id="3" name="Segnaposto contenuto 2">
            <a:extLst>
              <a:ext uri="{FF2B5EF4-FFF2-40B4-BE49-F238E27FC236}">
                <a16:creationId xmlns:a16="http://schemas.microsoft.com/office/drawing/2014/main" id="{E27511CE-5584-4919-DEC8-6B82FE524C04}"/>
              </a:ext>
            </a:extLst>
          </p:cNvPr>
          <p:cNvSpPr>
            <a:spLocks noGrp="1"/>
          </p:cNvSpPr>
          <p:nvPr>
            <p:ph idx="1"/>
          </p:nvPr>
        </p:nvSpPr>
        <p:spPr>
          <a:xfrm>
            <a:off x="571500" y="1114426"/>
            <a:ext cx="11072813" cy="5029200"/>
          </a:xfrm>
        </p:spPr>
        <p:txBody>
          <a:bodyPr>
            <a:normAutofit fontScale="85000" lnSpcReduction="20000"/>
          </a:bodyPr>
          <a:lstStyle/>
          <a:p>
            <a:r>
              <a:rPr lang="it-IT" b="1" dirty="0"/>
              <a:t>E’ STATO CONSIDERATO UNO «STRAVAGANTE ERUDITO DOTATO DI UNA PREDILIZIONE ALLA LETTERATURA MISTICA»; JUNG, COME FREUD, CHIAMAVA LIBIDO L’ENERGIA PSICHICA TENDENTE A SCARICARSI SOTTO FORMA DI ATTIVITA’. </a:t>
            </a:r>
          </a:p>
          <a:p>
            <a:r>
              <a:rPr lang="it-IT" b="1" dirty="0"/>
              <a:t>SECONDO JUNG I PROCESSI INCONSCI NON AVEVANO CARATTERE INFANTILE O ANIMALE; EGLI ATTRIBUIVA ALL’ES ALTRE ENERGIE E TENDENZE INCONSCE CHE COSTITUIVANO IL FONDAMENTO DI ATTIVITA’ POSITIVE O CREATIVE. SECONDO JUNG I SISTEMI INCONSCI ERANO DUE: </a:t>
            </a:r>
            <a:r>
              <a:rPr lang="it-IT" b="1" u="sng" dirty="0"/>
              <a:t>INCONSCIO PERSONALE </a:t>
            </a:r>
            <a:r>
              <a:rPr lang="it-IT" b="1" dirty="0"/>
              <a:t>(IMPULSI E DESIDERI INFANTILI RIMOSSI, ESPERIENZE TRAUMATICHE DIMENTICATE, ECC, MATERIALE PRESENTE SOTTO FORMA DI «COMPLESSO», CONCETTO IN CUI SI ASSOCIANO ATTEGGIAMENTI ED EMOZIONI); </a:t>
            </a:r>
            <a:r>
              <a:rPr lang="it-IT" b="1" u="sng" dirty="0"/>
              <a:t>INCONSCIO COLLETTIVO </a:t>
            </a:r>
            <a:r>
              <a:rPr lang="it-IT" b="1" dirty="0"/>
              <a:t>(SEDE EVOLUTA DI FONDAMENTI ATTINTI ALL’ESPERIENZA DI NUMEROSE GENERAZIONI; GLI ARCHETIPI CHE CONSERVANO LA TRACCIA DI ESPERIENZE FONDAMENTALI DELL’UMANITA’; I SIMBOLI ONIRICI SI RIFERISCONO AGLI ARCHETIPI). PER COMPRENDERE QUESTI PROCESSI INCONSCI LO PSICOLOGO POTEVA AVVALERSI DEI MITI, DELLE LEGGENDE, DEL FOLKLORE.</a:t>
            </a:r>
          </a:p>
          <a:p>
            <a:r>
              <a:rPr lang="it-IT" b="1" dirty="0"/>
              <a:t>LE PERSONE TENDEVANO AD ESSERE DI DUE TIPOLOGIE DI PERSONALITA’: </a:t>
            </a:r>
            <a:r>
              <a:rPr lang="it-IT" b="1" u="sng" dirty="0"/>
              <a:t>GLI INTROVERSI </a:t>
            </a:r>
            <a:r>
              <a:rPr lang="it-IT" b="1" dirty="0"/>
              <a:t>(RIFLESSIONE ANZICHE’ AZIONE, TIMIDI, RISERVATI), </a:t>
            </a:r>
            <a:r>
              <a:rPr lang="it-IT" b="1" u="sng" dirty="0"/>
              <a:t>GLI ESTROVERSI </a:t>
            </a:r>
            <a:r>
              <a:rPr lang="it-IT" b="1" dirty="0"/>
              <a:t>(SOCIEVOLI, PRATICI, APERTI, PER LE RELAZIONI.</a:t>
            </a:r>
          </a:p>
          <a:p>
            <a:r>
              <a:rPr lang="it-IT" b="1" dirty="0"/>
              <a:t>«LA PERSONA» INTESA COME MASCHERA, COME INDIVIDUO CHE RECITA DEI RUOLI NELL’AMBITO DELLA SOCIETA’: FAMIGLIA, LAVORO,ATTIVITA’ SOCIALI; PERSONA NON COINCIDE CON PERSONALITA’ INTERA.</a:t>
            </a:r>
          </a:p>
        </p:txBody>
      </p:sp>
    </p:spTree>
    <p:extLst>
      <p:ext uri="{BB962C8B-B14F-4D97-AF65-F5344CB8AC3E}">
        <p14:creationId xmlns:p14="http://schemas.microsoft.com/office/powerpoint/2010/main" val="35790976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44C8B0A-0D04-A290-88E1-52532F112B20}"/>
              </a:ext>
            </a:extLst>
          </p:cNvPr>
          <p:cNvSpPr>
            <a:spLocks noGrp="1"/>
          </p:cNvSpPr>
          <p:nvPr>
            <p:ph type="title"/>
          </p:nvPr>
        </p:nvSpPr>
        <p:spPr>
          <a:xfrm>
            <a:off x="371476" y="800100"/>
            <a:ext cx="11458574" cy="314327"/>
          </a:xfrm>
        </p:spPr>
        <p:txBody>
          <a:bodyPr>
            <a:normAutofit fontScale="90000"/>
          </a:bodyPr>
          <a:lstStyle/>
          <a:p>
            <a:pPr algn="ctr"/>
            <a:r>
              <a:rPr lang="it-IT" sz="2400" b="1" dirty="0"/>
              <a:t>ALFRED ADLER</a:t>
            </a:r>
          </a:p>
        </p:txBody>
      </p:sp>
      <p:sp>
        <p:nvSpPr>
          <p:cNvPr id="3" name="Segnaposto contenuto 2">
            <a:extLst>
              <a:ext uri="{FF2B5EF4-FFF2-40B4-BE49-F238E27FC236}">
                <a16:creationId xmlns:a16="http://schemas.microsoft.com/office/drawing/2014/main" id="{FDB231C3-64F9-D900-0C61-091150660A63}"/>
              </a:ext>
            </a:extLst>
          </p:cNvPr>
          <p:cNvSpPr>
            <a:spLocks noGrp="1"/>
          </p:cNvSpPr>
          <p:nvPr>
            <p:ph idx="1"/>
          </p:nvPr>
        </p:nvSpPr>
        <p:spPr>
          <a:xfrm>
            <a:off x="371476" y="1114427"/>
            <a:ext cx="11458574" cy="5100636"/>
          </a:xfrm>
        </p:spPr>
        <p:txBody>
          <a:bodyPr>
            <a:normAutofit fontScale="85000" lnSpcReduction="20000"/>
          </a:bodyPr>
          <a:lstStyle/>
          <a:p>
            <a:r>
              <a:rPr lang="it-IT" b="1" dirty="0"/>
              <a:t>ADLER SI DISCOSTO’ DAL CONCETTO DI PULSIONI O RESIDUI DI ESPERIENZE PASSATE: CONSIDERAVA L’UOMO INFLUENZATO DA AMBIZIONI, SPERANZE ASPIRAZIONI ORIENTATE VERSO METE FUTURE; «LE PERSONE SANE SI PROPONGONO SCOPI REALISTICI E SOCIALI, I NEVROTICI TENDONO INVECE A METE IRREALISTICHE ED EGOCENTRICHE»; GRAN PARTE DELL’ATTIVITA’ UMANA ERA DA LUI DEFINITA IN TERMINI DI LOTTA PER LA CONQUISTA, PER IL PREDOMINIO E PER LA SICUREZZA. ALLA BASE DI TALI TENDENZE PER ADLER VI ERANO BISOGNI DI AUTOPADRONANZA, AUTOREALIZZAZIONE CONSEGUIBILE MIGLIORANDO LE PROPRIE CAPACITA’ E ABILITA’.</a:t>
            </a:r>
          </a:p>
          <a:p>
            <a:r>
              <a:rPr lang="it-IT" b="1" dirty="0"/>
              <a:t>SECONDO ADLER L’ESSERE UMANO DURANTE LA PRIMA E SECONDA INFANZIA E’ IN UNA CONDIZIONE DI INFERIORITA’ RISPETTO ALL’ADULTO. QUESTA CONDIZIONE LO PORTA A LOTTARE PER COMPENSARE QUESTA CONDIZIONE: NELL’INDIVIDUO SANO QUESTO CONTRIBUISCE ALLA SUA MATURAZIONE, NELL’INDIVIDUO NEVROTICO SI SVILUPPA COME  «COMPLESSO D’INFERIORITA’»</a:t>
            </a:r>
          </a:p>
          <a:p>
            <a:r>
              <a:rPr lang="it-IT" b="1" dirty="0"/>
              <a:t>LA COMPENSAZIONE VIENE CERCATA NEI TERMINI DI «INTERESSE SOCIALE»: L’UOMO EDUCATO IN SENSO SOCIALE APPRENDE CHE L’AUTOREALIZZAZIONE SI RAGGIUNGE QUANDO IDENTIFICA IL PROPRIO INTERESSE SOCIALE CON QUELLO DEGLI ALTRI, TRAENDO APPAGAMENTO DALLE RELAZIONI INTERPERSONALI.</a:t>
            </a:r>
          </a:p>
          <a:p>
            <a:r>
              <a:rPr lang="it-IT" b="1" dirty="0"/>
              <a:t>OGNI PERSONALITA’ E’ UNICA; NELLE SUE RICERCHE SULLE NEVROSI CONSIDERO’ DETERMINANTI: I RAPPORTI FRA GENITORI E BAMBINO, L’ORDINE DI ANZIANITA’ DEI FRATELLI E LE MODALITA’ CON CUI L’INFERIORITA’ VIENE SPERIMENTATA NEL PERIODO DELL’INFANZIA.</a:t>
            </a:r>
          </a:p>
        </p:txBody>
      </p:sp>
    </p:spTree>
    <p:extLst>
      <p:ext uri="{BB962C8B-B14F-4D97-AF65-F5344CB8AC3E}">
        <p14:creationId xmlns:p14="http://schemas.microsoft.com/office/powerpoint/2010/main" val="2838405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15778E-07ED-45A4-62EA-A1948B716754}"/>
              </a:ext>
            </a:extLst>
          </p:cNvPr>
          <p:cNvSpPr>
            <a:spLocks noGrp="1"/>
          </p:cNvSpPr>
          <p:nvPr>
            <p:ph type="title"/>
          </p:nvPr>
        </p:nvSpPr>
        <p:spPr>
          <a:xfrm>
            <a:off x="1130270" y="953324"/>
            <a:ext cx="9603275" cy="438331"/>
          </a:xfrm>
        </p:spPr>
        <p:txBody>
          <a:bodyPr>
            <a:normAutofit/>
          </a:bodyPr>
          <a:lstStyle/>
          <a:p>
            <a:pPr algn="ctr"/>
            <a:r>
              <a:rPr lang="it-IT" sz="2400" b="1" dirty="0"/>
              <a:t>DALLA FILOSOFIA ALLA PSICOLOGIA</a:t>
            </a:r>
          </a:p>
        </p:txBody>
      </p:sp>
      <p:sp>
        <p:nvSpPr>
          <p:cNvPr id="3" name="Segnaposto contenuto 2">
            <a:extLst>
              <a:ext uri="{FF2B5EF4-FFF2-40B4-BE49-F238E27FC236}">
                <a16:creationId xmlns:a16="http://schemas.microsoft.com/office/drawing/2014/main" id="{1554C5B6-BE5D-5FA9-3D11-8BC1E20675E2}"/>
              </a:ext>
            </a:extLst>
          </p:cNvPr>
          <p:cNvSpPr>
            <a:spLocks noGrp="1"/>
          </p:cNvSpPr>
          <p:nvPr>
            <p:ph idx="1"/>
          </p:nvPr>
        </p:nvSpPr>
        <p:spPr>
          <a:xfrm>
            <a:off x="745588" y="1391655"/>
            <a:ext cx="10316142" cy="4671520"/>
          </a:xfrm>
        </p:spPr>
        <p:txBody>
          <a:bodyPr>
            <a:normAutofit fontScale="92500" lnSpcReduction="10000"/>
          </a:bodyPr>
          <a:lstStyle/>
          <a:p>
            <a:r>
              <a:rPr lang="it-IT" b="1" dirty="0"/>
              <a:t>I FILOSOFI AVEVANO CREATO LE FONDAMENTA DELLA PSICOLOGIA E DEI SUOI TEMI PRINCIPALI, MA FU NEL CORSO DELL’OTTOCENTO CHE NACQUE LA NECESSITA’ DI FAR DIVENIRE LA PSICOLOGIA PIU’ OGGETTIVA E DI FARLE TROVARE UN’ESPRESSIONE QUANTITATIVA E RIGOROSAMENTE EMPIRICA, OFFRENDOLE LA POSSIBILITA’ DI ESSERE </a:t>
            </a:r>
            <a:r>
              <a:rPr lang="it-IT" b="1" u="sng" dirty="0"/>
              <a:t>AUTONOMA</a:t>
            </a:r>
            <a:r>
              <a:rPr lang="it-IT" b="1" dirty="0"/>
              <a:t> E </a:t>
            </a:r>
            <a:r>
              <a:rPr lang="it-IT" b="1" u="sng" dirty="0"/>
              <a:t>SCIENTIFICA.</a:t>
            </a:r>
          </a:p>
          <a:p>
            <a:r>
              <a:rPr lang="it-IT" b="1" dirty="0"/>
              <a:t>NEL CORSO DELL’OTTOCENTO LA PSICOLOGIA SPERIMENTALE SI FECE STRADA A PARTIRE DALLA FISIOLOGIA SPERIMENTALE. ATTRAVERSO TALE DISCIPLINA I GRANDI NOMI DELL’EPOCA CERCARONO DI SPIEGARE I FENOMENI PSICHICI (ALCUNI ESEMPI)</a:t>
            </a:r>
          </a:p>
          <a:p>
            <a:r>
              <a:rPr lang="it-IT" b="1" dirty="0"/>
              <a:t>LA TEORIA DI </a:t>
            </a:r>
            <a:r>
              <a:rPr lang="it-IT" b="1" u="sng" dirty="0"/>
              <a:t>ROLANDO</a:t>
            </a:r>
            <a:r>
              <a:rPr lang="it-IT" b="1" dirty="0"/>
              <a:t> AI PRIMI DELL’OTTOCENTO ERA CHE LA SEDE DELLA MENTE ERA IL CERVELLO;</a:t>
            </a:r>
          </a:p>
          <a:p>
            <a:r>
              <a:rPr lang="it-IT" b="1" u="sng" dirty="0"/>
              <a:t>FLOURENS</a:t>
            </a:r>
            <a:r>
              <a:rPr lang="it-IT" b="1" dirty="0"/>
              <a:t> ESEGUI’ INTERVENTI CHIRURGICI SUL CERVELLO DI ANIMALI VIVENTI PER COMPRENDERE QUALI FOSSERO GLI EFFETTI DI ASPORTAZIONI DI PARTI CEREBRALI SUL LORO COMPORTAMENTO.</a:t>
            </a:r>
          </a:p>
        </p:txBody>
      </p:sp>
    </p:spTree>
    <p:extLst>
      <p:ext uri="{BB962C8B-B14F-4D97-AF65-F5344CB8AC3E}">
        <p14:creationId xmlns:p14="http://schemas.microsoft.com/office/powerpoint/2010/main" val="35301138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690F63-1302-62D0-0F14-9E993C253E13}"/>
              </a:ext>
            </a:extLst>
          </p:cNvPr>
          <p:cNvSpPr>
            <a:spLocks noGrp="1"/>
          </p:cNvSpPr>
          <p:nvPr>
            <p:ph type="title"/>
          </p:nvPr>
        </p:nvSpPr>
        <p:spPr>
          <a:xfrm>
            <a:off x="328613" y="953324"/>
            <a:ext cx="11301411" cy="438331"/>
          </a:xfrm>
        </p:spPr>
        <p:txBody>
          <a:bodyPr>
            <a:normAutofit/>
          </a:bodyPr>
          <a:lstStyle/>
          <a:p>
            <a:pPr algn="ctr"/>
            <a:r>
              <a:rPr lang="it-IT" sz="2400" b="1" dirty="0"/>
              <a:t>PANORAMA DELLA PSICOLOGIA OGGI</a:t>
            </a:r>
          </a:p>
        </p:txBody>
      </p:sp>
      <p:sp>
        <p:nvSpPr>
          <p:cNvPr id="3" name="Segnaposto contenuto 2">
            <a:extLst>
              <a:ext uri="{FF2B5EF4-FFF2-40B4-BE49-F238E27FC236}">
                <a16:creationId xmlns:a16="http://schemas.microsoft.com/office/drawing/2014/main" id="{7916B75F-4A3E-FE85-31E4-012A1F267FD9}"/>
              </a:ext>
            </a:extLst>
          </p:cNvPr>
          <p:cNvSpPr>
            <a:spLocks noGrp="1"/>
          </p:cNvSpPr>
          <p:nvPr>
            <p:ph idx="1"/>
          </p:nvPr>
        </p:nvSpPr>
        <p:spPr>
          <a:xfrm>
            <a:off x="328614" y="1557338"/>
            <a:ext cx="11301410" cy="4457700"/>
          </a:xfrm>
        </p:spPr>
        <p:txBody>
          <a:bodyPr/>
          <a:lstStyle/>
          <a:p>
            <a:r>
              <a:rPr lang="it-IT" b="1" dirty="0"/>
              <a:t>PSICOLOGIA CLINICA;</a:t>
            </a:r>
          </a:p>
          <a:p>
            <a:r>
              <a:rPr lang="it-IT" b="1" dirty="0"/>
              <a:t>PSICOLOGIA DELL’ETA’ EVOLUTIVA;</a:t>
            </a:r>
          </a:p>
          <a:p>
            <a:r>
              <a:rPr lang="it-IT" b="1" dirty="0"/>
              <a:t>PSICOLOGIA SOCIALE;</a:t>
            </a:r>
          </a:p>
          <a:p>
            <a:r>
              <a:rPr lang="it-IT" b="1" dirty="0"/>
              <a:t>PSICOLOGIA FORENZE,</a:t>
            </a:r>
          </a:p>
          <a:p>
            <a:r>
              <a:rPr lang="it-IT" b="1" dirty="0"/>
              <a:t>NEUROPSICOLOGIA;</a:t>
            </a:r>
          </a:p>
          <a:p>
            <a:r>
              <a:rPr lang="it-IT" b="1" dirty="0"/>
              <a:t>PSICONCOLOGIA;</a:t>
            </a:r>
          </a:p>
          <a:p>
            <a:r>
              <a:rPr lang="it-IT" b="1" dirty="0"/>
              <a:t>PSICOLOGIA RELIGIOSA;</a:t>
            </a:r>
          </a:p>
          <a:p>
            <a:r>
              <a:rPr lang="it-IT" b="1"/>
              <a:t>PSICOLOGIA PERITALE;</a:t>
            </a:r>
            <a:endParaRPr lang="it-IT" b="1" dirty="0"/>
          </a:p>
          <a:p>
            <a:r>
              <a:rPr lang="it-IT" b="1" dirty="0"/>
              <a:t>APPROCCI PSICOTERAPEUTICI.</a:t>
            </a:r>
          </a:p>
        </p:txBody>
      </p:sp>
    </p:spTree>
    <p:extLst>
      <p:ext uri="{BB962C8B-B14F-4D97-AF65-F5344CB8AC3E}">
        <p14:creationId xmlns:p14="http://schemas.microsoft.com/office/powerpoint/2010/main" val="8707209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1C0A5F-727E-F8CF-34E0-978BE3A172B8}"/>
              </a:ext>
            </a:extLst>
          </p:cNvPr>
          <p:cNvSpPr>
            <a:spLocks noGrp="1"/>
          </p:cNvSpPr>
          <p:nvPr>
            <p:ph type="title"/>
          </p:nvPr>
        </p:nvSpPr>
        <p:spPr>
          <a:xfrm>
            <a:off x="590844" y="953324"/>
            <a:ext cx="10142702" cy="438331"/>
          </a:xfrm>
        </p:spPr>
        <p:txBody>
          <a:bodyPr>
            <a:normAutofit/>
          </a:bodyPr>
          <a:lstStyle/>
          <a:p>
            <a:pPr algn="ctr"/>
            <a:r>
              <a:rPr lang="it-IT" sz="2400" b="1" dirty="0"/>
              <a:t>DALLA FILOSOFIA ALLA PSICOLOGIA </a:t>
            </a:r>
          </a:p>
        </p:txBody>
      </p:sp>
      <p:sp>
        <p:nvSpPr>
          <p:cNvPr id="3" name="Segnaposto contenuto 2">
            <a:extLst>
              <a:ext uri="{FF2B5EF4-FFF2-40B4-BE49-F238E27FC236}">
                <a16:creationId xmlns:a16="http://schemas.microsoft.com/office/drawing/2014/main" id="{E485301C-FECF-53CD-6D9A-206BFE71623E}"/>
              </a:ext>
            </a:extLst>
          </p:cNvPr>
          <p:cNvSpPr>
            <a:spLocks noGrp="1"/>
          </p:cNvSpPr>
          <p:nvPr>
            <p:ph idx="1"/>
          </p:nvPr>
        </p:nvSpPr>
        <p:spPr>
          <a:xfrm>
            <a:off x="590844" y="1519311"/>
            <a:ext cx="10142702" cy="3947034"/>
          </a:xfrm>
        </p:spPr>
        <p:txBody>
          <a:bodyPr/>
          <a:lstStyle/>
          <a:p>
            <a:r>
              <a:rPr lang="it-IT" b="1" u="sng" dirty="0"/>
              <a:t>BROCA</a:t>
            </a:r>
            <a:r>
              <a:rPr lang="it-IT" b="1" dirty="0"/>
              <a:t> RIUSCI’ A TROVARE L’AREA CEREBRALE DEL LINGUAGGIO;</a:t>
            </a:r>
          </a:p>
          <a:p>
            <a:r>
              <a:rPr lang="it-IT" b="1" dirty="0"/>
              <a:t>I PROGRESSI IN VIRTU’ DEI QUALI LA PSICOLOGIA CESSO’ DI ESSERE UN RAMO DELLA FILOSOFIA PER DIVENIRE UNA SCIENZA SPERIMENTALE AUTONOMA FURONO DOVUTI A:</a:t>
            </a:r>
          </a:p>
          <a:p>
            <a:pPr>
              <a:buFont typeface="Wingdings" panose="05000000000000000000" pitchFamily="2" charset="2"/>
              <a:buChar char="Ø"/>
            </a:pPr>
            <a:r>
              <a:rPr lang="it-IT" b="1" dirty="0"/>
              <a:t>GUSTAV FECHNER;</a:t>
            </a:r>
          </a:p>
          <a:p>
            <a:pPr>
              <a:buFont typeface="Wingdings" panose="05000000000000000000" pitchFamily="2" charset="2"/>
              <a:buChar char="Ø"/>
            </a:pPr>
            <a:r>
              <a:rPr lang="it-IT" b="1" dirty="0"/>
              <a:t>HERMANN VON HELMHOLTZ;</a:t>
            </a:r>
          </a:p>
          <a:p>
            <a:pPr>
              <a:buFont typeface="Wingdings" panose="05000000000000000000" pitchFamily="2" charset="2"/>
              <a:buChar char="Ø"/>
            </a:pPr>
            <a:r>
              <a:rPr lang="it-IT" b="1" dirty="0"/>
              <a:t>WILHELM WUNDT.</a:t>
            </a:r>
          </a:p>
        </p:txBody>
      </p:sp>
    </p:spTree>
    <p:extLst>
      <p:ext uri="{BB962C8B-B14F-4D97-AF65-F5344CB8AC3E}">
        <p14:creationId xmlns:p14="http://schemas.microsoft.com/office/powerpoint/2010/main" val="2559637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F7B3D7-33E4-ADBC-3592-D38F4DE7E3A4}"/>
              </a:ext>
            </a:extLst>
          </p:cNvPr>
          <p:cNvSpPr>
            <a:spLocks noGrp="1"/>
          </p:cNvSpPr>
          <p:nvPr>
            <p:ph type="title"/>
          </p:nvPr>
        </p:nvSpPr>
        <p:spPr>
          <a:xfrm>
            <a:off x="365760" y="953325"/>
            <a:ext cx="11226018" cy="438330"/>
          </a:xfrm>
        </p:spPr>
        <p:txBody>
          <a:bodyPr>
            <a:normAutofit/>
          </a:bodyPr>
          <a:lstStyle/>
          <a:p>
            <a:pPr algn="ctr"/>
            <a:r>
              <a:rPr lang="it-IT" sz="2400" b="1" dirty="0"/>
              <a:t>I PRIMI STUDI DELLA PSICOLOGIA SPERIMENTALE</a:t>
            </a:r>
          </a:p>
        </p:txBody>
      </p:sp>
      <p:sp>
        <p:nvSpPr>
          <p:cNvPr id="3" name="Segnaposto contenuto 2">
            <a:extLst>
              <a:ext uri="{FF2B5EF4-FFF2-40B4-BE49-F238E27FC236}">
                <a16:creationId xmlns:a16="http://schemas.microsoft.com/office/drawing/2014/main" id="{46F1448E-F38F-627C-5266-94EB963AC14F}"/>
              </a:ext>
            </a:extLst>
          </p:cNvPr>
          <p:cNvSpPr>
            <a:spLocks noGrp="1"/>
          </p:cNvSpPr>
          <p:nvPr>
            <p:ph idx="1"/>
          </p:nvPr>
        </p:nvSpPr>
        <p:spPr>
          <a:xfrm>
            <a:off x="365760" y="1391655"/>
            <a:ext cx="11226018" cy="4513020"/>
          </a:xfrm>
        </p:spPr>
        <p:txBody>
          <a:bodyPr/>
          <a:lstStyle/>
          <a:p>
            <a:r>
              <a:rPr lang="it-IT" b="1" u="sng" dirty="0"/>
              <a:t>FECHNER</a:t>
            </a:r>
            <a:r>
              <a:rPr lang="it-IT" b="1" dirty="0"/>
              <a:t>: SI OCCUPO’ DI MISURARE LE SENSAZIONI «SOGGETTIVE». SE ESSE INFATTI RAPPRESENTAVANO UN CONTENUTO FONDAMENTALE DELLA COSCIENZA E RISULTAVANO CORRELATE CON EVENTI FISICI (IN QUANTO EFFETTI DI STIMOLI), SI RENDEVA NECESSARIO MISURARLE IN QUANTO TALI. PERTANTO ANCHE LE VARIABILI PSICOLOGICHE POTEVANO ESSERE MISURATE. TRA LE SUE TEORIE ABBIAMO QUELLA DELLA «SOGLIA» (L’INTENSITA’ CHE DEVE POSSEDERE UNO STIMOLO PERCHE’ VI SIA UNA SENSAZIONE O LA QUANTITA’ DI ACCRESCIMENTO O DIMINUZIONE DELLO STIMOLO PERCHE’ SI SENTA UN CAMBIAMENTO).</a:t>
            </a:r>
          </a:p>
          <a:p>
            <a:r>
              <a:rPr lang="it-IT" b="1" u="sng" dirty="0"/>
              <a:t>VON HELMHOLTZ</a:t>
            </a:r>
            <a:r>
              <a:rPr lang="it-IT" b="1" dirty="0"/>
              <a:t>: NELLA </a:t>
            </a:r>
            <a:r>
              <a:rPr lang="it-IT" b="1" u="sng" dirty="0">
                <a:solidFill>
                  <a:srgbClr val="FF0000"/>
                </a:solidFill>
              </a:rPr>
              <a:t>PERCEZIONE</a:t>
            </a:r>
            <a:r>
              <a:rPr lang="it-IT" b="1" u="sng" dirty="0"/>
              <a:t>,</a:t>
            </a:r>
            <a:r>
              <a:rPr lang="it-IT" b="1" dirty="0"/>
              <a:t> L’ESPERIENZA CONSCIA NON E’ SOLTANTO EFFETTO DELLO STIMOLO ESTERNO O DELLA REAZIONE DEL SISTEMA SENSORIALE; UNA PERCEZIONE COMPLETA SI HA SOLTANTO DOPO CHE L’INFORMAZIONE VIENE «INTERPRETATA» O «ELABORATA» AD OPERA DI PROCESSI CENTRALI.</a:t>
            </a:r>
          </a:p>
        </p:txBody>
      </p:sp>
    </p:spTree>
    <p:extLst>
      <p:ext uri="{BB962C8B-B14F-4D97-AF65-F5344CB8AC3E}">
        <p14:creationId xmlns:p14="http://schemas.microsoft.com/office/powerpoint/2010/main" val="1675593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798693-51E2-8697-CC81-48605E933077}"/>
              </a:ext>
            </a:extLst>
          </p:cNvPr>
          <p:cNvSpPr>
            <a:spLocks noGrp="1"/>
          </p:cNvSpPr>
          <p:nvPr>
            <p:ph type="title"/>
          </p:nvPr>
        </p:nvSpPr>
        <p:spPr>
          <a:xfrm>
            <a:off x="661182" y="815928"/>
            <a:ext cx="10564836" cy="422029"/>
          </a:xfrm>
        </p:spPr>
        <p:txBody>
          <a:bodyPr>
            <a:normAutofit/>
          </a:bodyPr>
          <a:lstStyle/>
          <a:p>
            <a:pPr algn="ctr"/>
            <a:r>
              <a:rPr lang="it-IT" sz="2400" b="1" dirty="0"/>
              <a:t>LA SCUOLA DI LIPSIA</a:t>
            </a:r>
          </a:p>
        </p:txBody>
      </p:sp>
      <p:sp>
        <p:nvSpPr>
          <p:cNvPr id="3" name="Segnaposto contenuto 2">
            <a:extLst>
              <a:ext uri="{FF2B5EF4-FFF2-40B4-BE49-F238E27FC236}">
                <a16:creationId xmlns:a16="http://schemas.microsoft.com/office/drawing/2014/main" id="{AF752292-6DF4-2D45-1671-005F34A1C8D2}"/>
              </a:ext>
            </a:extLst>
          </p:cNvPr>
          <p:cNvSpPr>
            <a:spLocks noGrp="1"/>
          </p:cNvSpPr>
          <p:nvPr>
            <p:ph idx="1"/>
          </p:nvPr>
        </p:nvSpPr>
        <p:spPr>
          <a:xfrm>
            <a:off x="661182" y="1139483"/>
            <a:ext cx="10438227" cy="5008099"/>
          </a:xfrm>
        </p:spPr>
        <p:txBody>
          <a:bodyPr>
            <a:normAutofit fontScale="92500" lnSpcReduction="20000"/>
          </a:bodyPr>
          <a:lstStyle/>
          <a:p>
            <a:r>
              <a:rPr lang="it-IT" b="1" u="sng" dirty="0"/>
              <a:t>WUNDT</a:t>
            </a:r>
            <a:r>
              <a:rPr lang="it-IT" b="1" dirty="0"/>
              <a:t>: VIENE CONSIDERATO IL PRIMO PSICOLOGO SPERIMENTALE; FORMO’ A LIPSIA LA PRIMA GENERAZIONE DI PSICOLOGI CON I SUOI LABORATORI DI SPERIMENTAZIONE. SOTTRASSE LA PSICOLOGIA ALLA FISIOLOGIA, PER FARLA DIVENIRE «AUTONOMA». LA FISIOLOGIA SPIEGA COME SI ARRIVA A DETERMINATE SENSAZIONI, MA ALLA PSICOLOGIA SPETTA LA DESCRIZIONE E L’ANALISI </a:t>
            </a:r>
            <a:r>
              <a:rPr lang="it-IT" b="1" u="sng" dirty="0"/>
              <a:t>DELL’ESPERIENZA IMMEDIATA</a:t>
            </a:r>
            <a:r>
              <a:rPr lang="it-IT" b="1" dirty="0"/>
              <a:t>. PER DESCRIVERE IL PROCESSO TRAMITE CUI TALUNI ELEMENTI VENGONO MESSI A FUOCO E RESI DOMINANTI NELLA COSCIENZA, EGLI SI SERVI’ DEL TERMINE «APPERCEZIONE», DEFINENDO COSI’ LE SEGUENTI FASI:</a:t>
            </a:r>
          </a:p>
          <a:p>
            <a:pPr>
              <a:buFont typeface="Wingdings" panose="05000000000000000000" pitchFamily="2" charset="2"/>
              <a:buChar char="Ø"/>
            </a:pPr>
            <a:r>
              <a:rPr lang="it-IT" b="1" dirty="0"/>
              <a:t>STIMOLAZIONE               </a:t>
            </a:r>
            <a:r>
              <a:rPr lang="it-IT" b="1" u="sng" dirty="0"/>
              <a:t>PERCEZIONE</a:t>
            </a:r>
            <a:r>
              <a:rPr lang="it-IT" b="1" dirty="0"/>
              <a:t> (PRESENTAZIONE ALLA COSCIENZA DEI DATI FORNITI DAI SENSI);</a:t>
            </a:r>
          </a:p>
          <a:p>
            <a:pPr>
              <a:buFont typeface="Wingdings" panose="05000000000000000000" pitchFamily="2" charset="2"/>
              <a:buChar char="Ø"/>
            </a:pPr>
            <a:r>
              <a:rPr lang="it-IT" b="1" u="sng" dirty="0"/>
              <a:t>APPERCEZIONE</a:t>
            </a:r>
            <a:r>
              <a:rPr lang="it-IT" b="1" dirty="0"/>
              <a:t>                IDENTIFICAZIONE, APPROPRIAZIONE, SINTESI</a:t>
            </a:r>
          </a:p>
          <a:p>
            <a:pPr>
              <a:buFont typeface="Wingdings" panose="05000000000000000000" pitchFamily="2" charset="2"/>
              <a:buChar char="Ø"/>
            </a:pPr>
            <a:r>
              <a:rPr lang="it-IT" b="1" u="sng" dirty="0"/>
              <a:t>VOLONTA’</a:t>
            </a:r>
            <a:r>
              <a:rPr lang="it-IT" b="1" dirty="0"/>
              <a:t>                SENTIMENTI CHE SI AGGIUNGONO A PULSIONI EMOTIVE E PORTANO ALL’AZIONE.</a:t>
            </a:r>
          </a:p>
          <a:p>
            <a:r>
              <a:rPr lang="it-IT" b="1" dirty="0"/>
              <a:t>EGLI SPERAVA DI POTER UTILIZZARE LA TECNICA SPERIMENTALE PER STUDIARE LE SUDDETTE FASI CHE SI PONGONO FRA STIMOLO E RISPOSTA.</a:t>
            </a:r>
          </a:p>
          <a:p>
            <a:endParaRPr lang="it-IT" b="1" dirty="0"/>
          </a:p>
          <a:p>
            <a:pPr>
              <a:buFont typeface="Wingdings" panose="05000000000000000000" pitchFamily="2" charset="2"/>
              <a:buChar char="Ø"/>
            </a:pPr>
            <a:endParaRPr lang="it-IT" b="1" dirty="0"/>
          </a:p>
        </p:txBody>
      </p:sp>
      <p:cxnSp>
        <p:nvCxnSpPr>
          <p:cNvPr id="9" name="Connettore 2 8">
            <a:extLst>
              <a:ext uri="{FF2B5EF4-FFF2-40B4-BE49-F238E27FC236}">
                <a16:creationId xmlns:a16="http://schemas.microsoft.com/office/drawing/2014/main" id="{65ACCA06-6298-2BA3-480F-3DBF59B14139}"/>
              </a:ext>
            </a:extLst>
          </p:cNvPr>
          <p:cNvCxnSpPr>
            <a:cxnSpLocks/>
          </p:cNvCxnSpPr>
          <p:nvPr/>
        </p:nvCxnSpPr>
        <p:spPr>
          <a:xfrm>
            <a:off x="2827606" y="3981157"/>
            <a:ext cx="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Connettore 2 12">
            <a:extLst>
              <a:ext uri="{FF2B5EF4-FFF2-40B4-BE49-F238E27FC236}">
                <a16:creationId xmlns:a16="http://schemas.microsoft.com/office/drawing/2014/main" id="{C8F65364-3589-1E41-A57E-6E6994B23C08}"/>
              </a:ext>
            </a:extLst>
          </p:cNvPr>
          <p:cNvCxnSpPr/>
          <p:nvPr/>
        </p:nvCxnSpPr>
        <p:spPr>
          <a:xfrm>
            <a:off x="2643185" y="3800474"/>
            <a:ext cx="101287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Connettore 2 14">
            <a:extLst>
              <a:ext uri="{FF2B5EF4-FFF2-40B4-BE49-F238E27FC236}">
                <a16:creationId xmlns:a16="http://schemas.microsoft.com/office/drawing/2014/main" id="{D596668A-0F52-D2F1-D332-C5EAFE035F25}"/>
              </a:ext>
            </a:extLst>
          </p:cNvPr>
          <p:cNvCxnSpPr/>
          <p:nvPr/>
        </p:nvCxnSpPr>
        <p:spPr>
          <a:xfrm>
            <a:off x="2779138" y="4487814"/>
            <a:ext cx="101287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Connettore 2 16">
            <a:extLst>
              <a:ext uri="{FF2B5EF4-FFF2-40B4-BE49-F238E27FC236}">
                <a16:creationId xmlns:a16="http://schemas.microsoft.com/office/drawing/2014/main" id="{EAD49829-502F-A058-6083-03EA84E1523E}"/>
              </a:ext>
            </a:extLst>
          </p:cNvPr>
          <p:cNvCxnSpPr>
            <a:cxnSpLocks/>
          </p:cNvCxnSpPr>
          <p:nvPr/>
        </p:nvCxnSpPr>
        <p:spPr>
          <a:xfrm>
            <a:off x="2200821" y="4887863"/>
            <a:ext cx="108475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0906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8FBA65-A611-47D2-03A7-2335B132BBD3}"/>
              </a:ext>
            </a:extLst>
          </p:cNvPr>
          <p:cNvSpPr>
            <a:spLocks noGrp="1"/>
          </p:cNvSpPr>
          <p:nvPr>
            <p:ph type="title"/>
          </p:nvPr>
        </p:nvSpPr>
        <p:spPr>
          <a:xfrm>
            <a:off x="520505" y="963637"/>
            <a:ext cx="11029069" cy="450166"/>
          </a:xfrm>
        </p:spPr>
        <p:txBody>
          <a:bodyPr>
            <a:normAutofit/>
          </a:bodyPr>
          <a:lstStyle/>
          <a:p>
            <a:pPr algn="ctr"/>
            <a:r>
              <a:rPr lang="it-IT" sz="2400" b="1" dirty="0"/>
              <a:t>LA PSICOLOGIA SPERIMENTALE. NASCITA DEI MOVIMENTI AMERICANI</a:t>
            </a:r>
          </a:p>
        </p:txBody>
      </p:sp>
      <p:sp>
        <p:nvSpPr>
          <p:cNvPr id="3" name="Segnaposto contenuto 2">
            <a:extLst>
              <a:ext uri="{FF2B5EF4-FFF2-40B4-BE49-F238E27FC236}">
                <a16:creationId xmlns:a16="http://schemas.microsoft.com/office/drawing/2014/main" id="{21AC1B81-59B5-A9A0-F5FF-06E60ED3E81C}"/>
              </a:ext>
            </a:extLst>
          </p:cNvPr>
          <p:cNvSpPr>
            <a:spLocks noGrp="1"/>
          </p:cNvSpPr>
          <p:nvPr>
            <p:ph idx="1"/>
          </p:nvPr>
        </p:nvSpPr>
        <p:spPr>
          <a:xfrm>
            <a:off x="520506" y="1674055"/>
            <a:ext cx="11029068" cy="4220308"/>
          </a:xfrm>
        </p:spPr>
        <p:txBody>
          <a:bodyPr>
            <a:noAutofit/>
          </a:bodyPr>
          <a:lstStyle/>
          <a:p>
            <a:r>
              <a:rPr lang="it-IT" b="1" u="sng" dirty="0"/>
              <a:t>WILLIAM JAMES </a:t>
            </a:r>
            <a:r>
              <a:rPr lang="it-IT" b="1" dirty="0"/>
              <a:t>HA ATTUATO IN AMERICA IL PASSAGGIO DALLA FILOSOFIA MENTALE ALLA PSICOLOGIA EMPIRICA. PER JAMES NON C’ERA POSTO NELLA PSICOLOGIA PER UN «IO». EGLI FU IL FONDATORE DELLA PSICOLOGIA MODERNA, TRATTATA COME UNA SCIENZA NATURALE IL CUI OGGETTO DI STUDIO E’ L’ORGANISMO VIVENTE INTESO NEI SUOI SFORZI DI </a:t>
            </a:r>
            <a:r>
              <a:rPr lang="it-IT" b="1" u="sng" dirty="0"/>
              <a:t>INTERAGIRE ED ADATTARSI ALL’AMBIENTE</a:t>
            </a:r>
            <a:r>
              <a:rPr lang="it-IT" b="1" dirty="0"/>
              <a:t>. L’ESPERIENZA ED IL COMPORTAMENTO DIVENNERO OGGETTO DI OSSERVAZIONE DIRETTA DELL’ORGANISMO. EGLI SI CONTRAPPOSE DUNQUE ALLA RIGIDITA’ ED ALLA LIMITATEZZA DELLO SPERIMENTALISMO TEDESCO, IN PARTICOLARE DI WUNDT. </a:t>
            </a:r>
          </a:p>
          <a:p>
            <a:r>
              <a:rPr lang="it-IT" b="1" dirty="0"/>
              <a:t>PER JAMES LA REALTA’ PSICHICA E’ UN FLUSSO DI COSCIENZA DA DESCRIVERSI NELLA SUA IMMEDITEZZA. FONDO’ LE BASI PER LA NASCITA DEL </a:t>
            </a:r>
            <a:r>
              <a:rPr lang="it-IT" b="1" u="sng" dirty="0"/>
              <a:t>FUNZIONALISMO E DEL BEHAVIORISMO</a:t>
            </a:r>
            <a:r>
              <a:rPr lang="it-IT" b="1" dirty="0"/>
              <a:t>.</a:t>
            </a:r>
          </a:p>
        </p:txBody>
      </p:sp>
    </p:spTree>
    <p:extLst>
      <p:ext uri="{BB962C8B-B14F-4D97-AF65-F5344CB8AC3E}">
        <p14:creationId xmlns:p14="http://schemas.microsoft.com/office/powerpoint/2010/main" val="1084928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4F6155-7801-30E5-CA40-B47C16D72059}"/>
              </a:ext>
            </a:extLst>
          </p:cNvPr>
          <p:cNvSpPr>
            <a:spLocks noGrp="1"/>
          </p:cNvSpPr>
          <p:nvPr>
            <p:ph type="title"/>
          </p:nvPr>
        </p:nvSpPr>
        <p:spPr>
          <a:xfrm>
            <a:off x="520505" y="953324"/>
            <a:ext cx="10874325" cy="438331"/>
          </a:xfrm>
        </p:spPr>
        <p:txBody>
          <a:bodyPr>
            <a:normAutofit/>
          </a:bodyPr>
          <a:lstStyle/>
          <a:p>
            <a:pPr algn="ctr"/>
            <a:r>
              <a:rPr lang="it-IT" sz="2400" b="1" dirty="0"/>
              <a:t>DAL FUNZIONALISMO AL BEHAVIORISMO</a:t>
            </a:r>
          </a:p>
        </p:txBody>
      </p:sp>
      <p:sp>
        <p:nvSpPr>
          <p:cNvPr id="3" name="Segnaposto contenuto 2">
            <a:extLst>
              <a:ext uri="{FF2B5EF4-FFF2-40B4-BE49-F238E27FC236}">
                <a16:creationId xmlns:a16="http://schemas.microsoft.com/office/drawing/2014/main" id="{73841D36-FAA2-CCB3-E459-FF9E9B0A396E}"/>
              </a:ext>
            </a:extLst>
          </p:cNvPr>
          <p:cNvSpPr>
            <a:spLocks noGrp="1"/>
          </p:cNvSpPr>
          <p:nvPr>
            <p:ph idx="1"/>
          </p:nvPr>
        </p:nvSpPr>
        <p:spPr>
          <a:xfrm>
            <a:off x="520505" y="1391654"/>
            <a:ext cx="10972799" cy="4513021"/>
          </a:xfrm>
        </p:spPr>
        <p:txBody>
          <a:bodyPr>
            <a:normAutofit/>
          </a:bodyPr>
          <a:lstStyle/>
          <a:p>
            <a:r>
              <a:rPr lang="it-IT" b="1" u="sng" dirty="0"/>
              <a:t>JAMES E LANGE </a:t>
            </a:r>
            <a:r>
              <a:rPr lang="it-IT" b="1" dirty="0"/>
              <a:t>CONSIDERAVANO GLI ELEMENTI CORPOREI DELLE EMOZIONI QUASI COME LA FONTE PRIMARIA DEL SENTIRE UMANO.</a:t>
            </a:r>
          </a:p>
          <a:p>
            <a:r>
              <a:rPr lang="it-IT" b="1" dirty="0"/>
              <a:t>IL </a:t>
            </a:r>
            <a:r>
              <a:rPr lang="it-IT" b="1" u="sng" dirty="0"/>
              <a:t>FUNZIONALISMO</a:t>
            </a:r>
            <a:r>
              <a:rPr lang="it-IT" b="1" dirty="0"/>
              <a:t> NACQUE CON LA SCUOLA DI CHICAGO (DEWEY ED ANGELL). </a:t>
            </a:r>
          </a:p>
          <a:p>
            <a:r>
              <a:rPr lang="it-IT" b="1" dirty="0"/>
              <a:t>PER </a:t>
            </a:r>
            <a:r>
              <a:rPr lang="it-IT" b="1" u="sng" dirty="0"/>
              <a:t>DEWEY</a:t>
            </a:r>
            <a:r>
              <a:rPr lang="it-IT" b="1" dirty="0"/>
              <a:t> OBIETTIVO DELLA PSICOLOGIA ERA QUELLO DI STUDIARE L’ORGANISMO UMANO NEL SUO FUNZIONAMENTO CON L’AMBIENTE, NON IN TERMINI DARWINIANI, MA CON UN ADATTAMENTO ATTIVO DELL’ORGANISMO ALL’AMBIENTE E DELL’AMBIENTE CON L’ORGANISMO. </a:t>
            </a:r>
            <a:r>
              <a:rPr lang="it-IT" b="1" u="sng" dirty="0">
                <a:solidFill>
                  <a:srgbClr val="FF0000"/>
                </a:solidFill>
              </a:rPr>
              <a:t>LA CAUSALITA’ DEI FENOMENI E’ CIRCOLARE</a:t>
            </a:r>
            <a:r>
              <a:rPr lang="it-IT" b="1" dirty="0"/>
              <a:t>.</a:t>
            </a:r>
          </a:p>
          <a:p>
            <a:r>
              <a:rPr lang="it-IT" b="1" dirty="0"/>
              <a:t>ANCHE PER </a:t>
            </a:r>
            <a:r>
              <a:rPr lang="it-IT" b="1" u="sng" dirty="0"/>
              <a:t>ANGELL</a:t>
            </a:r>
            <a:r>
              <a:rPr lang="it-IT" b="1" dirty="0"/>
              <a:t> IL FUNZIONALISMO VOLEVA SCOPRIRE LE MODALITA’ DEL FUNZIONAMENTO DELL’ATTIVITA’ MENTALE INTESA COME UN VASTO COMPLESSO DI </a:t>
            </a:r>
            <a:r>
              <a:rPr lang="it-IT" b="1" u="sng" dirty="0">
                <a:solidFill>
                  <a:srgbClr val="FF0000"/>
                </a:solidFill>
              </a:rPr>
              <a:t>FORZE BIOLOGICHE IN INTERAZIONE CON L’AMBIENTE</a:t>
            </a:r>
            <a:r>
              <a:rPr lang="it-IT" b="1" dirty="0"/>
              <a:t>.</a:t>
            </a:r>
          </a:p>
        </p:txBody>
      </p:sp>
    </p:spTree>
    <p:extLst>
      <p:ext uri="{BB962C8B-B14F-4D97-AF65-F5344CB8AC3E}">
        <p14:creationId xmlns:p14="http://schemas.microsoft.com/office/powerpoint/2010/main" val="3884804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9A49A59-F093-AB33-45F7-111ECED8EDFF}"/>
              </a:ext>
            </a:extLst>
          </p:cNvPr>
          <p:cNvSpPr>
            <a:spLocks noGrp="1"/>
          </p:cNvSpPr>
          <p:nvPr>
            <p:ph type="title"/>
          </p:nvPr>
        </p:nvSpPr>
        <p:spPr>
          <a:xfrm>
            <a:off x="492370" y="953324"/>
            <a:ext cx="11211950" cy="438331"/>
          </a:xfrm>
        </p:spPr>
        <p:txBody>
          <a:bodyPr>
            <a:normAutofit/>
          </a:bodyPr>
          <a:lstStyle/>
          <a:p>
            <a:pPr algn="ctr"/>
            <a:r>
              <a:rPr lang="it-IT" sz="2400" b="1" dirty="0"/>
              <a:t>NASCITA DEL BEHAVIORISMO</a:t>
            </a:r>
          </a:p>
        </p:txBody>
      </p:sp>
      <p:sp>
        <p:nvSpPr>
          <p:cNvPr id="3" name="Segnaposto contenuto 2">
            <a:extLst>
              <a:ext uri="{FF2B5EF4-FFF2-40B4-BE49-F238E27FC236}">
                <a16:creationId xmlns:a16="http://schemas.microsoft.com/office/drawing/2014/main" id="{6042B988-A6D9-C4E6-96E3-A9375310B885}"/>
              </a:ext>
            </a:extLst>
          </p:cNvPr>
          <p:cNvSpPr>
            <a:spLocks noGrp="1"/>
          </p:cNvSpPr>
          <p:nvPr>
            <p:ph idx="1"/>
          </p:nvPr>
        </p:nvSpPr>
        <p:spPr>
          <a:xfrm>
            <a:off x="337626" y="1391655"/>
            <a:ext cx="11362004" cy="4685588"/>
          </a:xfrm>
        </p:spPr>
        <p:txBody>
          <a:bodyPr>
            <a:normAutofit lnSpcReduction="10000"/>
          </a:bodyPr>
          <a:lstStyle/>
          <a:p>
            <a:r>
              <a:rPr lang="it-IT" b="1" dirty="0"/>
              <a:t>FURONO GLI AMERICANI, ASSAI PRIMA CHE IN EUROPA, AD ACCETTARE E RICONOSCERE LA PSICOLOGIA COME UN </a:t>
            </a:r>
            <a:r>
              <a:rPr lang="it-IT" b="1" u="sng" dirty="0">
                <a:solidFill>
                  <a:srgbClr val="FF0000"/>
                </a:solidFill>
              </a:rPr>
              <a:t>RAMO DELLA SCIENZA</a:t>
            </a:r>
            <a:r>
              <a:rPr lang="it-IT" b="1" dirty="0"/>
              <a:t>.</a:t>
            </a:r>
          </a:p>
          <a:p>
            <a:r>
              <a:rPr lang="it-IT" b="1" u="sng" dirty="0"/>
              <a:t>THORNDIKE:</a:t>
            </a:r>
            <a:r>
              <a:rPr lang="it-IT" b="1" dirty="0"/>
              <a:t> CON LE SUE RICERCHE SULL’APPRENDIMENTO FORMULO’ UNA TEORIA CHE VA CONSIDERATA TRA LE FONTI PRINCIPALI DEL COMPORTAMENTISMO. ATTRAVERSO ESPERIMENTI SUGLI ANIMALI SOSTENNE CHE ESSI APPRENDONO LE RISPOSTE QUALORA QUESTE COSTITUISCANO DELLE </a:t>
            </a:r>
            <a:r>
              <a:rPr lang="it-IT" b="1" u="sng" dirty="0"/>
              <a:t>RICOMPENSE</a:t>
            </a:r>
            <a:r>
              <a:rPr lang="it-IT" b="1" dirty="0"/>
              <a:t>. LA SUA </a:t>
            </a:r>
            <a:r>
              <a:rPr lang="it-IT" b="1" u="sng" dirty="0"/>
              <a:t>TEORIA O LEGGE DELL’EFFETTO</a:t>
            </a:r>
            <a:r>
              <a:rPr lang="it-IT" b="1" dirty="0"/>
              <a:t>: E’ UNA LEGGE EMPIRICA CHE SI BASA SUL CONCETTO CHE UN COMPORTAMENTO VIENE APPRESO ATTRAVERSO UNA RICOMPENSA OTTENUTA DA UN NUMERO DI SPERIMENTAZIONI TALVOLTA ELEVATO; UN RATTO PUO’ PRODURRE QUALUNQUE TIPO DI RISPOSTA, SUSCETTIBILE DI UN APPRENDIMENTO, NELL’AMBITO DEL SUO REPERTORIO. QUESTO APPRENDIMENTO </a:t>
            </a:r>
            <a:r>
              <a:rPr lang="it-IT" b="1" u="sng" dirty="0"/>
              <a:t>NON PRESUPPONE INTELLIGENZA O MEMORIA</a:t>
            </a:r>
            <a:r>
              <a:rPr lang="it-IT" b="1" dirty="0"/>
              <a:t>. LE SUE RICERCHE PORTARONO ALLA PRIMA FORMULAZIONE DI UN MODELLO DI PSICOLOGIA IN TERMINI DI «STIMOLO-RISPOSTA».</a:t>
            </a:r>
          </a:p>
        </p:txBody>
      </p:sp>
    </p:spTree>
    <p:extLst>
      <p:ext uri="{BB962C8B-B14F-4D97-AF65-F5344CB8AC3E}">
        <p14:creationId xmlns:p14="http://schemas.microsoft.com/office/powerpoint/2010/main" val="2919648824"/>
      </p:ext>
    </p:extLst>
  </p:cSld>
  <p:clrMapOvr>
    <a:masterClrMapping/>
  </p:clrMapOvr>
</p:sld>
</file>

<file path=ppt/theme/theme1.xml><?xml version="1.0" encoding="utf-8"?>
<a:theme xmlns:a="http://schemas.openxmlformats.org/drawingml/2006/main" name="Raccolta">
  <a:themeElements>
    <a:clrScheme name="Raccolta">
      <a:dk1>
        <a:sysClr val="windowText" lastClr="000000"/>
      </a:dk1>
      <a:lt1>
        <a:sysClr val="window" lastClr="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Raccolta">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accolta">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docProps/app.xml><?xml version="1.0" encoding="utf-8"?>
<Properties xmlns="http://schemas.openxmlformats.org/officeDocument/2006/extended-properties" xmlns:vt="http://schemas.openxmlformats.org/officeDocument/2006/docPropsVTypes">
  <Template>Gallery</Template>
  <TotalTime>23537</TotalTime>
  <Words>4019</Words>
  <Application>Microsoft Office PowerPoint</Application>
  <PresentationFormat>Widescreen</PresentationFormat>
  <Paragraphs>133</Paragraphs>
  <Slides>30</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30</vt:i4>
      </vt:variant>
    </vt:vector>
  </HeadingPairs>
  <TitlesOfParts>
    <vt:vector size="34" baseType="lpstr">
      <vt:lpstr>Arial</vt:lpstr>
      <vt:lpstr>Century Gothic</vt:lpstr>
      <vt:lpstr>Wingdings</vt:lpstr>
      <vt:lpstr>Raccolta</vt:lpstr>
      <vt:lpstr>LA PSICOLOGIA: CENNI STORICI</vt:lpstr>
      <vt:lpstr>DEFINIZIONE DI PSICOLOGIA</vt:lpstr>
      <vt:lpstr>DALLA FILOSOFIA ALLA PSICOLOGIA</vt:lpstr>
      <vt:lpstr>DALLA FILOSOFIA ALLA PSICOLOGIA </vt:lpstr>
      <vt:lpstr>I PRIMI STUDI DELLA PSICOLOGIA SPERIMENTALE</vt:lpstr>
      <vt:lpstr>LA SCUOLA DI LIPSIA</vt:lpstr>
      <vt:lpstr>LA PSICOLOGIA SPERIMENTALE. NASCITA DEI MOVIMENTI AMERICANI</vt:lpstr>
      <vt:lpstr>DAL FUNZIONALISMO AL BEHAVIORISMO</vt:lpstr>
      <vt:lpstr>NASCITA DEL BEHAVIORISMO</vt:lpstr>
      <vt:lpstr>IL BEHAVIORISMO</vt:lpstr>
      <vt:lpstr>IL BEHAVIORISMO</vt:lpstr>
      <vt:lpstr>IL BEHAVIORISMO</vt:lpstr>
      <vt:lpstr>IL BEHAVIORISMO</vt:lpstr>
      <vt:lpstr>IL BEHAVIORISMO</vt:lpstr>
      <vt:lpstr>DALL’AMERICA ALL’EUROPA</vt:lpstr>
      <vt:lpstr>LA PSICOLOGIA FRANCESE</vt:lpstr>
      <vt:lpstr>EVOLUZIONE E NASCITA DELLA PSICOLOGIA IN EUROPA</vt:lpstr>
      <vt:lpstr>DALLA PSICOLOGIA MEDICA ALLA PSICHIATRIA MODERNA</vt:lpstr>
      <vt:lpstr>DALLA PSICOLOGIA MEDICA ALLA PSICHIATRIA</vt:lpstr>
      <vt:lpstr>DALLA PSICOLOGIA MEDICA ALLA PSICHIATRIA</vt:lpstr>
      <vt:lpstr>DALLE PSICOSI ALLE NEVROSI</vt:lpstr>
      <vt:lpstr>Presentazione standard di PowerPoint</vt:lpstr>
      <vt:lpstr>FREUD: LA NASCITA DELLA PSICOANALISI</vt:lpstr>
      <vt:lpstr>FREUD: LA NASCITA DELLA PSICOANALISI</vt:lpstr>
      <vt:lpstr>FREUD: L’ORIGINE DELLE NEVROSI  </vt:lpstr>
      <vt:lpstr>LA TEORIA DI FREUD</vt:lpstr>
      <vt:lpstr>LA PSICOANALISI DOPO FREUD</vt:lpstr>
      <vt:lpstr>CARL GUSTAV JUNG</vt:lpstr>
      <vt:lpstr>ALFRED ADLER</vt:lpstr>
      <vt:lpstr>PANORAMA DELLA PSICOLOGIA OGGI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PSICOLOGIA: CENNI STORICI</dc:title>
  <dc:creator>Monica Paola Sciacca</dc:creator>
  <cp:lastModifiedBy>Monica Paola Sciacca</cp:lastModifiedBy>
  <cp:revision>13</cp:revision>
  <dcterms:created xsi:type="dcterms:W3CDTF">2023-01-02T19:30:20Z</dcterms:created>
  <dcterms:modified xsi:type="dcterms:W3CDTF">2025-02-08T18:06:05Z</dcterms:modified>
</cp:coreProperties>
</file>