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aola Sciacca" userId="454e2f0ecd8a7bc4" providerId="LiveId" clId="{F6D76D02-FCB5-41B9-8EE5-B41A352DFA65}"/>
    <pc:docChg chg="undo custSel addSld modSld">
      <pc:chgData name="Monica Paola Sciacca" userId="454e2f0ecd8a7bc4" providerId="LiveId" clId="{F6D76D02-FCB5-41B9-8EE5-B41A352DFA65}" dt="2023-04-24T22:12:28.818" v="15619" actId="20577"/>
      <pc:docMkLst>
        <pc:docMk/>
      </pc:docMkLst>
      <pc:sldChg chg="addSp delSp modSp new mod modClrScheme chgLayout">
        <pc:chgData name="Monica Paola Sciacca" userId="454e2f0ecd8a7bc4" providerId="LiveId" clId="{F6D76D02-FCB5-41B9-8EE5-B41A352DFA65}" dt="2023-04-24T22:06:46.153" v="15609" actId="1076"/>
        <pc:sldMkLst>
          <pc:docMk/>
          <pc:sldMk cId="522751088" sldId="256"/>
        </pc:sldMkLst>
      </pc:sldChg>
      <pc:sldChg chg="modSp mod">
        <pc:chgData name="Monica Paola Sciacca" userId="454e2f0ecd8a7bc4" providerId="LiveId" clId="{F6D76D02-FCB5-41B9-8EE5-B41A352DFA65}" dt="2023-04-17T12:58:50.497" v="15479" actId="20577"/>
        <pc:sldMkLst>
          <pc:docMk/>
          <pc:sldMk cId="624394611" sldId="258"/>
        </pc:sldMkLst>
      </pc:sldChg>
      <pc:sldChg chg="modSp mod">
        <pc:chgData name="Monica Paola Sciacca" userId="454e2f0ecd8a7bc4" providerId="LiveId" clId="{F6D76D02-FCB5-41B9-8EE5-B41A352DFA65}" dt="2023-04-24T22:08:56.264" v="15617" actId="20577"/>
        <pc:sldMkLst>
          <pc:docMk/>
          <pc:sldMk cId="2613348941" sldId="259"/>
        </pc:sldMkLst>
      </pc:sldChg>
      <pc:sldChg chg="modSp mod">
        <pc:chgData name="Monica Paola Sciacca" userId="454e2f0ecd8a7bc4" providerId="LiveId" clId="{F6D76D02-FCB5-41B9-8EE5-B41A352DFA65}" dt="2023-04-17T13:02:35.515" v="15497" actId="20577"/>
        <pc:sldMkLst>
          <pc:docMk/>
          <pc:sldMk cId="3214107666" sldId="260"/>
        </pc:sldMkLst>
      </pc:sldChg>
      <pc:sldChg chg="modSp mod">
        <pc:chgData name="Monica Paola Sciacca" userId="454e2f0ecd8a7bc4" providerId="LiveId" clId="{F6D76D02-FCB5-41B9-8EE5-B41A352DFA65}" dt="2023-04-24T22:10:01.618" v="15618" actId="20577"/>
        <pc:sldMkLst>
          <pc:docMk/>
          <pc:sldMk cId="4232071426" sldId="261"/>
        </pc:sldMkLst>
      </pc:sldChg>
      <pc:sldChg chg="modSp mod">
        <pc:chgData name="Monica Paola Sciacca" userId="454e2f0ecd8a7bc4" providerId="LiveId" clId="{F6D76D02-FCB5-41B9-8EE5-B41A352DFA65}" dt="2023-04-17T13:04:58.324" v="15536" actId="20577"/>
        <pc:sldMkLst>
          <pc:docMk/>
          <pc:sldMk cId="4213476450" sldId="262"/>
        </pc:sldMkLst>
      </pc:sldChg>
      <pc:sldChg chg="modSp mod">
        <pc:chgData name="Monica Paola Sciacca" userId="454e2f0ecd8a7bc4" providerId="LiveId" clId="{F6D76D02-FCB5-41B9-8EE5-B41A352DFA65}" dt="2023-04-17T13:06:29.105" v="15540" actId="20577"/>
        <pc:sldMkLst>
          <pc:docMk/>
          <pc:sldMk cId="2574079075" sldId="264"/>
        </pc:sldMkLst>
      </pc:sldChg>
      <pc:sldChg chg="modSp mod">
        <pc:chgData name="Monica Paola Sciacca" userId="454e2f0ecd8a7bc4" providerId="LiveId" clId="{F6D76D02-FCB5-41B9-8EE5-B41A352DFA65}" dt="2023-04-17T13:08:09.006" v="15542" actId="20577"/>
        <pc:sldMkLst>
          <pc:docMk/>
          <pc:sldMk cId="2522866991" sldId="266"/>
        </pc:sldMkLst>
      </pc:sldChg>
      <pc:sldChg chg="modSp mod">
        <pc:chgData name="Monica Paola Sciacca" userId="454e2f0ecd8a7bc4" providerId="LiveId" clId="{F6D76D02-FCB5-41B9-8EE5-B41A352DFA65}" dt="2023-04-15T16:17:21.098" v="1804" actId="27636"/>
        <pc:sldMkLst>
          <pc:docMk/>
          <pc:sldMk cId="2500878864" sldId="267"/>
        </pc:sldMkLst>
      </pc:sldChg>
      <pc:sldChg chg="modSp new mod">
        <pc:chgData name="Monica Paola Sciacca" userId="454e2f0ecd8a7bc4" providerId="LiveId" clId="{F6D76D02-FCB5-41B9-8EE5-B41A352DFA65}" dt="2023-04-17T13:12:04.971" v="15572" actId="20577"/>
        <pc:sldMkLst>
          <pc:docMk/>
          <pc:sldMk cId="3285017552" sldId="268"/>
        </pc:sldMkLst>
      </pc:sldChg>
      <pc:sldChg chg="modSp new mod">
        <pc:chgData name="Monica Paola Sciacca" userId="454e2f0ecd8a7bc4" providerId="LiveId" clId="{F6D76D02-FCB5-41B9-8EE5-B41A352DFA65}" dt="2023-04-15T17:18:51.522" v="5554" actId="20577"/>
        <pc:sldMkLst>
          <pc:docMk/>
          <pc:sldMk cId="459126890" sldId="269"/>
        </pc:sldMkLst>
      </pc:sldChg>
      <pc:sldChg chg="modSp new mod">
        <pc:chgData name="Monica Paola Sciacca" userId="454e2f0ecd8a7bc4" providerId="LiveId" clId="{F6D76D02-FCB5-41B9-8EE5-B41A352DFA65}" dt="2023-04-24T22:12:28.818" v="15619" actId="20577"/>
        <pc:sldMkLst>
          <pc:docMk/>
          <pc:sldMk cId="712234485" sldId="270"/>
        </pc:sldMkLst>
      </pc:sldChg>
      <pc:sldChg chg="modSp new mod">
        <pc:chgData name="Monica Paola Sciacca" userId="454e2f0ecd8a7bc4" providerId="LiveId" clId="{F6D76D02-FCB5-41B9-8EE5-B41A352DFA65}" dt="2023-04-15T20:35:03.171" v="8559" actId="20577"/>
        <pc:sldMkLst>
          <pc:docMk/>
          <pc:sldMk cId="510500475" sldId="271"/>
        </pc:sldMkLst>
      </pc:sldChg>
      <pc:sldChg chg="modSp new mod">
        <pc:chgData name="Monica Paola Sciacca" userId="454e2f0ecd8a7bc4" providerId="LiveId" clId="{F6D76D02-FCB5-41B9-8EE5-B41A352DFA65}" dt="2023-04-17T17:40:59.396" v="15575" actId="20577"/>
        <pc:sldMkLst>
          <pc:docMk/>
          <pc:sldMk cId="155798049" sldId="272"/>
        </pc:sldMkLst>
      </pc:sldChg>
      <pc:sldChg chg="modSp new mod">
        <pc:chgData name="Monica Paola Sciacca" userId="454e2f0ecd8a7bc4" providerId="LiveId" clId="{F6D76D02-FCB5-41B9-8EE5-B41A352DFA65}" dt="2023-04-15T21:59:25.349" v="11923" actId="20577"/>
        <pc:sldMkLst>
          <pc:docMk/>
          <pc:sldMk cId="3991831756" sldId="273"/>
        </pc:sldMkLst>
      </pc:sldChg>
      <pc:sldChg chg="modSp new mod">
        <pc:chgData name="Monica Paola Sciacca" userId="454e2f0ecd8a7bc4" providerId="LiveId" clId="{F6D76D02-FCB5-41B9-8EE5-B41A352DFA65}" dt="2023-04-15T22:17:57.195" v="13126" actId="255"/>
        <pc:sldMkLst>
          <pc:docMk/>
          <pc:sldMk cId="2728600780" sldId="274"/>
        </pc:sldMkLst>
      </pc:sldChg>
      <pc:sldChg chg="modSp new mod">
        <pc:chgData name="Monica Paola Sciacca" userId="454e2f0ecd8a7bc4" providerId="LiveId" clId="{F6D76D02-FCB5-41B9-8EE5-B41A352DFA65}" dt="2023-04-15T22:44:18.099" v="15373" actId="14100"/>
        <pc:sldMkLst>
          <pc:docMk/>
          <pc:sldMk cId="2553196437" sldId="275"/>
        </pc:sldMkLst>
      </pc:sldChg>
      <pc:sldChg chg="modSp new mod">
        <pc:chgData name="Monica Paola Sciacca" userId="454e2f0ecd8a7bc4" providerId="LiveId" clId="{F6D76D02-FCB5-41B9-8EE5-B41A352DFA65}" dt="2023-04-15T22:46:44.939" v="15472" actId="20577"/>
        <pc:sldMkLst>
          <pc:docMk/>
          <pc:sldMk cId="1887923232" sldId="276"/>
        </pc:sldMkLst>
      </pc:sldChg>
    </pc:docChg>
  </pc:docChgLst>
  <pc:docChgLst>
    <pc:chgData name="Monica Paola Sciacca" userId="454e2f0ecd8a7bc4" providerId="LiveId" clId="{8C32E877-30F7-473C-A6ED-00032B19571A}"/>
    <pc:docChg chg="custSel modSld">
      <pc:chgData name="Monica Paola Sciacca" userId="454e2f0ecd8a7bc4" providerId="LiveId" clId="{8C32E877-30F7-473C-A6ED-00032B19571A}" dt="2025-03-17T19:47:13.856" v="327" actId="20577"/>
      <pc:docMkLst>
        <pc:docMk/>
      </pc:docMkLst>
      <pc:sldChg chg="modSp mod">
        <pc:chgData name="Monica Paola Sciacca" userId="454e2f0ecd8a7bc4" providerId="LiveId" clId="{8C32E877-30F7-473C-A6ED-00032B19571A}" dt="2025-03-17T17:13:05.845" v="38" actId="207"/>
        <pc:sldMkLst>
          <pc:docMk/>
          <pc:sldMk cId="2707070276" sldId="257"/>
        </pc:sldMkLst>
        <pc:spChg chg="mod">
          <ac:chgData name="Monica Paola Sciacca" userId="454e2f0ecd8a7bc4" providerId="LiveId" clId="{8C32E877-30F7-473C-A6ED-00032B19571A}" dt="2025-03-17T17:13:05.845" v="38" actId="207"/>
          <ac:spMkLst>
            <pc:docMk/>
            <pc:sldMk cId="2707070276" sldId="257"/>
            <ac:spMk id="3" creationId="{07B2A0EB-8CBB-5A81-939A-033D2037A642}"/>
          </ac:spMkLst>
        </pc:spChg>
      </pc:sldChg>
      <pc:sldChg chg="modSp mod">
        <pc:chgData name="Monica Paola Sciacca" userId="454e2f0ecd8a7bc4" providerId="LiveId" clId="{8C32E877-30F7-473C-A6ED-00032B19571A}" dt="2024-04-09T15:45:14.058" v="24" actId="20577"/>
        <pc:sldMkLst>
          <pc:docMk/>
          <pc:sldMk cId="624394611" sldId="258"/>
        </pc:sldMkLst>
      </pc:sldChg>
      <pc:sldChg chg="modSp mod">
        <pc:chgData name="Monica Paola Sciacca" userId="454e2f0ecd8a7bc4" providerId="LiveId" clId="{8C32E877-30F7-473C-A6ED-00032B19571A}" dt="2025-03-17T17:20:16.096" v="74" actId="313"/>
        <pc:sldMkLst>
          <pc:docMk/>
          <pc:sldMk cId="2613348941" sldId="259"/>
        </pc:sldMkLst>
        <pc:spChg chg="mod">
          <ac:chgData name="Monica Paola Sciacca" userId="454e2f0ecd8a7bc4" providerId="LiveId" clId="{8C32E877-30F7-473C-A6ED-00032B19571A}" dt="2025-03-17T17:20:16.096" v="74" actId="313"/>
          <ac:spMkLst>
            <pc:docMk/>
            <pc:sldMk cId="2613348941" sldId="259"/>
            <ac:spMk id="3" creationId="{E2A6FDC9-2099-7D2D-1DDD-36D993EDBC99}"/>
          </ac:spMkLst>
        </pc:spChg>
      </pc:sldChg>
      <pc:sldChg chg="modSp mod">
        <pc:chgData name="Monica Paola Sciacca" userId="454e2f0ecd8a7bc4" providerId="LiveId" clId="{8C32E877-30F7-473C-A6ED-00032B19571A}" dt="2025-03-17T17:24:04.403" v="76" actId="207"/>
        <pc:sldMkLst>
          <pc:docMk/>
          <pc:sldMk cId="3214107666" sldId="260"/>
        </pc:sldMkLst>
        <pc:spChg chg="mod">
          <ac:chgData name="Monica Paola Sciacca" userId="454e2f0ecd8a7bc4" providerId="LiveId" clId="{8C32E877-30F7-473C-A6ED-00032B19571A}" dt="2025-03-17T17:24:04.403" v="76" actId="207"/>
          <ac:spMkLst>
            <pc:docMk/>
            <pc:sldMk cId="3214107666" sldId="260"/>
            <ac:spMk id="3" creationId="{C67C5A91-CCA0-F754-121A-286589545A08}"/>
          </ac:spMkLst>
        </pc:spChg>
      </pc:sldChg>
      <pc:sldChg chg="modSp mod">
        <pc:chgData name="Monica Paola Sciacca" userId="454e2f0ecd8a7bc4" providerId="LiveId" clId="{8C32E877-30F7-473C-A6ED-00032B19571A}" dt="2025-03-17T17:30:31.137" v="95" actId="20577"/>
        <pc:sldMkLst>
          <pc:docMk/>
          <pc:sldMk cId="4232071426" sldId="261"/>
        </pc:sldMkLst>
        <pc:spChg chg="mod">
          <ac:chgData name="Monica Paola Sciacca" userId="454e2f0ecd8a7bc4" providerId="LiveId" clId="{8C32E877-30F7-473C-A6ED-00032B19571A}" dt="2025-03-17T17:30:31.137" v="95" actId="20577"/>
          <ac:spMkLst>
            <pc:docMk/>
            <pc:sldMk cId="4232071426" sldId="261"/>
            <ac:spMk id="2" creationId="{4349F30E-7663-2E89-C512-E7D732B1AF11}"/>
          </ac:spMkLst>
        </pc:spChg>
        <pc:spChg chg="mod">
          <ac:chgData name="Monica Paola Sciacca" userId="454e2f0ecd8a7bc4" providerId="LiveId" clId="{8C32E877-30F7-473C-A6ED-00032B19571A}" dt="2025-03-17T17:25:22.814" v="77" actId="207"/>
          <ac:spMkLst>
            <pc:docMk/>
            <pc:sldMk cId="4232071426" sldId="261"/>
            <ac:spMk id="3" creationId="{C4FFDEF0-A2CC-7127-213C-BD3AE31FA85C}"/>
          </ac:spMkLst>
        </pc:spChg>
      </pc:sldChg>
      <pc:sldChg chg="modSp mod">
        <pc:chgData name="Monica Paola Sciacca" userId="454e2f0ecd8a7bc4" providerId="LiveId" clId="{8C32E877-30F7-473C-A6ED-00032B19571A}" dt="2025-03-17T17:30:11.831" v="82" actId="207"/>
        <pc:sldMkLst>
          <pc:docMk/>
          <pc:sldMk cId="4213476450" sldId="262"/>
        </pc:sldMkLst>
        <pc:spChg chg="mod">
          <ac:chgData name="Monica Paola Sciacca" userId="454e2f0ecd8a7bc4" providerId="LiveId" clId="{8C32E877-30F7-473C-A6ED-00032B19571A}" dt="2025-03-17T17:30:11.831" v="82" actId="207"/>
          <ac:spMkLst>
            <pc:docMk/>
            <pc:sldMk cId="4213476450" sldId="262"/>
            <ac:spMk id="2" creationId="{278E63EF-356B-B1B3-C3B3-32852B0B0627}"/>
          </ac:spMkLst>
        </pc:spChg>
        <pc:spChg chg="mod">
          <ac:chgData name="Monica Paola Sciacca" userId="454e2f0ecd8a7bc4" providerId="LiveId" clId="{8C32E877-30F7-473C-A6ED-00032B19571A}" dt="2025-03-17T17:29:26.251" v="80" actId="207"/>
          <ac:spMkLst>
            <pc:docMk/>
            <pc:sldMk cId="4213476450" sldId="262"/>
            <ac:spMk id="3" creationId="{3AC343AF-B793-FB5D-9070-BD924D042F51}"/>
          </ac:spMkLst>
        </pc:spChg>
      </pc:sldChg>
      <pc:sldChg chg="modSp mod">
        <pc:chgData name="Monica Paola Sciacca" userId="454e2f0ecd8a7bc4" providerId="LiveId" clId="{8C32E877-30F7-473C-A6ED-00032B19571A}" dt="2025-03-17T17:32:00.782" v="99" actId="20577"/>
        <pc:sldMkLst>
          <pc:docMk/>
          <pc:sldMk cId="2574079075" sldId="264"/>
        </pc:sldMkLst>
        <pc:spChg chg="mod">
          <ac:chgData name="Monica Paola Sciacca" userId="454e2f0ecd8a7bc4" providerId="LiveId" clId="{8C32E877-30F7-473C-A6ED-00032B19571A}" dt="2025-03-17T17:29:59.110" v="81" actId="207"/>
          <ac:spMkLst>
            <pc:docMk/>
            <pc:sldMk cId="2574079075" sldId="264"/>
            <ac:spMk id="2" creationId="{80726750-43CB-5D5D-0199-2676BCBDE0AF}"/>
          </ac:spMkLst>
        </pc:spChg>
        <pc:spChg chg="mod">
          <ac:chgData name="Monica Paola Sciacca" userId="454e2f0ecd8a7bc4" providerId="LiveId" clId="{8C32E877-30F7-473C-A6ED-00032B19571A}" dt="2025-03-17T17:32:00.782" v="99" actId="20577"/>
          <ac:spMkLst>
            <pc:docMk/>
            <pc:sldMk cId="2574079075" sldId="264"/>
            <ac:spMk id="3" creationId="{CD9E995F-43E9-1B5D-74F6-A0D65158A2DE}"/>
          </ac:spMkLst>
        </pc:spChg>
      </pc:sldChg>
      <pc:sldChg chg="modSp mod">
        <pc:chgData name="Monica Paola Sciacca" userId="454e2f0ecd8a7bc4" providerId="LiveId" clId="{8C32E877-30F7-473C-A6ED-00032B19571A}" dt="2025-03-17T17:35:04.111" v="107" actId="27636"/>
        <pc:sldMkLst>
          <pc:docMk/>
          <pc:sldMk cId="1030588056" sldId="265"/>
        </pc:sldMkLst>
        <pc:spChg chg="mod">
          <ac:chgData name="Monica Paola Sciacca" userId="454e2f0ecd8a7bc4" providerId="LiveId" clId="{8C32E877-30F7-473C-A6ED-00032B19571A}" dt="2025-03-17T17:35:04.111" v="107" actId="27636"/>
          <ac:spMkLst>
            <pc:docMk/>
            <pc:sldMk cId="1030588056" sldId="265"/>
            <ac:spMk id="3" creationId="{73C941C4-662E-1834-AA1A-FC1A3C6752FC}"/>
          </ac:spMkLst>
        </pc:spChg>
      </pc:sldChg>
      <pc:sldChg chg="modSp mod">
        <pc:chgData name="Monica Paola Sciacca" userId="454e2f0ecd8a7bc4" providerId="LiveId" clId="{8C32E877-30F7-473C-A6ED-00032B19571A}" dt="2025-03-17T19:10:56.648" v="269" actId="27636"/>
        <pc:sldMkLst>
          <pc:docMk/>
          <pc:sldMk cId="2522866991" sldId="266"/>
        </pc:sldMkLst>
        <pc:spChg chg="mod">
          <ac:chgData name="Monica Paola Sciacca" userId="454e2f0ecd8a7bc4" providerId="LiveId" clId="{8C32E877-30F7-473C-A6ED-00032B19571A}" dt="2025-03-17T19:10:56.648" v="269" actId="27636"/>
          <ac:spMkLst>
            <pc:docMk/>
            <pc:sldMk cId="2522866991" sldId="266"/>
            <ac:spMk id="3" creationId="{6A558C39-30FE-433A-EE44-8CED21450CA6}"/>
          </ac:spMkLst>
        </pc:spChg>
      </pc:sldChg>
      <pc:sldChg chg="modSp mod">
        <pc:chgData name="Monica Paola Sciacca" userId="454e2f0ecd8a7bc4" providerId="LiveId" clId="{8C32E877-30F7-473C-A6ED-00032B19571A}" dt="2025-03-17T19:11:39.915" v="270" actId="207"/>
        <pc:sldMkLst>
          <pc:docMk/>
          <pc:sldMk cId="2500878864" sldId="267"/>
        </pc:sldMkLst>
        <pc:spChg chg="mod">
          <ac:chgData name="Monica Paola Sciacca" userId="454e2f0ecd8a7bc4" providerId="LiveId" clId="{8C32E877-30F7-473C-A6ED-00032B19571A}" dt="2025-03-17T19:11:39.915" v="270" actId="207"/>
          <ac:spMkLst>
            <pc:docMk/>
            <pc:sldMk cId="2500878864" sldId="267"/>
            <ac:spMk id="3" creationId="{DF85557C-665B-AA36-4F49-F76BAA3E9289}"/>
          </ac:spMkLst>
        </pc:spChg>
      </pc:sldChg>
      <pc:sldChg chg="modSp mod">
        <pc:chgData name="Monica Paola Sciacca" userId="454e2f0ecd8a7bc4" providerId="LiveId" clId="{8C32E877-30F7-473C-A6ED-00032B19571A}" dt="2025-03-17T19:15:18.306" v="276" actId="207"/>
        <pc:sldMkLst>
          <pc:docMk/>
          <pc:sldMk cId="3285017552" sldId="268"/>
        </pc:sldMkLst>
        <pc:spChg chg="mod">
          <ac:chgData name="Monica Paola Sciacca" userId="454e2f0ecd8a7bc4" providerId="LiveId" clId="{8C32E877-30F7-473C-A6ED-00032B19571A}" dt="2025-03-17T19:15:18.306" v="276" actId="207"/>
          <ac:spMkLst>
            <pc:docMk/>
            <pc:sldMk cId="3285017552" sldId="268"/>
            <ac:spMk id="3" creationId="{755C2842-A551-DD56-98F0-FB2F0DC770F4}"/>
          </ac:spMkLst>
        </pc:spChg>
      </pc:sldChg>
      <pc:sldChg chg="modSp mod">
        <pc:chgData name="Monica Paola Sciacca" userId="454e2f0ecd8a7bc4" providerId="LiveId" clId="{8C32E877-30F7-473C-A6ED-00032B19571A}" dt="2025-03-17T19:16:56.326" v="279" actId="207"/>
        <pc:sldMkLst>
          <pc:docMk/>
          <pc:sldMk cId="459126890" sldId="269"/>
        </pc:sldMkLst>
        <pc:spChg chg="mod">
          <ac:chgData name="Monica Paola Sciacca" userId="454e2f0ecd8a7bc4" providerId="LiveId" clId="{8C32E877-30F7-473C-A6ED-00032B19571A}" dt="2025-03-17T19:16:56.326" v="279" actId="207"/>
          <ac:spMkLst>
            <pc:docMk/>
            <pc:sldMk cId="459126890" sldId="269"/>
            <ac:spMk id="3" creationId="{F7E85C2F-C264-9564-1FCD-8013A51FB459}"/>
          </ac:spMkLst>
        </pc:spChg>
      </pc:sldChg>
      <pc:sldChg chg="modSp mod">
        <pc:chgData name="Monica Paola Sciacca" userId="454e2f0ecd8a7bc4" providerId="LiveId" clId="{8C32E877-30F7-473C-A6ED-00032B19571A}" dt="2025-03-17T19:17:52.620" v="280" actId="207"/>
        <pc:sldMkLst>
          <pc:docMk/>
          <pc:sldMk cId="712234485" sldId="270"/>
        </pc:sldMkLst>
        <pc:spChg chg="mod">
          <ac:chgData name="Monica Paola Sciacca" userId="454e2f0ecd8a7bc4" providerId="LiveId" clId="{8C32E877-30F7-473C-A6ED-00032B19571A}" dt="2025-03-17T19:17:52.620" v="280" actId="207"/>
          <ac:spMkLst>
            <pc:docMk/>
            <pc:sldMk cId="712234485" sldId="270"/>
            <ac:spMk id="3" creationId="{8E59A500-8654-C8E1-522F-8922F93612D4}"/>
          </ac:spMkLst>
        </pc:spChg>
      </pc:sldChg>
      <pc:sldChg chg="modSp mod">
        <pc:chgData name="Monica Paola Sciacca" userId="454e2f0ecd8a7bc4" providerId="LiveId" clId="{8C32E877-30F7-473C-A6ED-00032B19571A}" dt="2025-03-17T19:20:39.549" v="296" actId="115"/>
        <pc:sldMkLst>
          <pc:docMk/>
          <pc:sldMk cId="510500475" sldId="271"/>
        </pc:sldMkLst>
        <pc:spChg chg="mod">
          <ac:chgData name="Monica Paola Sciacca" userId="454e2f0ecd8a7bc4" providerId="LiveId" clId="{8C32E877-30F7-473C-A6ED-00032B19571A}" dt="2025-03-17T19:20:39.549" v="296" actId="115"/>
          <ac:spMkLst>
            <pc:docMk/>
            <pc:sldMk cId="510500475" sldId="271"/>
            <ac:spMk id="3" creationId="{35568FE4-BA8C-D75D-5129-BA28702ACD45}"/>
          </ac:spMkLst>
        </pc:spChg>
      </pc:sldChg>
      <pc:sldChg chg="modSp mod">
        <pc:chgData name="Monica Paola Sciacca" userId="454e2f0ecd8a7bc4" providerId="LiveId" clId="{8C32E877-30F7-473C-A6ED-00032B19571A}" dt="2025-03-17T19:23:24.353" v="324" actId="20577"/>
        <pc:sldMkLst>
          <pc:docMk/>
          <pc:sldMk cId="155798049" sldId="272"/>
        </pc:sldMkLst>
        <pc:spChg chg="mod">
          <ac:chgData name="Monica Paola Sciacca" userId="454e2f0ecd8a7bc4" providerId="LiveId" clId="{8C32E877-30F7-473C-A6ED-00032B19571A}" dt="2025-03-17T19:22:46.965" v="319" actId="14100"/>
          <ac:spMkLst>
            <pc:docMk/>
            <pc:sldMk cId="155798049" sldId="272"/>
            <ac:spMk id="2" creationId="{D84819DE-1DF4-A999-49DD-E279648D2A98}"/>
          </ac:spMkLst>
        </pc:spChg>
        <pc:spChg chg="mod">
          <ac:chgData name="Monica Paola Sciacca" userId="454e2f0ecd8a7bc4" providerId="LiveId" clId="{8C32E877-30F7-473C-A6ED-00032B19571A}" dt="2025-03-17T19:23:24.353" v="324" actId="20577"/>
          <ac:spMkLst>
            <pc:docMk/>
            <pc:sldMk cId="155798049" sldId="272"/>
            <ac:spMk id="3" creationId="{1BBD9972-985E-8BC7-3EC1-0CF5C57CD1BA}"/>
          </ac:spMkLst>
        </pc:spChg>
      </pc:sldChg>
      <pc:sldChg chg="modSp mod">
        <pc:chgData name="Monica Paola Sciacca" userId="454e2f0ecd8a7bc4" providerId="LiveId" clId="{8C32E877-30F7-473C-A6ED-00032B19571A}" dt="2025-03-17T19:23:43.389" v="325" actId="207"/>
        <pc:sldMkLst>
          <pc:docMk/>
          <pc:sldMk cId="3991831756" sldId="273"/>
        </pc:sldMkLst>
        <pc:spChg chg="mod">
          <ac:chgData name="Monica Paola Sciacca" userId="454e2f0ecd8a7bc4" providerId="LiveId" clId="{8C32E877-30F7-473C-A6ED-00032B19571A}" dt="2025-03-17T19:23:43.389" v="325" actId="207"/>
          <ac:spMkLst>
            <pc:docMk/>
            <pc:sldMk cId="3991831756" sldId="273"/>
            <ac:spMk id="3" creationId="{E61CBA79-2670-6217-ECCC-A6664F0B995E}"/>
          </ac:spMkLst>
        </pc:spChg>
      </pc:sldChg>
      <pc:sldChg chg="modSp mod">
        <pc:chgData name="Monica Paola Sciacca" userId="454e2f0ecd8a7bc4" providerId="LiveId" clId="{8C32E877-30F7-473C-A6ED-00032B19571A}" dt="2025-03-17T19:46:03.275" v="326" actId="207"/>
        <pc:sldMkLst>
          <pc:docMk/>
          <pc:sldMk cId="2728600780" sldId="274"/>
        </pc:sldMkLst>
        <pc:spChg chg="mod">
          <ac:chgData name="Monica Paola Sciacca" userId="454e2f0ecd8a7bc4" providerId="LiveId" clId="{8C32E877-30F7-473C-A6ED-00032B19571A}" dt="2025-03-17T19:46:03.275" v="326" actId="207"/>
          <ac:spMkLst>
            <pc:docMk/>
            <pc:sldMk cId="2728600780" sldId="274"/>
            <ac:spMk id="3" creationId="{F2DE89F4-3B29-8885-DBCC-A42576978AB7}"/>
          </ac:spMkLst>
        </pc:spChg>
      </pc:sldChg>
      <pc:sldChg chg="modSp mod">
        <pc:chgData name="Monica Paola Sciacca" userId="454e2f0ecd8a7bc4" providerId="LiveId" clId="{8C32E877-30F7-473C-A6ED-00032B19571A}" dt="2025-03-17T19:47:13.856" v="327" actId="20577"/>
        <pc:sldMkLst>
          <pc:docMk/>
          <pc:sldMk cId="1887923232" sldId="276"/>
        </pc:sldMkLst>
        <pc:spChg chg="mod">
          <ac:chgData name="Monica Paola Sciacca" userId="454e2f0ecd8a7bc4" providerId="LiveId" clId="{8C32E877-30F7-473C-A6ED-00032B19571A}" dt="2025-03-17T19:47:13.856" v="327" actId="20577"/>
          <ac:spMkLst>
            <pc:docMk/>
            <pc:sldMk cId="1887923232" sldId="276"/>
            <ac:spMk id="3" creationId="{D95DA96F-9954-657E-7D6C-D475721952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EB5A3-9980-498B-B004-D6996FB23EEA}" type="datetimeFigureOut">
              <a:rPr lang="it-IT" smtClean="0"/>
              <a:t>17/03/2025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933FB-3F3B-4068-9099-7497DDF07013}" type="slidenum">
              <a:rPr lang="it-IT" smtClean="0"/>
              <a:t>‹N›</a:t>
            </a:fld>
            <a:endParaRPr lang="it-IT"/>
          </a:p>
        </p:txBody>
      </p:sp>
    </p:spTree>
    <p:extLst>
      <p:ext uri="{BB962C8B-B14F-4D97-AF65-F5344CB8AC3E}">
        <p14:creationId xmlns:p14="http://schemas.microsoft.com/office/powerpoint/2010/main" val="176859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FE933FB-3F3B-4068-9099-7497DDF07013}" type="slidenum">
              <a:rPr lang="it-IT" smtClean="0"/>
              <a:t>13</a:t>
            </a:fld>
            <a:endParaRPr lang="it-IT"/>
          </a:p>
        </p:txBody>
      </p:sp>
    </p:spTree>
    <p:extLst>
      <p:ext uri="{BB962C8B-B14F-4D97-AF65-F5344CB8AC3E}">
        <p14:creationId xmlns:p14="http://schemas.microsoft.com/office/powerpoint/2010/main" val="2538812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E3FCEA8-E40B-4EC1-92B0-BD57B3875721}" type="datetimeFigureOut">
              <a:rPr lang="it-IT" smtClean="0"/>
              <a:t>17/03/2025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100876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3FCEA8-E40B-4EC1-92B0-BD57B3875721}" type="datetimeFigureOut">
              <a:rPr lang="it-IT" smtClean="0"/>
              <a:t>17/03/2025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423841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3FCEA8-E40B-4EC1-92B0-BD57B3875721}" type="datetimeFigureOut">
              <a:rPr lang="it-IT" smtClean="0"/>
              <a:t>17/03/2025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331633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3FCEA8-E40B-4EC1-92B0-BD57B3875721}" type="datetimeFigureOut">
              <a:rPr lang="it-IT" smtClean="0"/>
              <a:t>17/03/2025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DA70F1-A8FF-4399-9E6A-E0E5A560B4AC}" type="slidenum">
              <a:rPr lang="it-IT" smtClean="0"/>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89783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3FCEA8-E40B-4EC1-92B0-BD57B3875721}" type="datetimeFigureOut">
              <a:rPr lang="it-IT" smtClean="0"/>
              <a:t>17/03/2025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3342182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AE3FCEA8-E40B-4EC1-92B0-BD57B3875721}" type="datetimeFigureOut">
              <a:rPr lang="it-IT" smtClean="0"/>
              <a:t>17/03/2025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408106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AE3FCEA8-E40B-4EC1-92B0-BD57B3875721}" type="datetimeFigureOut">
              <a:rPr lang="it-IT" smtClean="0"/>
              <a:t>17/03/2025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170214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E3FCEA8-E40B-4EC1-92B0-BD57B3875721}" type="datetimeFigureOut">
              <a:rPr lang="it-IT" smtClean="0"/>
              <a:t>17/03/2025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4128074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E3FCEA8-E40B-4EC1-92B0-BD57B3875721}" type="datetimeFigureOut">
              <a:rPr lang="it-IT" smtClean="0"/>
              <a:t>17/03/2025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298881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E3FCEA8-E40B-4EC1-92B0-BD57B3875721}" type="datetimeFigureOut">
              <a:rPr lang="it-IT" smtClean="0"/>
              <a:t>17/03/2025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156944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E3FCEA8-E40B-4EC1-92B0-BD57B3875721}" type="datetimeFigureOut">
              <a:rPr lang="it-IT" smtClean="0"/>
              <a:t>17/03/2025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229831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E3FCEA8-E40B-4EC1-92B0-BD57B3875721}" type="datetimeFigureOut">
              <a:rPr lang="it-IT" smtClean="0"/>
              <a:t>17/03/2025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166919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E3FCEA8-E40B-4EC1-92B0-BD57B3875721}" type="datetimeFigureOut">
              <a:rPr lang="it-IT" smtClean="0"/>
              <a:t>17/03/2025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405737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E3FCEA8-E40B-4EC1-92B0-BD57B3875721}" type="datetimeFigureOut">
              <a:rPr lang="it-IT" smtClean="0"/>
              <a:t>17/03/2025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186669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E3FCEA8-E40B-4EC1-92B0-BD57B3875721}" type="datetimeFigureOut">
              <a:rPr lang="it-IT" smtClean="0"/>
              <a:t>17/03/2025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3272745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3FCEA8-E40B-4EC1-92B0-BD57B3875721}" type="datetimeFigureOut">
              <a:rPr lang="it-IT" smtClean="0"/>
              <a:t>17/03/2025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408830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3FCEA8-E40B-4EC1-92B0-BD57B3875721}" type="datetimeFigureOut">
              <a:rPr lang="it-IT" smtClean="0"/>
              <a:t>17/03/2025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DA70F1-A8FF-4399-9E6A-E0E5A560B4AC}" type="slidenum">
              <a:rPr lang="it-IT" smtClean="0"/>
              <a:t>‹N›</a:t>
            </a:fld>
            <a:endParaRPr lang="it-IT"/>
          </a:p>
        </p:txBody>
      </p:sp>
    </p:spTree>
    <p:extLst>
      <p:ext uri="{BB962C8B-B14F-4D97-AF65-F5344CB8AC3E}">
        <p14:creationId xmlns:p14="http://schemas.microsoft.com/office/powerpoint/2010/main" val="365402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E3FCEA8-E40B-4EC1-92B0-BD57B3875721}" type="datetimeFigureOut">
              <a:rPr lang="it-IT" smtClean="0"/>
              <a:t>17/03/2025</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5DA70F1-A8FF-4399-9E6A-E0E5A560B4AC}" type="slidenum">
              <a:rPr lang="it-IT" smtClean="0"/>
              <a:t>‹N›</a:t>
            </a:fld>
            <a:endParaRPr lang="it-IT"/>
          </a:p>
        </p:txBody>
      </p:sp>
    </p:spTree>
    <p:extLst>
      <p:ext uri="{BB962C8B-B14F-4D97-AF65-F5344CB8AC3E}">
        <p14:creationId xmlns:p14="http://schemas.microsoft.com/office/powerpoint/2010/main" val="2001527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icorinto.it/testate/wired/"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9B9113A-E4BA-7B9F-95DD-92DF521CC744}"/>
              </a:ext>
            </a:extLst>
          </p:cNvPr>
          <p:cNvSpPr>
            <a:spLocks noGrp="1"/>
          </p:cNvSpPr>
          <p:nvPr>
            <p:ph type="title"/>
          </p:nvPr>
        </p:nvSpPr>
        <p:spPr>
          <a:xfrm>
            <a:off x="913774" y="371475"/>
            <a:ext cx="10364452" cy="771525"/>
          </a:xfrm>
        </p:spPr>
        <p:txBody>
          <a:bodyPr>
            <a:normAutofit fontScale="90000"/>
          </a:bodyPr>
          <a:lstStyle/>
          <a:p>
            <a:r>
              <a:rPr lang="it-IT" sz="4000" b="1" dirty="0"/>
              <a:t>L’INTELLIGENZA</a:t>
            </a:r>
            <a:br>
              <a:rPr lang="it-IT" b="1" dirty="0"/>
            </a:br>
            <a:r>
              <a:rPr lang="it-IT" b="1" dirty="0"/>
              <a:t>                                   </a:t>
            </a:r>
            <a:r>
              <a:rPr lang="it-IT" sz="1200" b="1" dirty="0"/>
              <a:t>TRATTO dai libri: «Psicologia generale», DA PAG. 369 A PAG. 396 e «l’intelligenza emotiva»</a:t>
            </a:r>
            <a:endParaRPr lang="it-IT" b="1" dirty="0"/>
          </a:p>
        </p:txBody>
      </p:sp>
      <p:pic>
        <p:nvPicPr>
          <p:cNvPr id="7" name="Segnaposto contenuto 6">
            <a:extLst>
              <a:ext uri="{FF2B5EF4-FFF2-40B4-BE49-F238E27FC236}">
                <a16:creationId xmlns:a16="http://schemas.microsoft.com/office/drawing/2014/main" id="{2FE26289-E9C5-1115-39BF-37D3FBF77E57}"/>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43113" y="1200150"/>
            <a:ext cx="7872413" cy="5514975"/>
          </a:xfrm>
        </p:spPr>
      </p:pic>
    </p:spTree>
    <p:extLst>
      <p:ext uri="{BB962C8B-B14F-4D97-AF65-F5344CB8AC3E}">
        <p14:creationId xmlns:p14="http://schemas.microsoft.com/office/powerpoint/2010/main" val="522751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CA68C1-2040-062D-3B84-A45FD5F37AB7}"/>
              </a:ext>
            </a:extLst>
          </p:cNvPr>
          <p:cNvSpPr>
            <a:spLocks noGrp="1"/>
          </p:cNvSpPr>
          <p:nvPr>
            <p:ph type="title"/>
          </p:nvPr>
        </p:nvSpPr>
        <p:spPr>
          <a:xfrm>
            <a:off x="342900" y="271464"/>
            <a:ext cx="11344275" cy="514349"/>
          </a:xfrm>
        </p:spPr>
        <p:txBody>
          <a:bodyPr>
            <a:normAutofit/>
          </a:bodyPr>
          <a:lstStyle/>
          <a:p>
            <a:r>
              <a:rPr lang="it-IT" sz="2800" b="1" dirty="0"/>
              <a:t>Ereditarietà dell’intelligenza</a:t>
            </a:r>
          </a:p>
        </p:txBody>
      </p:sp>
      <p:sp>
        <p:nvSpPr>
          <p:cNvPr id="3" name="Segnaposto contenuto 2">
            <a:extLst>
              <a:ext uri="{FF2B5EF4-FFF2-40B4-BE49-F238E27FC236}">
                <a16:creationId xmlns:a16="http://schemas.microsoft.com/office/drawing/2014/main" id="{73C941C4-662E-1834-AA1A-FC1A3C6752FC}"/>
              </a:ext>
            </a:extLst>
          </p:cNvPr>
          <p:cNvSpPr>
            <a:spLocks noGrp="1"/>
          </p:cNvSpPr>
          <p:nvPr>
            <p:ph sz="quarter" idx="13"/>
          </p:nvPr>
        </p:nvSpPr>
        <p:spPr>
          <a:xfrm>
            <a:off x="342899" y="785813"/>
            <a:ext cx="11344275" cy="6072187"/>
          </a:xfrm>
        </p:spPr>
        <p:txBody>
          <a:bodyPr>
            <a:normAutofit fontScale="92500" lnSpcReduction="10000"/>
          </a:bodyPr>
          <a:lstStyle/>
          <a:p>
            <a:r>
              <a:rPr lang="it-IT" b="1" dirty="0"/>
              <a:t>Gli studi genetici sull’intelligenza hanno dimostrato che esistono percentuali di ereditarietà dell’intelligenza, comprovati soprattutto dallo studio sui gemelli omozigoti ed eterozigoti, sui fratelli e sui bambini adottati (I gemelli omozigoti hanno un corredo genetico identico al 100%, gli eterozigoti e i fratelli al 50%). Si è visto che per quanto l’ereditarietà possa essere un aspetto importante, non è determinante perché la variabilità dipende dall’interazione con il contesto in cui vengono cresciuti (il parametro di ereditabilità dell’intelligenza </a:t>
            </a:r>
            <a:r>
              <a:rPr lang="it-IT" b="1" i="1" dirty="0"/>
              <a:t>h2 </a:t>
            </a:r>
            <a:r>
              <a:rPr lang="it-IT" b="1" dirty="0"/>
              <a:t>nelle società occidentali è stimato allo 0,5, pag. 384 del libro).</a:t>
            </a:r>
          </a:p>
          <a:p>
            <a:r>
              <a:rPr lang="it-IT" b="1" dirty="0"/>
              <a:t>Un altro aspetto è che la componente ereditaria dell’intelligenza cambia nel corso della vita di un individuo; sono state avanzate due ipotesi per spiegare questo fenomeno: </a:t>
            </a:r>
          </a:p>
          <a:p>
            <a:pPr marL="457200" indent="-457200">
              <a:buFont typeface="+mj-lt"/>
              <a:buAutoNum type="arabicPeriod"/>
            </a:pPr>
            <a:r>
              <a:rPr lang="it-IT" b="1" dirty="0"/>
              <a:t>la prima è che nel corso dello sviluppo alcuni geni comincino ad esercitare il proprio influsso in tempi diversi. </a:t>
            </a:r>
          </a:p>
          <a:p>
            <a:pPr marL="457200" indent="-457200">
              <a:buFont typeface="+mj-lt"/>
              <a:buAutoNum type="arabicPeriod"/>
            </a:pPr>
            <a:r>
              <a:rPr lang="it-IT" b="1" dirty="0"/>
              <a:t>La seconda è legata all’amplificazione degli effetti genetici: man mano che il bambino e i suoi geni determinano l’ambiente in cui cresce, piccole differenze iniziali possono produrne sempre più grandi. L’effetto di amplificazione tende a modificarsi per il crescente influsso che il bambino, poi adolescente e in seguito adulto, hanno sull’ambiente in cui vivono. </a:t>
            </a:r>
          </a:p>
        </p:txBody>
      </p:sp>
    </p:spTree>
    <p:extLst>
      <p:ext uri="{BB962C8B-B14F-4D97-AF65-F5344CB8AC3E}">
        <p14:creationId xmlns:p14="http://schemas.microsoft.com/office/powerpoint/2010/main" val="103058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01980D-B429-89D3-C686-2D96BC459296}"/>
              </a:ext>
            </a:extLst>
          </p:cNvPr>
          <p:cNvSpPr>
            <a:spLocks noGrp="1"/>
          </p:cNvSpPr>
          <p:nvPr>
            <p:ph type="title"/>
          </p:nvPr>
        </p:nvSpPr>
        <p:spPr>
          <a:xfrm>
            <a:off x="214313" y="200026"/>
            <a:ext cx="11744325" cy="514350"/>
          </a:xfrm>
        </p:spPr>
        <p:txBody>
          <a:bodyPr>
            <a:normAutofit/>
          </a:bodyPr>
          <a:lstStyle/>
          <a:p>
            <a:r>
              <a:rPr lang="it-IT" sz="2800" b="1" dirty="0"/>
              <a:t>Effetti dell’ambiente sull’intelligenza: sull’individuo</a:t>
            </a:r>
          </a:p>
        </p:txBody>
      </p:sp>
      <p:sp>
        <p:nvSpPr>
          <p:cNvPr id="3" name="Segnaposto contenuto 2">
            <a:extLst>
              <a:ext uri="{FF2B5EF4-FFF2-40B4-BE49-F238E27FC236}">
                <a16:creationId xmlns:a16="http://schemas.microsoft.com/office/drawing/2014/main" id="{6A558C39-30FE-433A-EE44-8CED21450CA6}"/>
              </a:ext>
            </a:extLst>
          </p:cNvPr>
          <p:cNvSpPr>
            <a:spLocks noGrp="1"/>
          </p:cNvSpPr>
          <p:nvPr>
            <p:ph sz="quarter" idx="13"/>
          </p:nvPr>
        </p:nvSpPr>
        <p:spPr>
          <a:xfrm>
            <a:off x="214313" y="714376"/>
            <a:ext cx="11744325" cy="6143624"/>
          </a:xfrm>
        </p:spPr>
        <p:txBody>
          <a:bodyPr>
            <a:normAutofit fontScale="92500"/>
          </a:bodyPr>
          <a:lstStyle/>
          <a:p>
            <a:r>
              <a:rPr lang="it-IT" b="1" dirty="0"/>
              <a:t>Per il 50% la varianza dell’intelligenza è ereditaria. Si deduce che la restante parte è determinata dal contesto di crescita e dall’ambiente in cui si vive. </a:t>
            </a:r>
          </a:p>
          <a:p>
            <a:r>
              <a:rPr lang="it-IT" b="1" dirty="0"/>
              <a:t>Gli orfanotrofi sono annoverati fra gli esempi più estremi dell’influenza del contesto di crescita sull’intelligenza di un bambino: essi crescono in un ambiente estremamente impoverito sul piano relazionale e cognitivo; una metanalisi ha rilevato una caduta dell’</a:t>
            </a:r>
            <a:r>
              <a:rPr lang="it-IT" b="1" dirty="0" err="1"/>
              <a:t>iq</a:t>
            </a:r>
            <a:r>
              <a:rPr lang="it-IT" b="1" dirty="0"/>
              <a:t> di 20 punti nei bambini in orfanotrofio rispetto a coetanei adottati da famiglie.</a:t>
            </a:r>
          </a:p>
          <a:p>
            <a:r>
              <a:rPr lang="it-IT" b="1" dirty="0"/>
              <a:t>L’effetto sull’</a:t>
            </a:r>
            <a:r>
              <a:rPr lang="it-IT" b="1" dirty="0" err="1"/>
              <a:t>iq</a:t>
            </a:r>
            <a:r>
              <a:rPr lang="it-IT" b="1" dirty="0"/>
              <a:t> dell’adozione è stato soggetto ad altri studi: fratelli in cui uno dei due è rimasto con i genitori biologici e l’altro è STATO adottato, hanno evidenziato una differenza di </a:t>
            </a:r>
            <a:r>
              <a:rPr lang="it-IT" b="1" dirty="0" err="1"/>
              <a:t>iq</a:t>
            </a:r>
            <a:r>
              <a:rPr lang="it-IT" b="1" dirty="0"/>
              <a:t> maggiore sui figli adottati, ma la differenza è molto inferiore </a:t>
            </a:r>
            <a:r>
              <a:rPr lang="it-IT" b="1" dirty="0" err="1"/>
              <a:t>rispettO</a:t>
            </a:r>
            <a:r>
              <a:rPr lang="it-IT" b="1" dirty="0"/>
              <a:t> ai bambini in orfanotrofio (studi svedesi); quanto più alto era il livello di ricchezza e di scolarizzazione nelle famiglie adottive tanto più ne beneficiava l’</a:t>
            </a:r>
            <a:r>
              <a:rPr lang="it-IT" b="1" dirty="0" err="1"/>
              <a:t>iq</a:t>
            </a:r>
            <a:r>
              <a:rPr lang="it-IT" b="1" dirty="0"/>
              <a:t>.</a:t>
            </a:r>
          </a:p>
          <a:p>
            <a:r>
              <a:rPr lang="it-IT" b="1" dirty="0"/>
              <a:t>Sono stati effettuati negli usa tentativi per innalzare l’</a:t>
            </a:r>
            <a:r>
              <a:rPr lang="it-IT" b="1" dirty="0" err="1"/>
              <a:t>iq</a:t>
            </a:r>
            <a:r>
              <a:rPr lang="it-IT" b="1" dirty="0"/>
              <a:t>; citiamo ad es. il </a:t>
            </a:r>
            <a:r>
              <a:rPr lang="it-IT" b="1" dirty="0" err="1"/>
              <a:t>milwaukee</a:t>
            </a:r>
            <a:r>
              <a:rPr lang="it-IT" b="1" dirty="0"/>
              <a:t> project (uno di tre): consisteva in un intervento precoce e intensivo che si è rivelato efficace nell’aumentare l’</a:t>
            </a:r>
            <a:r>
              <a:rPr lang="it-IT" b="1" dirty="0" err="1"/>
              <a:t>iq</a:t>
            </a:r>
            <a:r>
              <a:rPr lang="it-IT" b="1" dirty="0"/>
              <a:t> dei bambini nel breve termine; tuttavia cessato l’intervento, il guadagno ottenuto sull’</a:t>
            </a:r>
            <a:r>
              <a:rPr lang="it-IT" b="1" dirty="0" err="1"/>
              <a:t>iq</a:t>
            </a:r>
            <a:r>
              <a:rPr lang="it-IT" b="1" dirty="0"/>
              <a:t> lentamente tendeva a ridursi fino a scomparire del tutto. Si è arrivati alla conclusione che fossero necessari modifiche a lungo termine per consolidare i benefici.</a:t>
            </a:r>
          </a:p>
        </p:txBody>
      </p:sp>
    </p:spTree>
    <p:extLst>
      <p:ext uri="{BB962C8B-B14F-4D97-AF65-F5344CB8AC3E}">
        <p14:creationId xmlns:p14="http://schemas.microsoft.com/office/powerpoint/2010/main" val="252286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886E1F-79C1-9444-E334-71688C7AD41F}"/>
              </a:ext>
            </a:extLst>
          </p:cNvPr>
          <p:cNvSpPr>
            <a:spLocks noGrp="1"/>
          </p:cNvSpPr>
          <p:nvPr>
            <p:ph type="title"/>
          </p:nvPr>
        </p:nvSpPr>
        <p:spPr>
          <a:xfrm>
            <a:off x="342900" y="157163"/>
            <a:ext cx="11630025" cy="828675"/>
          </a:xfrm>
        </p:spPr>
        <p:txBody>
          <a:bodyPr>
            <a:normAutofit fontScale="90000"/>
          </a:bodyPr>
          <a:lstStyle/>
          <a:p>
            <a:r>
              <a:rPr lang="it-IT" b="1" dirty="0"/>
              <a:t>Effetti dell’ambiente sull’intelligenza: l’influsso sulle nazioni</a:t>
            </a:r>
          </a:p>
        </p:txBody>
      </p:sp>
      <p:sp>
        <p:nvSpPr>
          <p:cNvPr id="3" name="Segnaposto contenuto 2">
            <a:extLst>
              <a:ext uri="{FF2B5EF4-FFF2-40B4-BE49-F238E27FC236}">
                <a16:creationId xmlns:a16="http://schemas.microsoft.com/office/drawing/2014/main" id="{DF85557C-665B-AA36-4F49-F76BAA3E9289}"/>
              </a:ext>
            </a:extLst>
          </p:cNvPr>
          <p:cNvSpPr>
            <a:spLocks noGrp="1"/>
          </p:cNvSpPr>
          <p:nvPr>
            <p:ph sz="quarter" idx="13"/>
          </p:nvPr>
        </p:nvSpPr>
        <p:spPr>
          <a:xfrm>
            <a:off x="342900" y="985838"/>
            <a:ext cx="11630024" cy="5572123"/>
          </a:xfrm>
        </p:spPr>
        <p:txBody>
          <a:bodyPr>
            <a:normAutofit/>
          </a:bodyPr>
          <a:lstStyle/>
          <a:p>
            <a:r>
              <a:rPr lang="it-IT" b="1" u="sng" dirty="0"/>
              <a:t>Flynn</a:t>
            </a:r>
            <a:r>
              <a:rPr lang="it-IT" b="1" dirty="0"/>
              <a:t> ed altri ricercatori hanno riconosciuto un aumento massiccio dell’</a:t>
            </a:r>
            <a:r>
              <a:rPr lang="it-IT" b="1" dirty="0" err="1"/>
              <a:t>iq</a:t>
            </a:r>
            <a:r>
              <a:rPr lang="it-IT" b="1" dirty="0"/>
              <a:t> medio per tutto il xx secolo in molti paesi. Tale fenomeno è stato poi denominato «</a:t>
            </a:r>
            <a:r>
              <a:rPr lang="it-IT" b="1" u="sng" dirty="0"/>
              <a:t>effetto </a:t>
            </a:r>
            <a:r>
              <a:rPr lang="it-IT" b="1" u="sng" dirty="0" err="1"/>
              <a:t>flynn</a:t>
            </a:r>
            <a:r>
              <a:rPr lang="it-IT" b="1" dirty="0"/>
              <a:t>»</a:t>
            </a:r>
          </a:p>
          <a:p>
            <a:r>
              <a:rPr lang="it-IT" b="1" dirty="0">
                <a:solidFill>
                  <a:srgbClr val="FF0000"/>
                </a:solidFill>
              </a:rPr>
              <a:t>Flynn ritiene che i guadagni avuti nell’</a:t>
            </a:r>
            <a:r>
              <a:rPr lang="it-IT" b="1" dirty="0" err="1">
                <a:solidFill>
                  <a:srgbClr val="FF0000"/>
                </a:solidFill>
              </a:rPr>
              <a:t>iq</a:t>
            </a:r>
            <a:r>
              <a:rPr lang="it-IT" b="1" dirty="0">
                <a:solidFill>
                  <a:srgbClr val="FF0000"/>
                </a:solidFill>
              </a:rPr>
              <a:t> siano dovuti a modifiche ambientali. La causa ultima di questi guadagni è la rivoluzione industriale, che ha prodotto una serie di cambiamenti ambientali favorevoli all’aumento dell’</a:t>
            </a:r>
            <a:r>
              <a:rPr lang="it-IT" b="1" dirty="0" err="1">
                <a:solidFill>
                  <a:srgbClr val="FF0000"/>
                </a:solidFill>
              </a:rPr>
              <a:t>iq</a:t>
            </a:r>
            <a:r>
              <a:rPr lang="it-IT" b="1" dirty="0">
                <a:solidFill>
                  <a:srgbClr val="FF0000"/>
                </a:solidFill>
              </a:rPr>
              <a:t>: miglioramento delle condizioni igienico-ambientali e nutrizione, famiglie più piccole, maggiore attenzione dei genitori allo sviluppo cognitivo dei figli, aumento della scolarità, lavori e hobby più complessi e cognitivamente ricchi. Questi cambiamenti ambientali hanno poi generato menti con maggiore capacità di pensiero astratto e di generazione di ipotesi.</a:t>
            </a:r>
          </a:p>
          <a:p>
            <a:r>
              <a:rPr lang="it-IT" b="1" dirty="0"/>
              <a:t>Al cessare di queste pressioni ambientali favorevoli, l’effetto </a:t>
            </a:r>
            <a:r>
              <a:rPr lang="it-IT" b="1" dirty="0" err="1"/>
              <a:t>flynn</a:t>
            </a:r>
            <a:r>
              <a:rPr lang="it-IT" b="1" dirty="0"/>
              <a:t> potrebbe invertirsi.</a:t>
            </a:r>
          </a:p>
          <a:p>
            <a:r>
              <a:rPr lang="it-IT" b="1" dirty="0"/>
              <a:t>L’effetto </a:t>
            </a:r>
            <a:r>
              <a:rPr lang="it-IT" b="1" dirty="0" err="1"/>
              <a:t>flynn</a:t>
            </a:r>
            <a:r>
              <a:rPr lang="it-IT" b="1" dirty="0"/>
              <a:t> insiste sull’intelligenza in generale, su abilità più specifiche e su strategie più efficaci per affrontare i test a risposta multipla. </a:t>
            </a:r>
          </a:p>
          <a:p>
            <a:r>
              <a:rPr lang="it-IT" b="1" dirty="0"/>
              <a:t>L’effetto </a:t>
            </a:r>
            <a:r>
              <a:rPr lang="it-IT" b="1" dirty="0" err="1"/>
              <a:t>flynn</a:t>
            </a:r>
            <a:r>
              <a:rPr lang="it-IT" b="1" dirty="0"/>
              <a:t> ha effetto sulla vita delle persone e sullo sviluppo delle società. </a:t>
            </a:r>
          </a:p>
        </p:txBody>
      </p:sp>
    </p:spTree>
    <p:extLst>
      <p:ext uri="{BB962C8B-B14F-4D97-AF65-F5344CB8AC3E}">
        <p14:creationId xmlns:p14="http://schemas.microsoft.com/office/powerpoint/2010/main" val="250087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427C49-4C57-A4C9-6582-F9287F3F5711}"/>
              </a:ext>
            </a:extLst>
          </p:cNvPr>
          <p:cNvSpPr>
            <a:spLocks noGrp="1"/>
          </p:cNvSpPr>
          <p:nvPr>
            <p:ph type="title"/>
          </p:nvPr>
        </p:nvSpPr>
        <p:spPr>
          <a:xfrm>
            <a:off x="228600" y="114301"/>
            <a:ext cx="11715749" cy="528636"/>
          </a:xfrm>
        </p:spPr>
        <p:txBody>
          <a:bodyPr>
            <a:normAutofit/>
          </a:bodyPr>
          <a:lstStyle/>
          <a:p>
            <a:r>
              <a:rPr lang="it-IT" sz="2800" b="1" dirty="0"/>
              <a:t>L’intelligenza e le differenze di genere</a:t>
            </a:r>
          </a:p>
        </p:txBody>
      </p:sp>
      <p:sp>
        <p:nvSpPr>
          <p:cNvPr id="3" name="Segnaposto contenuto 2">
            <a:extLst>
              <a:ext uri="{FF2B5EF4-FFF2-40B4-BE49-F238E27FC236}">
                <a16:creationId xmlns:a16="http://schemas.microsoft.com/office/drawing/2014/main" id="{755C2842-A551-DD56-98F0-FB2F0DC770F4}"/>
              </a:ext>
            </a:extLst>
          </p:cNvPr>
          <p:cNvSpPr>
            <a:spLocks noGrp="1"/>
          </p:cNvSpPr>
          <p:nvPr>
            <p:ph sz="quarter" idx="13"/>
          </p:nvPr>
        </p:nvSpPr>
        <p:spPr>
          <a:xfrm>
            <a:off x="252414" y="514350"/>
            <a:ext cx="11715748" cy="5900738"/>
          </a:xfrm>
        </p:spPr>
        <p:txBody>
          <a:bodyPr>
            <a:normAutofit fontScale="85000" lnSpcReduction="10000"/>
          </a:bodyPr>
          <a:lstStyle/>
          <a:p>
            <a:r>
              <a:rPr lang="it-IT" b="1" dirty="0"/>
              <a:t>Gli studi effettuati nei primi anni del novecento rilevarono una certa superiorità dell’</a:t>
            </a:r>
            <a:r>
              <a:rPr lang="it-IT" b="1" dirty="0" err="1"/>
              <a:t>iq</a:t>
            </a:r>
            <a:r>
              <a:rPr lang="it-IT" b="1" dirty="0"/>
              <a:t> maschile; successivamente altri ricercatori, utilizzando altre batterie di test, osservarono una debole evidenza di prevalenza femminile. Quando batterie di test evidenziano una prevalenza di un genere sull’altro e viceversa altre batterie fanno l’esatto opposto, è necessario utilizzare batterie di test più ampie affinché si raggiunga una maggiore precisione. </a:t>
            </a:r>
          </a:p>
          <a:p>
            <a:r>
              <a:rPr lang="it-IT" b="1" dirty="0"/>
              <a:t>Ad oggi il consenso tra gli studiosi è che non vi siano differenze sostanziali tra i generi nella media del fattore generale dell’intelligenza. Il panorama cambia quando si osservano abilità più specifiche: differenze sistematiche emergono in favore delle donne sulle competenze verbali ed in favore degli uomini sulle competenze </a:t>
            </a:r>
            <a:r>
              <a:rPr lang="it-IT" b="1" dirty="0" err="1"/>
              <a:t>visuo</a:t>
            </a:r>
            <a:r>
              <a:rPr lang="it-IT" b="1" dirty="0"/>
              <a:t>-spaziali e il ragionamento quantitativo. In uno studio si è evidenziato un vantaggio delle ragazze sulle prove di lettura e comprensione ed un vantaggio maschile nella rotazione mentale delle figure (conferme prove invalsi).</a:t>
            </a:r>
          </a:p>
          <a:p>
            <a:r>
              <a:rPr lang="it-IT" b="1" dirty="0"/>
              <a:t>I dati raccolti in merito hanno acceso dibattiti sulla prevalenza maschile in professioni prestigiose e </a:t>
            </a:r>
            <a:r>
              <a:rPr lang="it-IT" b="1" dirty="0" err="1"/>
              <a:t>aD</a:t>
            </a:r>
            <a:r>
              <a:rPr lang="it-IT" b="1" dirty="0"/>
              <a:t> «elevata intensità di cognizione quantitativa» a fianco di altri fattori come pregiudizi di genere e condizionamenti educativi. </a:t>
            </a:r>
          </a:p>
          <a:p>
            <a:r>
              <a:rPr lang="it-IT" b="1" dirty="0"/>
              <a:t>Altro aspetto importante è il </a:t>
            </a:r>
            <a:r>
              <a:rPr lang="it-IT" b="1" dirty="0">
                <a:solidFill>
                  <a:srgbClr val="FF0000"/>
                </a:solidFill>
              </a:rPr>
              <a:t>tilt (inclinazione): scegliere di perseguire carriere scolastiche affini alle proprie competenze</a:t>
            </a:r>
            <a:r>
              <a:rPr lang="it-IT" b="1" dirty="0"/>
              <a:t>; le donne tilt per competenze verbali, gli uomini per competenze quantitative</a:t>
            </a:r>
          </a:p>
          <a:p>
            <a:r>
              <a:rPr lang="it-IT" b="1" dirty="0"/>
              <a:t>Le indagini fin qui effettuate sono state influenzate, oltre che delle abilità, anche dei fattori sociali, culturali e di personalità e i risultati vanno considerati nella loro potenziale variabilità.</a:t>
            </a:r>
          </a:p>
        </p:txBody>
      </p:sp>
    </p:spTree>
    <p:extLst>
      <p:ext uri="{BB962C8B-B14F-4D97-AF65-F5344CB8AC3E}">
        <p14:creationId xmlns:p14="http://schemas.microsoft.com/office/powerpoint/2010/main" val="328501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7DA879-2F58-37F6-DB75-2A885C616F04}"/>
              </a:ext>
            </a:extLst>
          </p:cNvPr>
          <p:cNvSpPr>
            <a:spLocks noGrp="1"/>
          </p:cNvSpPr>
          <p:nvPr>
            <p:ph type="title"/>
          </p:nvPr>
        </p:nvSpPr>
        <p:spPr>
          <a:xfrm>
            <a:off x="171450" y="200026"/>
            <a:ext cx="11772899" cy="514350"/>
          </a:xfrm>
        </p:spPr>
        <p:txBody>
          <a:bodyPr>
            <a:normAutofit/>
          </a:bodyPr>
          <a:lstStyle/>
          <a:p>
            <a:r>
              <a:rPr lang="it-IT" sz="2800" b="1" dirty="0"/>
              <a:t>L’intelligenza emotiva</a:t>
            </a:r>
          </a:p>
        </p:txBody>
      </p:sp>
      <p:sp>
        <p:nvSpPr>
          <p:cNvPr id="3" name="Segnaposto contenuto 2">
            <a:extLst>
              <a:ext uri="{FF2B5EF4-FFF2-40B4-BE49-F238E27FC236}">
                <a16:creationId xmlns:a16="http://schemas.microsoft.com/office/drawing/2014/main" id="{F7E85C2F-C264-9564-1FCD-8013A51FB459}"/>
              </a:ext>
            </a:extLst>
          </p:cNvPr>
          <p:cNvSpPr>
            <a:spLocks noGrp="1"/>
          </p:cNvSpPr>
          <p:nvPr>
            <p:ph sz="quarter" idx="13"/>
          </p:nvPr>
        </p:nvSpPr>
        <p:spPr>
          <a:xfrm>
            <a:off x="171449" y="842964"/>
            <a:ext cx="11772899" cy="5815010"/>
          </a:xfrm>
        </p:spPr>
        <p:txBody>
          <a:bodyPr>
            <a:normAutofit lnSpcReduction="10000"/>
          </a:bodyPr>
          <a:lstStyle/>
          <a:p>
            <a:r>
              <a:rPr lang="it-IT" b="1" dirty="0"/>
              <a:t>La mente razionale è la modalità di comprensione della quale siamo coscienti: dominante nella consapevolezza e nella riflessione, capace di ponderare e riflettere.</a:t>
            </a:r>
          </a:p>
          <a:p>
            <a:r>
              <a:rPr lang="it-IT" b="1" dirty="0"/>
              <a:t>L’altro sistema di conoscenza è la «mente emozionale»: impulsiva, potente, a volte anche illogica.</a:t>
            </a:r>
          </a:p>
          <a:p>
            <a:r>
              <a:rPr lang="it-IT" b="1" dirty="0"/>
              <a:t>La dicotomia </a:t>
            </a:r>
            <a:r>
              <a:rPr lang="it-IT" b="1" dirty="0">
                <a:solidFill>
                  <a:srgbClr val="FF0000"/>
                </a:solidFill>
              </a:rPr>
              <a:t>emozionale/razionale </a:t>
            </a:r>
            <a:r>
              <a:rPr lang="it-IT" b="1" dirty="0"/>
              <a:t>è simile alla popolare distinzione fra «cuore» e «mente». Quando sappiamo che qualcosa è giusto «col cuore» la nostra convinzione è di ordine diverso di quando pensiamo la stessa cosa con la mente razionale.</a:t>
            </a:r>
          </a:p>
          <a:p>
            <a:r>
              <a:rPr lang="it-IT" b="1" dirty="0"/>
              <a:t>Il rapporto tra razionale ed emozionale nel controllo della mente varia lungo un gradiente continuo: </a:t>
            </a:r>
            <a:r>
              <a:rPr lang="it-IT" b="1" dirty="0">
                <a:solidFill>
                  <a:srgbClr val="FF0000"/>
                </a:solidFill>
              </a:rPr>
              <a:t>quanto più intenso è il sentimento, tanto più dominante è la mente emozionale e più inefficace quella razionale. </a:t>
            </a:r>
          </a:p>
          <a:p>
            <a:r>
              <a:rPr lang="it-IT" b="1" dirty="0">
                <a:solidFill>
                  <a:srgbClr val="FF0000"/>
                </a:solidFill>
              </a:rPr>
              <a:t>In condizioni normali queste due «menti» operano in grande armonia e le loro modalità di conoscenza, si integrano reciprocamente per guidarci nella realtà; vi è un equilibrio: l’emozione alimenta e informa le operazioni della mente razionale, mentre questa rifinisce e a volte oppone il veto agli input delle emozioni. </a:t>
            </a:r>
          </a:p>
          <a:p>
            <a:r>
              <a:rPr lang="it-IT" b="1" dirty="0"/>
              <a:t>Ciascuna di esse riflette il funzionamento di circuiti cerebrali distinti ma interconnessi.</a:t>
            </a:r>
          </a:p>
        </p:txBody>
      </p:sp>
    </p:spTree>
    <p:extLst>
      <p:ext uri="{BB962C8B-B14F-4D97-AF65-F5344CB8AC3E}">
        <p14:creationId xmlns:p14="http://schemas.microsoft.com/office/powerpoint/2010/main" val="45912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65427E-8BAB-17BC-AAED-517A33EE65F1}"/>
              </a:ext>
            </a:extLst>
          </p:cNvPr>
          <p:cNvSpPr>
            <a:spLocks noGrp="1"/>
          </p:cNvSpPr>
          <p:nvPr>
            <p:ph type="title"/>
          </p:nvPr>
        </p:nvSpPr>
        <p:spPr>
          <a:xfrm>
            <a:off x="228600" y="214313"/>
            <a:ext cx="11730037" cy="528637"/>
          </a:xfrm>
        </p:spPr>
        <p:txBody>
          <a:bodyPr>
            <a:normAutofit/>
          </a:bodyPr>
          <a:lstStyle/>
          <a:p>
            <a:r>
              <a:rPr lang="it-IT" sz="2800" b="1" dirty="0"/>
              <a:t>Il cervello e la sua evoluzione</a:t>
            </a:r>
          </a:p>
        </p:txBody>
      </p:sp>
      <p:sp>
        <p:nvSpPr>
          <p:cNvPr id="3" name="Segnaposto contenuto 2">
            <a:extLst>
              <a:ext uri="{FF2B5EF4-FFF2-40B4-BE49-F238E27FC236}">
                <a16:creationId xmlns:a16="http://schemas.microsoft.com/office/drawing/2014/main" id="{8E59A500-8654-C8E1-522F-8922F93612D4}"/>
              </a:ext>
            </a:extLst>
          </p:cNvPr>
          <p:cNvSpPr>
            <a:spLocks noGrp="1"/>
          </p:cNvSpPr>
          <p:nvPr>
            <p:ph sz="quarter" idx="13"/>
          </p:nvPr>
        </p:nvSpPr>
        <p:spPr>
          <a:xfrm>
            <a:off x="228600" y="742949"/>
            <a:ext cx="11730036" cy="5900737"/>
          </a:xfrm>
        </p:spPr>
        <p:txBody>
          <a:bodyPr/>
          <a:lstStyle/>
          <a:p>
            <a:r>
              <a:rPr lang="it-IT" b="1" dirty="0"/>
              <a:t>La parte più primitiva del cervello, che l’uomo ha in comune con tutte le specie dotate di un sistema nervoso, è </a:t>
            </a:r>
            <a:r>
              <a:rPr lang="it-IT" b="1" u="sng" dirty="0"/>
              <a:t>il tronco cerebrale</a:t>
            </a:r>
            <a:r>
              <a:rPr lang="it-IT" b="1" dirty="0"/>
              <a:t>. Esso regola le funzioni vegetative fondamentali come il respiro ed il metabolismo degli altri organi. È un centro regolatore programmato per mantenere il corretto funzionamento e l’appropriata reattività dell’organismo assicurando la sopravvivenza. Da questa struttura molto primitiva, derivarono i centri emozionali e da questi si evolsero le aree della neocorteccia. Il fatto che il cervello «pensante» si sia evoluto da quello «emozionale» rivela molto sui rapporti fra pensiero e sentimento: </a:t>
            </a:r>
            <a:r>
              <a:rPr lang="it-IT" b="1" dirty="0">
                <a:solidFill>
                  <a:srgbClr val="FF0000"/>
                </a:solidFill>
              </a:rPr>
              <a:t>prima che esistesse un cervello razionale, esisteva già quello emozionale.</a:t>
            </a:r>
            <a:r>
              <a:rPr lang="it-IT" b="1" dirty="0"/>
              <a:t> L’evoluzione del sistema limbico, perfezionò le strutture relative alla memoria ed all’apprendimento.</a:t>
            </a:r>
          </a:p>
          <a:p>
            <a:r>
              <a:rPr lang="it-IT" b="1" dirty="0"/>
              <a:t>La neocorteccia dell’</a:t>
            </a:r>
            <a:r>
              <a:rPr lang="it-IT" b="1" i="1" dirty="0"/>
              <a:t>homo </a:t>
            </a:r>
            <a:r>
              <a:rPr lang="it-IT" b="1" i="1" dirty="0" err="1"/>
              <a:t>sapien</a:t>
            </a:r>
            <a:r>
              <a:rPr lang="it-IT" b="1" dirty="0" err="1"/>
              <a:t>S</a:t>
            </a:r>
            <a:r>
              <a:rPr lang="it-IT" b="1" dirty="0"/>
              <a:t> è responsabile di tutte le capacità segnatamente umane; essa è sede del pensiero, contiene i centri che integrano e comprendono quanto viene percepito dai sensi ed aggiunge ai sentimenti ciò che noi proviamo di essi (consente di provare sentimenti a proposito di idee, dell’arte, dei simboli e dell’immaginazione).</a:t>
            </a:r>
          </a:p>
        </p:txBody>
      </p:sp>
    </p:spTree>
    <p:extLst>
      <p:ext uri="{BB962C8B-B14F-4D97-AF65-F5344CB8AC3E}">
        <p14:creationId xmlns:p14="http://schemas.microsoft.com/office/powerpoint/2010/main" val="71223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3FF1B-2D07-CDAB-67E4-DAC2978713B8}"/>
              </a:ext>
            </a:extLst>
          </p:cNvPr>
          <p:cNvSpPr>
            <a:spLocks noGrp="1"/>
          </p:cNvSpPr>
          <p:nvPr>
            <p:ph type="title"/>
          </p:nvPr>
        </p:nvSpPr>
        <p:spPr>
          <a:xfrm>
            <a:off x="385763" y="228601"/>
            <a:ext cx="11258550" cy="528637"/>
          </a:xfrm>
        </p:spPr>
        <p:txBody>
          <a:bodyPr>
            <a:normAutofit/>
          </a:bodyPr>
          <a:lstStyle/>
          <a:p>
            <a:r>
              <a:rPr lang="it-IT" sz="2800" b="1" dirty="0"/>
              <a:t>Il cervello e le sue evoluzioni: dalle emozioni all’intelligenza</a:t>
            </a:r>
          </a:p>
        </p:txBody>
      </p:sp>
      <p:sp>
        <p:nvSpPr>
          <p:cNvPr id="3" name="Segnaposto contenuto 2">
            <a:extLst>
              <a:ext uri="{FF2B5EF4-FFF2-40B4-BE49-F238E27FC236}">
                <a16:creationId xmlns:a16="http://schemas.microsoft.com/office/drawing/2014/main" id="{35568FE4-BA8C-D75D-5129-BA28702ACD45}"/>
              </a:ext>
            </a:extLst>
          </p:cNvPr>
          <p:cNvSpPr>
            <a:spLocks noGrp="1"/>
          </p:cNvSpPr>
          <p:nvPr>
            <p:ph sz="quarter" idx="13"/>
          </p:nvPr>
        </p:nvSpPr>
        <p:spPr>
          <a:xfrm>
            <a:off x="385763" y="942975"/>
            <a:ext cx="11258550" cy="5686423"/>
          </a:xfrm>
        </p:spPr>
        <p:txBody>
          <a:bodyPr/>
          <a:lstStyle/>
          <a:p>
            <a:r>
              <a:rPr lang="it-IT" b="1" dirty="0"/>
              <a:t>Nel caso dell’amore, ad esempio, le strutture limbiche generano sentimenti di piacere e desiderio, ossia emozioni che alimentano la passione, in particolare quella sessuale. Ma </a:t>
            </a:r>
            <a:r>
              <a:rPr lang="it-IT" b="1" dirty="0">
                <a:solidFill>
                  <a:srgbClr val="FF0000"/>
                </a:solidFill>
              </a:rPr>
              <a:t>è stata l’aggiunta della neocorteccia e delle sue connessioni a consentire i legami affettivi.</a:t>
            </a:r>
            <a:r>
              <a:rPr lang="it-IT" b="1" dirty="0"/>
              <a:t> Nel caso del legame madre-figlio, si crea un sentimento che rende possibile lo sviluppo umano rappresentando quella dedizione a lungo termine necessaria per allevare figli (si distingue da quella degli altri mammiferi, nei rettili manca la neocorteccia e i piccoli che escono dall’uovo devono nascondersi per non essere divorati). </a:t>
            </a:r>
            <a:r>
              <a:rPr lang="it-IT" b="1" dirty="0">
                <a:solidFill>
                  <a:srgbClr val="FF0000"/>
                </a:solidFill>
              </a:rPr>
              <a:t>Negli esseri umani il rapporto tra genitore figlio consente un legame protettivo che si protrae a lungo, per consentire la completa maturazione (</a:t>
            </a:r>
            <a:r>
              <a:rPr lang="it-IT" b="1" u="sng" dirty="0">
                <a:solidFill>
                  <a:srgbClr val="FF0000"/>
                </a:solidFill>
              </a:rPr>
              <a:t>NEOTENIA</a:t>
            </a:r>
            <a:r>
              <a:rPr lang="it-IT" b="1" dirty="0">
                <a:solidFill>
                  <a:srgbClr val="FF0000"/>
                </a:solidFill>
              </a:rPr>
              <a:t>).</a:t>
            </a:r>
          </a:p>
          <a:p>
            <a:r>
              <a:rPr lang="it-IT" b="1" dirty="0"/>
              <a:t>La neocorteccia rende possibile la finezza e la complessità della vita emozionale, ad esempio provare sentimenti sui propri sentimenti. La connessione tra neocorteccia e sistema limbico è potenziato rispetto alle altre specie; ecco perché gli esseri umani sono in grado di reagire alle emozioni esibendo una gamma di risposte di gran lunga più ampia delle altre specie, possiedono un repertorio più articolato.</a:t>
            </a:r>
          </a:p>
        </p:txBody>
      </p:sp>
    </p:spTree>
    <p:extLst>
      <p:ext uri="{BB962C8B-B14F-4D97-AF65-F5344CB8AC3E}">
        <p14:creationId xmlns:p14="http://schemas.microsoft.com/office/powerpoint/2010/main" val="51050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4819DE-1DF4-A999-49DD-E279648D2A98}"/>
              </a:ext>
            </a:extLst>
          </p:cNvPr>
          <p:cNvSpPr>
            <a:spLocks noGrp="1"/>
          </p:cNvSpPr>
          <p:nvPr>
            <p:ph type="title"/>
          </p:nvPr>
        </p:nvSpPr>
        <p:spPr>
          <a:xfrm>
            <a:off x="185739" y="214313"/>
            <a:ext cx="11701461" cy="500061"/>
          </a:xfrm>
        </p:spPr>
        <p:txBody>
          <a:bodyPr>
            <a:noAutofit/>
          </a:bodyPr>
          <a:lstStyle/>
          <a:p>
            <a:r>
              <a:rPr lang="it-IT" sz="2800" b="1" dirty="0"/>
              <a:t>Il cervello: la sede delle emozioni  </a:t>
            </a:r>
          </a:p>
        </p:txBody>
      </p:sp>
      <p:sp>
        <p:nvSpPr>
          <p:cNvPr id="3" name="Segnaposto contenuto 2">
            <a:extLst>
              <a:ext uri="{FF2B5EF4-FFF2-40B4-BE49-F238E27FC236}">
                <a16:creationId xmlns:a16="http://schemas.microsoft.com/office/drawing/2014/main" id="{1BBD9972-985E-8BC7-3EC1-0CF5C57CD1BA}"/>
              </a:ext>
            </a:extLst>
          </p:cNvPr>
          <p:cNvSpPr>
            <a:spLocks noGrp="1"/>
          </p:cNvSpPr>
          <p:nvPr>
            <p:ph sz="quarter" idx="13"/>
          </p:nvPr>
        </p:nvSpPr>
        <p:spPr>
          <a:xfrm>
            <a:off x="245269" y="714374"/>
            <a:ext cx="11701461" cy="5929313"/>
          </a:xfrm>
        </p:spPr>
        <p:txBody>
          <a:bodyPr>
            <a:normAutofit fontScale="92500"/>
          </a:bodyPr>
          <a:lstStyle/>
          <a:p>
            <a:r>
              <a:rPr lang="it-IT" b="1" dirty="0"/>
              <a:t>l’</a:t>
            </a:r>
            <a:r>
              <a:rPr lang="it-IT" b="1" u="sng" dirty="0"/>
              <a:t>amigdala</a:t>
            </a:r>
            <a:r>
              <a:rPr lang="it-IT" b="1" dirty="0"/>
              <a:t> (dal greco «mandorla») è un gruppo di strutture interconnesse posta sopra il tronco cerebrale, vicino al sistema limbico. Ci sono due amigdale, una su ciascun emisfero cerebrale. </a:t>
            </a:r>
            <a:r>
              <a:rPr lang="it-IT" b="1" dirty="0">
                <a:solidFill>
                  <a:srgbClr val="FF0000"/>
                </a:solidFill>
              </a:rPr>
              <a:t>Essa è specializzata nelle emozioni</a:t>
            </a:r>
            <a:r>
              <a:rPr lang="it-IT" b="1" dirty="0"/>
              <a:t>; se viene resecata dal cervello si perde la capacità di valutare il significato emozionale degli eventi. Private del loro significato emozionale, le interazioni umane perdono interesse (un giovane a cui ERA stata rimossa l’amigdala per attacchi epilettici, PERSE interesse per le persone, non riconosceva amici, parenti, sua madre e rimaneva impassibile di fronte all’angoscia degli altri).</a:t>
            </a:r>
          </a:p>
          <a:p>
            <a:r>
              <a:rPr lang="it-IT" b="1" u="sng" dirty="0"/>
              <a:t>L’amigdala</a:t>
            </a:r>
            <a:r>
              <a:rPr lang="it-IT" b="1" dirty="0"/>
              <a:t>: funziona come un archivio della memoria emozionale ed è quindi depositaria del significato stesso degli eventi; la vita senza amigdala è un’esistenza spogliata di significato personale, tutte le passioni dipendono da essa (le lacrime sono stimolate dall’amigdala), gli animali a cui sia stata rimossa l’amigdala non provano più rabbia, paura, perdono l’impulso a cooperare, a competere, le emozioni sono smorzate o assenti. </a:t>
            </a:r>
          </a:p>
          <a:p>
            <a:r>
              <a:rPr lang="it-IT" b="1" dirty="0"/>
              <a:t>quando scatta per esempio l’allarme della paura, l’amigdala manda messaggi di emergenza alle parti interessate del cervello, che stimola la secrezione di ormoni di attacco o fuga. Altri circuiti danno l’ordine di secernere noradrenalina, che aumenta la reattività delle aree chiave del cervello, comprese quelle che rendono vigili i sensi E mettono in all’erta.</a:t>
            </a:r>
          </a:p>
        </p:txBody>
      </p:sp>
    </p:spTree>
    <p:extLst>
      <p:ext uri="{BB962C8B-B14F-4D97-AF65-F5344CB8AC3E}">
        <p14:creationId xmlns:p14="http://schemas.microsoft.com/office/powerpoint/2010/main" val="155798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6AA4C2-32F1-0111-DF4B-2E6EF86FECAE}"/>
              </a:ext>
            </a:extLst>
          </p:cNvPr>
          <p:cNvSpPr>
            <a:spLocks noGrp="1"/>
          </p:cNvSpPr>
          <p:nvPr>
            <p:ph type="title"/>
          </p:nvPr>
        </p:nvSpPr>
        <p:spPr>
          <a:xfrm>
            <a:off x="228600" y="242889"/>
            <a:ext cx="11772899" cy="500061"/>
          </a:xfrm>
        </p:spPr>
        <p:txBody>
          <a:bodyPr>
            <a:normAutofit/>
          </a:bodyPr>
          <a:lstStyle/>
          <a:p>
            <a:r>
              <a:rPr lang="it-IT" sz="2800" b="1" dirty="0"/>
              <a:t>Il centro di controllo cerebrale delle emozioni</a:t>
            </a:r>
          </a:p>
        </p:txBody>
      </p:sp>
      <p:sp>
        <p:nvSpPr>
          <p:cNvPr id="3" name="Segnaposto contenuto 2">
            <a:extLst>
              <a:ext uri="{FF2B5EF4-FFF2-40B4-BE49-F238E27FC236}">
                <a16:creationId xmlns:a16="http://schemas.microsoft.com/office/drawing/2014/main" id="{E61CBA79-2670-6217-ECCC-A6664F0B995E}"/>
              </a:ext>
            </a:extLst>
          </p:cNvPr>
          <p:cNvSpPr>
            <a:spLocks noGrp="1"/>
          </p:cNvSpPr>
          <p:nvPr>
            <p:ph sz="quarter" idx="13"/>
          </p:nvPr>
        </p:nvSpPr>
        <p:spPr>
          <a:xfrm>
            <a:off x="228600" y="885825"/>
            <a:ext cx="11772899" cy="5729285"/>
          </a:xfrm>
        </p:spPr>
        <p:txBody>
          <a:bodyPr>
            <a:normAutofit fontScale="92500" lnSpcReduction="10000"/>
          </a:bodyPr>
          <a:lstStyle/>
          <a:p>
            <a:r>
              <a:rPr lang="it-IT" b="1" dirty="0">
                <a:solidFill>
                  <a:srgbClr val="FF0000"/>
                </a:solidFill>
              </a:rPr>
              <a:t>L’amigdala si occupa del sapore emozionale, mentre l’ippocampo ricorda i fatti</a:t>
            </a:r>
            <a:r>
              <a:rPr lang="it-IT" b="1" dirty="0"/>
              <a:t>. Ma mentre l’amigdala scatena una reazione ansiosa e impulsiva, altre aree del cervello si adoperano per produrre una risposta correttiva, consona alla situazione. L’interruttore cerebrale che smorza gli impulsi dell’amigdala si trova in un altro circuito importante diretto alla neocorteccia: i lobi prefrontali.</a:t>
            </a:r>
          </a:p>
          <a:p>
            <a:r>
              <a:rPr lang="it-IT" b="1" dirty="0"/>
              <a:t>La </a:t>
            </a:r>
            <a:r>
              <a:rPr lang="it-IT" b="1" u="sng" dirty="0"/>
              <a:t>corteccia prefrontale</a:t>
            </a:r>
            <a:r>
              <a:rPr lang="it-IT" b="1" dirty="0"/>
              <a:t> si attiva quando l’individuo è spaventato o adirato, ma controlla queste emozioni in modo da gestire efficacemente la situazione. Quest’area neocorticale consente di dare agli impulsi emotivi una risposta più analitica o appropriata, modulando l’amigdala e le altre aree limbiche.</a:t>
            </a:r>
          </a:p>
          <a:p>
            <a:r>
              <a:rPr lang="it-IT" b="1" dirty="0"/>
              <a:t>i lobi prefrontali eseguono la reazione che ritengono migliore fra una miriade di possibilità in base al criterio del rapporto rischio/beneficio.</a:t>
            </a:r>
          </a:p>
          <a:p>
            <a:r>
              <a:rPr lang="it-IT" b="1" dirty="0"/>
              <a:t>L’esclusione dei lobi prefrontali (come accadeva nelle lobotomie) attraverso la rimozione o l’interruzione della connessione con i centri inferiori del cervello, comporta l’assenza dell’equilibrio nelle risposte emozionali e gran parte della vita emozionale viene meno: se non ci si rende conto di essere in presenza di qualcosa che merita una risposta emozionale, non ci sarà alcuna risposta.</a:t>
            </a:r>
          </a:p>
        </p:txBody>
      </p:sp>
    </p:spTree>
    <p:extLst>
      <p:ext uri="{BB962C8B-B14F-4D97-AF65-F5344CB8AC3E}">
        <p14:creationId xmlns:p14="http://schemas.microsoft.com/office/powerpoint/2010/main" val="3991831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C76947-5E0C-C62D-FCD3-4761AA36FA11}"/>
              </a:ext>
            </a:extLst>
          </p:cNvPr>
          <p:cNvSpPr>
            <a:spLocks noGrp="1"/>
          </p:cNvSpPr>
          <p:nvPr>
            <p:ph type="title"/>
          </p:nvPr>
        </p:nvSpPr>
        <p:spPr>
          <a:xfrm>
            <a:off x="228601" y="157164"/>
            <a:ext cx="11801474" cy="385762"/>
          </a:xfrm>
        </p:spPr>
        <p:txBody>
          <a:bodyPr>
            <a:noAutofit/>
          </a:bodyPr>
          <a:lstStyle/>
          <a:p>
            <a:r>
              <a:rPr lang="it-IT" sz="2800" b="1" dirty="0"/>
              <a:t>L’intelligenza e le emozioni</a:t>
            </a:r>
          </a:p>
        </p:txBody>
      </p:sp>
      <p:sp>
        <p:nvSpPr>
          <p:cNvPr id="3" name="Segnaposto contenuto 2">
            <a:extLst>
              <a:ext uri="{FF2B5EF4-FFF2-40B4-BE49-F238E27FC236}">
                <a16:creationId xmlns:a16="http://schemas.microsoft.com/office/drawing/2014/main" id="{F2DE89F4-3B29-8885-DBCC-A42576978AB7}"/>
              </a:ext>
            </a:extLst>
          </p:cNvPr>
          <p:cNvSpPr>
            <a:spLocks noGrp="1"/>
          </p:cNvSpPr>
          <p:nvPr>
            <p:ph sz="quarter" idx="13"/>
          </p:nvPr>
        </p:nvSpPr>
        <p:spPr>
          <a:xfrm>
            <a:off x="228601" y="714376"/>
            <a:ext cx="11801474" cy="5815012"/>
          </a:xfrm>
        </p:spPr>
        <p:txBody>
          <a:bodyPr>
            <a:noAutofit/>
          </a:bodyPr>
          <a:lstStyle/>
          <a:p>
            <a:r>
              <a:rPr lang="it-IT" sz="2400" b="1" dirty="0"/>
              <a:t>Quando le connessioni tra l’amigdala e i lobi prefrontali si interrompono, la capacità di prendere decisioni viene seriamente compromessa, anche quando l’</a:t>
            </a:r>
            <a:r>
              <a:rPr lang="it-IT" sz="2400" b="1" dirty="0" err="1"/>
              <a:t>iq</a:t>
            </a:r>
            <a:r>
              <a:rPr lang="it-IT" sz="2400" b="1" dirty="0"/>
              <a:t> e le abilità cognitive rimangono integre</a:t>
            </a:r>
            <a:r>
              <a:rPr lang="it-IT" sz="2400" b="1" dirty="0">
                <a:solidFill>
                  <a:srgbClr val="FF0000"/>
                </a:solidFill>
              </a:rPr>
              <a:t>: nonostante l’intelligenza rimane intatta, si compiono scelte disastrose negli affari e nella vita privata, ci si arriva a tormentare per prendere decisioni anche semplici. </a:t>
            </a:r>
          </a:p>
          <a:p>
            <a:r>
              <a:rPr lang="it-IT" sz="2400" b="1" dirty="0"/>
              <a:t>Il circuito che collega l’amigdala ai lobi prefrontali è una via d’accesso fondamentale all’archivio contenente quelle preferenze e quelle avversioni che si accumulano durante la vita. Se viene esclusa l’amigdala e la memoria emozionale in essa custodita, quanto viene elaborato nella neocorteccia non è più in grado di innescare reazioni emotive che in passato erano state associate allo stesso evento. Tutto diventa neutrale </a:t>
            </a:r>
          </a:p>
        </p:txBody>
      </p:sp>
    </p:spTree>
    <p:extLst>
      <p:ext uri="{BB962C8B-B14F-4D97-AF65-F5344CB8AC3E}">
        <p14:creationId xmlns:p14="http://schemas.microsoft.com/office/powerpoint/2010/main" val="272860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C9BC9C-1D21-5A06-655F-2126C5BA571D}"/>
              </a:ext>
            </a:extLst>
          </p:cNvPr>
          <p:cNvSpPr>
            <a:spLocks noGrp="1"/>
          </p:cNvSpPr>
          <p:nvPr>
            <p:ph type="title"/>
          </p:nvPr>
        </p:nvSpPr>
        <p:spPr>
          <a:xfrm>
            <a:off x="457201" y="342901"/>
            <a:ext cx="11358562" cy="542924"/>
          </a:xfrm>
        </p:spPr>
        <p:txBody>
          <a:bodyPr>
            <a:normAutofit fontScale="90000"/>
          </a:bodyPr>
          <a:lstStyle/>
          <a:p>
            <a:r>
              <a:rPr lang="it-IT" b="1" dirty="0"/>
              <a:t>L’intelligenza</a:t>
            </a:r>
          </a:p>
        </p:txBody>
      </p:sp>
      <p:sp>
        <p:nvSpPr>
          <p:cNvPr id="3" name="Segnaposto contenuto 2">
            <a:extLst>
              <a:ext uri="{FF2B5EF4-FFF2-40B4-BE49-F238E27FC236}">
                <a16:creationId xmlns:a16="http://schemas.microsoft.com/office/drawing/2014/main" id="{07B2A0EB-8CBB-5A81-939A-033D2037A642}"/>
              </a:ext>
            </a:extLst>
          </p:cNvPr>
          <p:cNvSpPr>
            <a:spLocks noGrp="1"/>
          </p:cNvSpPr>
          <p:nvPr>
            <p:ph sz="quarter" idx="13"/>
          </p:nvPr>
        </p:nvSpPr>
        <p:spPr>
          <a:xfrm>
            <a:off x="457201" y="1014414"/>
            <a:ext cx="11358562" cy="5500686"/>
          </a:xfrm>
        </p:spPr>
        <p:txBody>
          <a:bodyPr>
            <a:normAutofit fontScale="92500" lnSpcReduction="10000"/>
          </a:bodyPr>
          <a:lstStyle/>
          <a:p>
            <a:r>
              <a:rPr lang="it-IT" sz="2400" b="1" dirty="0"/>
              <a:t>L’INTELLIGENZA è UN’ABILITA’ MENTALE MOLTO GENERALE, CHE INCLUDE L’ABILITA’ DI: </a:t>
            </a:r>
            <a:r>
              <a:rPr lang="it-IT" sz="2400" b="1" dirty="0">
                <a:solidFill>
                  <a:srgbClr val="FF0000"/>
                </a:solidFill>
              </a:rPr>
              <a:t>RAGIONARE, PIANIFICARE, RISOLVERE PROBLEMI, PENSARE IN MODO ASTRATTO, COMPRENDERE IDEE COMPLESSE, APPRENDERE RAPIDAMENTE E IMPARARE DALL’ESPERIENZA.</a:t>
            </a:r>
            <a:r>
              <a:rPr lang="it-IT" sz="2400" b="1" dirty="0"/>
              <a:t> ESSA NON RIGUARDA SOLO L’APPRENDIMENTO ATTRAVERSO LO STUDIO DEI LIBRI, IL SUCCESSO SCOLASTICO O L’ABILITA’ NELL’AFFRONTARE TEST. ESSA RIGUARDA UNA PIU’ AMPIA CAPACITA’ DI COMPRENDERE IL MONDO CHE CI CIRCONDA, DI DARNE UN SENSO E DI CAPIRE COSA FARE. </a:t>
            </a:r>
          </a:p>
          <a:p>
            <a:r>
              <a:rPr lang="it-IT" sz="2400" b="1" dirty="0"/>
              <a:t>GALTON CONSIDERAVA L’INTELLIGENZA UNA CARATTERISTICA CHIAVE DEL SUCCESSO EVOLUTIVO UMANO; RITENEVA CHE VARIASSE NEGLI INDIVIDUI APPARTENENTI ALLA STESSA SPECIE E FOSSE IN LARGA MISURA </a:t>
            </a:r>
            <a:r>
              <a:rPr lang="it-IT" sz="2400" b="1" dirty="0" err="1"/>
              <a:t>EREDitaria</a:t>
            </a:r>
            <a:r>
              <a:rPr lang="it-IT" sz="2400" b="1" dirty="0"/>
              <a:t>. Nel suo laboratorio si testavano </a:t>
            </a:r>
            <a:r>
              <a:rPr lang="it-IT" sz="2400" b="1" dirty="0" err="1"/>
              <a:t>l’acuita’</a:t>
            </a:r>
            <a:r>
              <a:rPr lang="it-IT" sz="2400" b="1" dirty="0"/>
              <a:t> visiva e uditiva, la percezione dei colori, i tempi di reazione, la forza della presa e la </a:t>
            </a:r>
            <a:r>
              <a:rPr lang="it-IT" sz="2400" b="1" dirty="0" err="1"/>
              <a:t>capacita’</a:t>
            </a:r>
            <a:r>
              <a:rPr lang="it-IT" sz="2400" b="1" dirty="0"/>
              <a:t> polmonare. Il suo tentativo si rivelò infruttuoso perché queste variabili mostrano una correlazione debole con l’intelligenza.</a:t>
            </a:r>
          </a:p>
        </p:txBody>
      </p:sp>
    </p:spTree>
    <p:extLst>
      <p:ext uri="{BB962C8B-B14F-4D97-AF65-F5344CB8AC3E}">
        <p14:creationId xmlns:p14="http://schemas.microsoft.com/office/powerpoint/2010/main" val="270707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3B2AB2-AE94-EDC9-BF7F-2FC996F98B27}"/>
              </a:ext>
            </a:extLst>
          </p:cNvPr>
          <p:cNvSpPr>
            <a:spLocks noGrp="1"/>
          </p:cNvSpPr>
          <p:nvPr>
            <p:ph type="title"/>
          </p:nvPr>
        </p:nvSpPr>
        <p:spPr>
          <a:xfrm>
            <a:off x="257175" y="1"/>
            <a:ext cx="11715750" cy="414337"/>
          </a:xfrm>
        </p:spPr>
        <p:txBody>
          <a:bodyPr>
            <a:noAutofit/>
          </a:bodyPr>
          <a:lstStyle/>
          <a:p>
            <a:r>
              <a:rPr lang="it-IT" sz="2800" b="1" dirty="0" err="1"/>
              <a:t>Iq</a:t>
            </a:r>
            <a:r>
              <a:rPr lang="it-IT" sz="2800" b="1" dirty="0"/>
              <a:t> e intelligenza emotiva</a:t>
            </a:r>
          </a:p>
        </p:txBody>
      </p:sp>
      <p:sp>
        <p:nvSpPr>
          <p:cNvPr id="3" name="Segnaposto contenuto 2">
            <a:extLst>
              <a:ext uri="{FF2B5EF4-FFF2-40B4-BE49-F238E27FC236}">
                <a16:creationId xmlns:a16="http://schemas.microsoft.com/office/drawing/2014/main" id="{F158261A-7DC7-81DA-CFEB-CCEC8E48FBF5}"/>
              </a:ext>
            </a:extLst>
          </p:cNvPr>
          <p:cNvSpPr>
            <a:spLocks noGrp="1"/>
          </p:cNvSpPr>
          <p:nvPr>
            <p:ph sz="quarter" idx="13"/>
          </p:nvPr>
        </p:nvSpPr>
        <p:spPr>
          <a:xfrm>
            <a:off x="0" y="414338"/>
            <a:ext cx="11558587" cy="6443662"/>
          </a:xfrm>
        </p:spPr>
        <p:txBody>
          <a:bodyPr>
            <a:noAutofit/>
          </a:bodyPr>
          <a:lstStyle/>
          <a:p>
            <a:r>
              <a:rPr lang="it-IT" sz="1800" b="1" dirty="0"/>
              <a:t>L’</a:t>
            </a:r>
            <a:r>
              <a:rPr lang="it-IT" sz="1800" b="1" dirty="0" err="1"/>
              <a:t>iq</a:t>
            </a:r>
            <a:r>
              <a:rPr lang="it-IT" sz="1800" b="1" dirty="0"/>
              <a:t> e l’intelligenza emotiva non sono competenze opposte ma separate. L’essere umano è dotato di una miscela di entrambi. La misurazione dell’</a:t>
            </a:r>
            <a:r>
              <a:rPr lang="it-IT" sz="1800" b="1" dirty="0" err="1"/>
              <a:t>iq</a:t>
            </a:r>
            <a:r>
              <a:rPr lang="it-IT" sz="1800" b="1" dirty="0"/>
              <a:t> è possibile attraverso le batterie di test, ma non esiste una misurazione dell’intelligenza emotiva (ad esempio l’empatia). È possibile estrarre i «tipi puri»:</a:t>
            </a:r>
          </a:p>
          <a:p>
            <a:r>
              <a:rPr lang="it-IT" sz="1800" b="1" u="sng" dirty="0"/>
              <a:t>Il tipo dotato di un elevato </a:t>
            </a:r>
            <a:r>
              <a:rPr lang="it-IT" sz="1800" b="1" u="sng" dirty="0" err="1"/>
              <a:t>iq</a:t>
            </a:r>
            <a:r>
              <a:rPr lang="it-IT" sz="1800" b="1" u="sng" dirty="0"/>
              <a:t>:</a:t>
            </a:r>
            <a:r>
              <a:rPr lang="it-IT" sz="1800" b="1" dirty="0"/>
              <a:t> è una caricatura intellettuale, abile nel regno della mente ma inetto in quello personale. Il maschio ha un’ampia gamma di interessi e capacità intellettive; è ambizioso, produttivo, fidato, ostinato, non ha preoccupazioni autoriferite, critico, esigente, inibito, a disagio nella sfera della sessualità, poco espressivo, freddo ed emotivamente indifferente. La femmina è intellettualmente sicura, fluente nell’esprimere i propri pensieri; soggetta ad ansia e senso di colpa, esita ad esprimere la propria collera, introspettiva.</a:t>
            </a:r>
          </a:p>
          <a:p>
            <a:r>
              <a:rPr lang="it-IT" sz="1800" b="1" u="sng" dirty="0"/>
              <a:t>Il tipo dotato di intelligenza emotiva: </a:t>
            </a:r>
            <a:r>
              <a:rPr lang="it-IT" sz="1800" b="1" dirty="0"/>
              <a:t>il maschio è socialmente equilibrato, espansivo, allegro non soggetto a paure o al rimuginare di natura ansiosa; ha una spiccata capacità di dedicarsi alle altre persone o ad una causa, di assumersi responsabilità. Nelle relazioni è comprensivo, premuroso e protettivo. La vita emotiva è ricca e appropriata, a proprio agio con se stesso. La femmina è sicura di sé, esprime i suoi sentimenti in modo congruo, diretto ed equilibrato; è estroversa, si adatta allo stress, a proprio agio con se stessa, spontanea, aperta. Raramente si sentono in ansia o colpevoli e non tendono a rimuginare.</a:t>
            </a:r>
          </a:p>
        </p:txBody>
      </p:sp>
    </p:spTree>
    <p:extLst>
      <p:ext uri="{BB962C8B-B14F-4D97-AF65-F5344CB8AC3E}">
        <p14:creationId xmlns:p14="http://schemas.microsoft.com/office/powerpoint/2010/main" val="255319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E18E92-94B6-C1F1-AF1B-666D111D865A}"/>
              </a:ext>
            </a:extLst>
          </p:cNvPr>
          <p:cNvSpPr>
            <a:spLocks noGrp="1"/>
          </p:cNvSpPr>
          <p:nvPr>
            <p:ph type="title"/>
          </p:nvPr>
        </p:nvSpPr>
        <p:spPr>
          <a:xfrm>
            <a:off x="913775" y="914400"/>
            <a:ext cx="10364451" cy="642938"/>
          </a:xfrm>
        </p:spPr>
        <p:txBody>
          <a:bodyPr/>
          <a:lstStyle/>
          <a:p>
            <a:r>
              <a:rPr lang="it-IT" b="1" dirty="0"/>
              <a:t>L’intelligenza emotiva</a:t>
            </a:r>
          </a:p>
        </p:txBody>
      </p:sp>
      <p:sp>
        <p:nvSpPr>
          <p:cNvPr id="3" name="Segnaposto contenuto 2">
            <a:extLst>
              <a:ext uri="{FF2B5EF4-FFF2-40B4-BE49-F238E27FC236}">
                <a16:creationId xmlns:a16="http://schemas.microsoft.com/office/drawing/2014/main" id="{D95DA96F-9954-657E-7D6C-D475721952EF}"/>
              </a:ext>
            </a:extLst>
          </p:cNvPr>
          <p:cNvSpPr>
            <a:spLocks noGrp="1"/>
          </p:cNvSpPr>
          <p:nvPr>
            <p:ph sz="quarter" idx="13"/>
          </p:nvPr>
        </p:nvSpPr>
        <p:spPr/>
        <p:txBody>
          <a:bodyPr/>
          <a:lstStyle/>
          <a:p>
            <a:r>
              <a:rPr lang="it-IT" sz="2800" b="1" dirty="0"/>
              <a:t>Questi profili sono estremi, poiché tutti gli esseri umani sono dotati di abilità intellettuali </a:t>
            </a:r>
            <a:r>
              <a:rPr lang="it-IT" sz="2800" b="1"/>
              <a:t>eD </a:t>
            </a:r>
            <a:r>
              <a:rPr lang="it-IT" sz="2800" b="1" dirty="0"/>
              <a:t>emozionali; tuttavia offrono un’analisi istruttiva di entrambe le dimensioni. Tra le due però è l’intelligenza emotiva che contribuisce ad offrire quelle qualità che ci rendono pienamente umani. </a:t>
            </a:r>
            <a:endParaRPr lang="it-IT" sz="2800" b="1" u="sng" dirty="0"/>
          </a:p>
          <a:p>
            <a:endParaRPr lang="it-IT" dirty="0"/>
          </a:p>
        </p:txBody>
      </p:sp>
    </p:spTree>
    <p:extLst>
      <p:ext uri="{BB962C8B-B14F-4D97-AF65-F5344CB8AC3E}">
        <p14:creationId xmlns:p14="http://schemas.microsoft.com/office/powerpoint/2010/main" val="188792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CBB11D-FAB3-97E2-9261-13B46C902731}"/>
              </a:ext>
            </a:extLst>
          </p:cNvPr>
          <p:cNvSpPr>
            <a:spLocks noGrp="1"/>
          </p:cNvSpPr>
          <p:nvPr>
            <p:ph type="title"/>
          </p:nvPr>
        </p:nvSpPr>
        <p:spPr>
          <a:xfrm>
            <a:off x="200025" y="257175"/>
            <a:ext cx="11801475" cy="485775"/>
          </a:xfrm>
        </p:spPr>
        <p:txBody>
          <a:bodyPr>
            <a:normAutofit fontScale="90000"/>
          </a:bodyPr>
          <a:lstStyle/>
          <a:p>
            <a:r>
              <a:rPr lang="it-IT" b="1" dirty="0"/>
              <a:t>Misurazione dell’intelligenza</a:t>
            </a:r>
          </a:p>
        </p:txBody>
      </p:sp>
      <p:sp>
        <p:nvSpPr>
          <p:cNvPr id="3" name="Segnaposto contenuto 2">
            <a:extLst>
              <a:ext uri="{FF2B5EF4-FFF2-40B4-BE49-F238E27FC236}">
                <a16:creationId xmlns:a16="http://schemas.microsoft.com/office/drawing/2014/main" id="{7B6A7040-760A-D7E2-5289-FC55BE629655}"/>
              </a:ext>
            </a:extLst>
          </p:cNvPr>
          <p:cNvSpPr>
            <a:spLocks noGrp="1"/>
          </p:cNvSpPr>
          <p:nvPr>
            <p:ph sz="quarter" idx="13"/>
          </p:nvPr>
        </p:nvSpPr>
        <p:spPr>
          <a:xfrm>
            <a:off x="200025" y="900113"/>
            <a:ext cx="11801475" cy="5700711"/>
          </a:xfrm>
        </p:spPr>
        <p:txBody>
          <a:bodyPr/>
          <a:lstStyle/>
          <a:p>
            <a:r>
              <a:rPr lang="it-IT" b="1" dirty="0"/>
              <a:t>Il più importante contributo fu quello di </a:t>
            </a:r>
            <a:r>
              <a:rPr lang="it-IT" b="1" u="sng" dirty="0" err="1"/>
              <a:t>alfred</a:t>
            </a:r>
            <a:r>
              <a:rPr lang="it-IT" b="1" u="sng" dirty="0"/>
              <a:t> </a:t>
            </a:r>
            <a:r>
              <a:rPr lang="it-IT" b="1" u="sng" dirty="0" err="1"/>
              <a:t>binet</a:t>
            </a:r>
            <a:r>
              <a:rPr lang="it-IT" b="1" u="sng" dirty="0"/>
              <a:t>: </a:t>
            </a:r>
            <a:r>
              <a:rPr lang="it-IT" b="1" dirty="0"/>
              <a:t>fu </a:t>
            </a:r>
            <a:r>
              <a:rPr lang="it-IT" b="1" dirty="0" err="1"/>
              <a:t>incaricATO</a:t>
            </a:r>
            <a:r>
              <a:rPr lang="it-IT" b="1" dirty="0"/>
              <a:t> DAL MPI DI INVENTARE UN MODO RAPIDO E AFFIDABILE PER INDIVIDUARE BAMBINI CON NECESSITA’ EDUCATIVE SPECIALI. EGLI SI </a:t>
            </a:r>
            <a:r>
              <a:rPr lang="it-IT" b="1" dirty="0" err="1"/>
              <a:t>FOCALIZZò</a:t>
            </a:r>
            <a:r>
              <a:rPr lang="it-IT" b="1" dirty="0"/>
              <a:t> SU PROVE CHE FACESSERO EMERGERE LA CAPACITA’ DEI BAMBINI DI AFFRONTARE PROBLEMI COMUNI NELLA LORO ATTIVITA’ QUOTIDIANA (INDICARE PARTI DEL CORPO, DEFINIRE PAROLE, ECC.). BINET DEFINI’ </a:t>
            </a:r>
            <a:r>
              <a:rPr lang="it-IT" b="1" u="sng" dirty="0"/>
              <a:t>L’ETA’ MENTALE</a:t>
            </a:r>
            <a:r>
              <a:rPr lang="it-IT" b="1" dirty="0"/>
              <a:t>: ETA’ ANAGRAFICA A CUI UN GRUPPO DI BAMBINI COETANEI OTTIENE PRESTAZIONI ANALOGHE. UN BAMBINO DI 6 ANNI AVRA’ UN’ETA’ MENTALE DI 8 SE LA SUA PRESTAZIONE A QUELLA MEDIA DI BAMBINI DI 8 ANNI D’ETA’. UN’ETA’ MENTALE MOLTO INFERIORE A QUELLA ANAGRAFICA AVREBBE SEGNALATO UN BAMBINO MERITEVOLE DI MAGGIORE ATTENZIONE.</a:t>
            </a:r>
          </a:p>
          <a:p>
            <a:r>
              <a:rPr lang="it-IT" b="1" dirty="0"/>
              <a:t>NEGLI USA </a:t>
            </a:r>
            <a:r>
              <a:rPr lang="it-IT" b="1" u="sng" dirty="0"/>
              <a:t>LEWIS TERMAN</a:t>
            </a:r>
            <a:r>
              <a:rPr lang="it-IT" b="1" dirty="0"/>
              <a:t> CREO’ UNA VERSIONE DEL TEST CONOSCIUTA COME </a:t>
            </a:r>
            <a:r>
              <a:rPr lang="it-IT" b="1" i="1" dirty="0"/>
              <a:t>BATTERIA DI STANFORD-BINET</a:t>
            </a:r>
            <a:r>
              <a:rPr lang="it-IT" b="1" dirty="0"/>
              <a:t>. EGLI PROPOSE LA DEFINIZIONE DI UN INDICE SINTETICO: IL QUOZIENTE INTELLETTIVO</a:t>
            </a:r>
          </a:p>
          <a:p>
            <a:pPr marL="0" indent="0">
              <a:buNone/>
            </a:pPr>
            <a:r>
              <a:rPr lang="it-IT" b="1" dirty="0"/>
              <a:t>                                                        ETA’ MENTALE                  100</a:t>
            </a:r>
          </a:p>
          <a:p>
            <a:pPr marL="0" indent="0">
              <a:buNone/>
            </a:pPr>
            <a:r>
              <a:rPr lang="it-IT" b="1" dirty="0"/>
              <a:t>                                                  ETA’  CRONOLOGICA</a:t>
            </a:r>
          </a:p>
        </p:txBody>
      </p:sp>
      <p:cxnSp>
        <p:nvCxnSpPr>
          <p:cNvPr id="5" name="Connettore diritto 4">
            <a:extLst>
              <a:ext uri="{FF2B5EF4-FFF2-40B4-BE49-F238E27FC236}">
                <a16:creationId xmlns:a16="http://schemas.microsoft.com/office/drawing/2014/main" id="{6E93D405-ED8A-66C5-671E-12632236E469}"/>
              </a:ext>
            </a:extLst>
          </p:cNvPr>
          <p:cNvCxnSpPr>
            <a:cxnSpLocks/>
          </p:cNvCxnSpPr>
          <p:nvPr/>
        </p:nvCxnSpPr>
        <p:spPr>
          <a:xfrm>
            <a:off x="3614738" y="5614988"/>
            <a:ext cx="248602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egno di moltiplicazione 8">
            <a:extLst>
              <a:ext uri="{FF2B5EF4-FFF2-40B4-BE49-F238E27FC236}">
                <a16:creationId xmlns:a16="http://schemas.microsoft.com/office/drawing/2014/main" id="{2A42E7CE-11D5-193A-18EA-37C807ADA0DF}"/>
              </a:ext>
            </a:extLst>
          </p:cNvPr>
          <p:cNvSpPr/>
          <p:nvPr/>
        </p:nvSpPr>
        <p:spPr>
          <a:xfrm>
            <a:off x="6329363" y="5357815"/>
            <a:ext cx="371475" cy="3571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2439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4F79A8-7231-4798-E497-4CD734AD6588}"/>
              </a:ext>
            </a:extLst>
          </p:cNvPr>
          <p:cNvSpPr>
            <a:spLocks noGrp="1"/>
          </p:cNvSpPr>
          <p:nvPr>
            <p:ph type="title"/>
          </p:nvPr>
        </p:nvSpPr>
        <p:spPr>
          <a:xfrm>
            <a:off x="271463" y="200026"/>
            <a:ext cx="11658600" cy="400050"/>
          </a:xfrm>
        </p:spPr>
        <p:txBody>
          <a:bodyPr>
            <a:normAutofit fontScale="90000"/>
          </a:bodyPr>
          <a:lstStyle/>
          <a:p>
            <a:r>
              <a:rPr lang="it-IT" b="1" dirty="0"/>
              <a:t>MISURAZIONE DELL’INTELLIGENZA</a:t>
            </a:r>
          </a:p>
        </p:txBody>
      </p:sp>
      <p:sp>
        <p:nvSpPr>
          <p:cNvPr id="3" name="Segnaposto contenuto 2">
            <a:extLst>
              <a:ext uri="{FF2B5EF4-FFF2-40B4-BE49-F238E27FC236}">
                <a16:creationId xmlns:a16="http://schemas.microsoft.com/office/drawing/2014/main" id="{E2A6FDC9-2099-7D2D-1DDD-36D993EDBC99}"/>
              </a:ext>
            </a:extLst>
          </p:cNvPr>
          <p:cNvSpPr>
            <a:spLocks noGrp="1"/>
          </p:cNvSpPr>
          <p:nvPr>
            <p:ph sz="quarter" idx="13"/>
          </p:nvPr>
        </p:nvSpPr>
        <p:spPr>
          <a:xfrm>
            <a:off x="271463" y="600076"/>
            <a:ext cx="11658600" cy="6257924"/>
          </a:xfrm>
        </p:spPr>
        <p:txBody>
          <a:bodyPr>
            <a:normAutofit fontScale="92500" lnSpcReduction="20000"/>
          </a:bodyPr>
          <a:lstStyle/>
          <a:p>
            <a:r>
              <a:rPr lang="it-IT" b="1" dirty="0"/>
              <a:t>LO STANFORD-BINET ISPIRO’ LA NASCITA DI ULTERIORI TEST D’INTELLIGENZA NON SOLO NELL’ETA’ EVOLUTIVA, MA ANCHE NEGLI ADULTI. DURANTE LA PRIMA GUERRA MONDIALE FURONO SVILUPPATE PER L’ESERCITO BATTERIE DI TEST. A QUESTE SI ISPIRO’ </a:t>
            </a:r>
            <a:r>
              <a:rPr lang="it-IT" b="1" u="sng" dirty="0"/>
              <a:t>WECHSLER</a:t>
            </a:r>
            <a:r>
              <a:rPr lang="it-IT" b="1" dirty="0"/>
              <a:t> CHE COSTRUI’ LA WAIS (WECHSLER ADULT INTELLIGENCE SCALE), BATTERIA ANCORA OGGI UTILIZZATA PER GLI ADULTI. EGLI DOVETTE ABBANDONARE L’USO DELL’ETA’ NEL CALCOLO DELL’IQ (RIDEFINITO COME UN INDICE DI DEVIAZIONE DELL’INDIVIDUO DALLA SUA POSIZIONE DI RIFERIMENTO).</a:t>
            </a:r>
          </a:p>
          <a:p>
            <a:r>
              <a:rPr lang="it-IT" b="1" dirty="0"/>
              <a:t>I PRIMI DEL NOVECENTO </a:t>
            </a:r>
            <a:r>
              <a:rPr lang="it-IT" b="1" u="sng" dirty="0"/>
              <a:t>CHARLES SPEARMAN</a:t>
            </a:r>
            <a:r>
              <a:rPr lang="it-IT" b="1" dirty="0"/>
              <a:t> NOTO’ CHE STUDENTI CHE RIPORTAVANO «VOTI </a:t>
            </a:r>
            <a:r>
              <a:rPr lang="it-IT" b="1" dirty="0" err="1"/>
              <a:t>BUONi</a:t>
            </a:r>
            <a:r>
              <a:rPr lang="it-IT" b="1" dirty="0"/>
              <a:t>» IN UNA DISCIPLINA TENDEVANO AD AVERLI ANCHE IN ALTRE. EGLI IPOTIZZO’ CHE TALE CORRELAZIONE FOSSE DOVUTA ALL’ESISTENZA DI UNA SINGOLA </a:t>
            </a:r>
            <a:r>
              <a:rPr lang="it-IT" b="1" dirty="0" err="1"/>
              <a:t>ABILITà</a:t>
            </a:r>
            <a:r>
              <a:rPr lang="it-IT" b="1" dirty="0"/>
              <a:t> MENTALE, UN FATTORE DENOMINATO G, CHE INFLUENZA LE PRESTAZIONI in TUTTI GLI AMBITI. EGLI PROPOSE LA </a:t>
            </a:r>
            <a:r>
              <a:rPr lang="it-IT" b="1" u="sng" dirty="0"/>
              <a:t>TEORIA DELL’INTELLIGENZA A DUE FATTORI</a:t>
            </a:r>
            <a:r>
              <a:rPr lang="it-IT" b="1" dirty="0"/>
              <a:t>. IN QUESTA TEORIA DUE FATTORI DETERMINANO LA PRESTAZIONE IN QUALSIASI PROVA, UN FATTORE GENERALE G, COMUNE A TUTTE LE PROVE E MOLTEPLICI FATTORI S (specifici), CARATTERISTICI DI CIASCUNA PROVA. PER SPEARMAN L’INTELLIGENZA CORRISPONDEVA AL SUO FATTORE GENERALE G.</a:t>
            </a:r>
          </a:p>
          <a:p>
            <a:r>
              <a:rPr lang="it-IT" b="1" dirty="0"/>
              <a:t>Il fattore g è rappresentabile da un singolo numero e definibile secondo tre principi qualitativi della cognizione: l’apprendimento dall’esperienza (capacità di apprendere dalle esperienze di vita), la deduzione di relazioni (capacità di compiere inferenze di relazione tra due o più oggetti), la deduzione di correlazioni. Il compito di </a:t>
            </a:r>
            <a:r>
              <a:rPr lang="it-IT" b="1" u="sng" dirty="0"/>
              <a:t>analogia,</a:t>
            </a:r>
            <a:r>
              <a:rPr lang="it-IT" b="1" dirty="0"/>
              <a:t> utilizzato in molti test di intelligenza, racchiude queste tre capacità che formano il fattore </a:t>
            </a:r>
            <a:r>
              <a:rPr lang="it-IT" b="1" u="sng" dirty="0"/>
              <a:t>generale</a:t>
            </a:r>
            <a:r>
              <a:rPr lang="it-IT" b="1" dirty="0"/>
              <a:t>, O FATTORE G, di Spearman.</a:t>
            </a:r>
          </a:p>
        </p:txBody>
      </p:sp>
    </p:spTree>
    <p:extLst>
      <p:ext uri="{BB962C8B-B14F-4D97-AF65-F5344CB8AC3E}">
        <p14:creationId xmlns:p14="http://schemas.microsoft.com/office/powerpoint/2010/main" val="261334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6CCBCF-33C1-99FA-A7DF-86D2CC429284}"/>
              </a:ext>
            </a:extLst>
          </p:cNvPr>
          <p:cNvSpPr>
            <a:spLocks noGrp="1"/>
          </p:cNvSpPr>
          <p:nvPr>
            <p:ph type="title"/>
          </p:nvPr>
        </p:nvSpPr>
        <p:spPr>
          <a:xfrm>
            <a:off x="257175" y="257176"/>
            <a:ext cx="11615738" cy="457200"/>
          </a:xfrm>
        </p:spPr>
        <p:txBody>
          <a:bodyPr>
            <a:normAutofit fontScale="90000"/>
          </a:bodyPr>
          <a:lstStyle/>
          <a:p>
            <a:r>
              <a:rPr lang="it-IT" b="1" dirty="0"/>
              <a:t>MISURAZIONE DELL’INTELLIGENZA</a:t>
            </a:r>
          </a:p>
        </p:txBody>
      </p:sp>
      <p:sp>
        <p:nvSpPr>
          <p:cNvPr id="3" name="Segnaposto contenuto 2">
            <a:extLst>
              <a:ext uri="{FF2B5EF4-FFF2-40B4-BE49-F238E27FC236}">
                <a16:creationId xmlns:a16="http://schemas.microsoft.com/office/drawing/2014/main" id="{C67C5A91-CCA0-F754-121A-286589545A08}"/>
              </a:ext>
            </a:extLst>
          </p:cNvPr>
          <p:cNvSpPr>
            <a:spLocks noGrp="1"/>
          </p:cNvSpPr>
          <p:nvPr>
            <p:ph sz="quarter" idx="13"/>
          </p:nvPr>
        </p:nvSpPr>
        <p:spPr>
          <a:xfrm>
            <a:off x="257175" y="914400"/>
            <a:ext cx="11615738" cy="5686424"/>
          </a:xfrm>
        </p:spPr>
        <p:txBody>
          <a:bodyPr>
            <a:normAutofit fontScale="92500" lnSpcReduction="10000"/>
          </a:bodyPr>
          <a:lstStyle/>
          <a:p>
            <a:r>
              <a:rPr lang="it-IT" b="1" u="sng" dirty="0"/>
              <a:t>LOUIS LEON THURSTONE</a:t>
            </a:r>
            <a:r>
              <a:rPr lang="it-IT" b="1" dirty="0"/>
              <a:t> CONTESTO’ L’IDEA DEL SINGOLO FATTORE GENERALE D’INTELLIGENZA; RITENNE APPROPRIATO DESCRIVERE L’INTELLIGENZA COME LA COLLEZIONE DI ALCUNE </a:t>
            </a:r>
            <a:r>
              <a:rPr lang="it-IT" b="1" i="1" dirty="0"/>
              <a:t>ABILITA’ INDIPENDENTI</a:t>
            </a:r>
            <a:r>
              <a:rPr lang="it-IT" b="1" dirty="0"/>
              <a:t>, CIRCA SEI ABILITA’ NELLA PROPOSTA ORIGINALE FRA CUI LA MEMORIA, LA VISUALIZZAZIONE SPAZIALE, IL RAGIONAMENTO E LA VELOCITA’ PERCETTIVA. UNA PERSONA POTREBBE AVERE UN’OTTIMA MEMORIA, MA AVERE PRESTAZIONI DELUDENTI NELLA VELOCITA’ PERCETTIVA.</a:t>
            </a:r>
          </a:p>
          <a:p>
            <a:r>
              <a:rPr lang="it-IT" b="1" dirty="0"/>
              <a:t>CONSIDERANDO LA MISURAZIONE DEL FATTORE GENERALE (G), LO SVILUPPO DELLE MISURE DELL’INTELLIGENZA HA PRODOTTO DECINE DI TEST PER MISURARE IL FATTORE G: LE MATRICI DI </a:t>
            </a:r>
            <a:r>
              <a:rPr lang="it-IT" b="1" i="1" dirty="0"/>
              <a:t>RAVEN</a:t>
            </a:r>
            <a:r>
              <a:rPr lang="it-IT" b="1" dirty="0"/>
              <a:t>, IL TEST DEL VOCABOLARIO, LA WAIS, ECC. </a:t>
            </a:r>
          </a:p>
          <a:p>
            <a:r>
              <a:rPr lang="it-IT" b="1" dirty="0"/>
              <a:t>AFFINCHE’ UN TEST ABBIA UNA BUONA MISURA DI G, DEVE AVERE UN’ELEVATA CORRELAZIONE CON IL SUDDETTO FATTORE (</a:t>
            </a:r>
            <a:r>
              <a:rPr lang="it-IT" b="1" i="1" dirty="0"/>
              <a:t>FACTOR LOADING </a:t>
            </a:r>
            <a:r>
              <a:rPr lang="it-IT" b="1" dirty="0"/>
              <a:t>O SATURAZIONE E’ LA MISURA DI TALE CORRELAZIONE): UNA SATURAZIONE MOLTO BASSA (0,1) SU G CORRISPONDE ALLA MISURA DI FATTORI DIVERSI DA G; UNA SATURAZIONE MOLTO ALTA (0,9) CORRISPONDE AD UNA MISURA AFFIDABILE DI G.</a:t>
            </a:r>
          </a:p>
          <a:p>
            <a:r>
              <a:rPr lang="it-IT" b="1" dirty="0"/>
              <a:t>IL FATTORE GENERALE DI INTELLIGENZA G E’ UN CONCETTO PSICOMETRICO CHE PUO’ PRESCINDERE DALLA REALTA’ PSICOLOGICA DELL’INTELLIGENZA. MA AUTORI COME </a:t>
            </a:r>
            <a:r>
              <a:rPr lang="it-IT" b="1" u="sng" dirty="0"/>
              <a:t>GOTTFREDSON</a:t>
            </a:r>
            <a:r>
              <a:rPr lang="it-IT" b="1" dirty="0"/>
              <a:t> DEFINISCONO L’INTELLIGENZA UNA «FACOLTA’ MENTALE CON UN RUOLO CENTRALE IN NUMEROSE ATTIVITA’ UMANE». </a:t>
            </a:r>
            <a:r>
              <a:rPr lang="it-IT" b="1" dirty="0">
                <a:solidFill>
                  <a:srgbClr val="FF0000"/>
                </a:solidFill>
              </a:rPr>
              <a:t>NON SI PUO’ DUNQUE PRESCINDERE DAGLI ASPETTI </a:t>
            </a:r>
            <a:r>
              <a:rPr lang="it-IT" b="1" dirty="0" err="1">
                <a:solidFill>
                  <a:srgbClr val="FF0000"/>
                </a:solidFill>
              </a:rPr>
              <a:t>PSicoLOGICI</a:t>
            </a:r>
            <a:r>
              <a:rPr lang="it-IT" b="1" dirty="0">
                <a:solidFill>
                  <a:srgbClr val="FF0000"/>
                </a:solidFill>
              </a:rPr>
              <a:t> (ED ANCHE DA QUELLI EMOTIVI).</a:t>
            </a:r>
          </a:p>
        </p:txBody>
      </p:sp>
    </p:spTree>
    <p:extLst>
      <p:ext uri="{BB962C8B-B14F-4D97-AF65-F5344CB8AC3E}">
        <p14:creationId xmlns:p14="http://schemas.microsoft.com/office/powerpoint/2010/main" val="321410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49F30E-7663-2E89-C512-E7D732B1AF11}"/>
              </a:ext>
            </a:extLst>
          </p:cNvPr>
          <p:cNvSpPr>
            <a:spLocks noGrp="1"/>
          </p:cNvSpPr>
          <p:nvPr>
            <p:ph type="title"/>
          </p:nvPr>
        </p:nvSpPr>
        <p:spPr>
          <a:xfrm>
            <a:off x="328613" y="242889"/>
            <a:ext cx="11587162" cy="428624"/>
          </a:xfrm>
        </p:spPr>
        <p:txBody>
          <a:bodyPr>
            <a:noAutofit/>
          </a:bodyPr>
          <a:lstStyle/>
          <a:p>
            <a:r>
              <a:rPr lang="it-IT" sz="2800" b="1" dirty="0"/>
              <a:t>EFFETTI DELL’INTELLIGENZA: </a:t>
            </a:r>
            <a:r>
              <a:rPr lang="it-IT" sz="2800" b="1" dirty="0">
                <a:solidFill>
                  <a:srgbClr val="FF0000"/>
                </a:solidFill>
              </a:rPr>
              <a:t>IL SUCCESSO EDUCATIVO ESCOLASTICO</a:t>
            </a:r>
          </a:p>
        </p:txBody>
      </p:sp>
      <p:sp>
        <p:nvSpPr>
          <p:cNvPr id="3" name="Segnaposto contenuto 2">
            <a:extLst>
              <a:ext uri="{FF2B5EF4-FFF2-40B4-BE49-F238E27FC236}">
                <a16:creationId xmlns:a16="http://schemas.microsoft.com/office/drawing/2014/main" id="{C4FFDEF0-A2CC-7127-213C-BD3AE31FA85C}"/>
              </a:ext>
            </a:extLst>
          </p:cNvPr>
          <p:cNvSpPr>
            <a:spLocks noGrp="1"/>
          </p:cNvSpPr>
          <p:nvPr>
            <p:ph sz="quarter" idx="13"/>
          </p:nvPr>
        </p:nvSpPr>
        <p:spPr>
          <a:xfrm>
            <a:off x="328613" y="828675"/>
            <a:ext cx="11587162" cy="5786435"/>
          </a:xfrm>
        </p:spPr>
        <p:txBody>
          <a:bodyPr>
            <a:normAutofit lnSpcReduction="10000"/>
          </a:bodyPr>
          <a:lstStyle/>
          <a:p>
            <a:r>
              <a:rPr lang="it-IT" b="1" dirty="0"/>
              <a:t>IL PRIMO TENTATIVO DI MISURAZIONE DELLE ABILITA’ COGNITIVE FU EFFETTUATO PER INDIVIDUARE BAMBINI CON DIFFICOLTA’ DI APPRENDIMENTO (BINET-SIMON, 1905). Con La LORO BATTERIA DI TEST HANNO DEFINITO IN MODO CHIARO COME L’INTELLIGENZA SIA PROFONDAMENTE CORRELATA ALLA CAPACITA’ ED AL SUCCESSO NELL’APPRENDIMENTO. LA PRESENZA DI UNA FORTE CORRELAZIONE FRA SCOLARITA’ E INTELLIGENZA E’ STATA CONFERMATA DA MOLTI STUDI PUBBLICATI TRA IL 1922 E IL 2014. </a:t>
            </a:r>
          </a:p>
          <a:p>
            <a:r>
              <a:rPr lang="it-IT" b="1" dirty="0"/>
              <a:t>NON E’ SEMPRE POSSIBILE STABILIRE UNA RELAZIONE CAUSALE TRA LE VARIABILI IN STUDIO: IN QUESTO STUDIO E’ L’INTELLIGENZA CHE CAUSA UN </a:t>
            </a:r>
            <a:r>
              <a:rPr lang="it-IT" b="1" dirty="0" err="1"/>
              <a:t>MIGLIOrE</a:t>
            </a:r>
            <a:r>
              <a:rPr lang="it-IT" b="1" dirty="0"/>
              <a:t> PROFITTO SCOLASTICO O è UNA discreta ESPERIENZA SCOLASTICA A PRODURRE UNA BUONA PRESTAZIONE AI TEST DI INTELLIGENZA?</a:t>
            </a:r>
          </a:p>
          <a:p>
            <a:r>
              <a:rPr lang="it-IT" b="1" dirty="0"/>
              <a:t>UNO STUDIO RECENTE DI </a:t>
            </a:r>
            <a:r>
              <a:rPr lang="it-IT" b="1" dirty="0" err="1"/>
              <a:t>Deary</a:t>
            </a:r>
            <a:r>
              <a:rPr lang="it-IT" b="1" dirty="0"/>
              <a:t> e collaboratori ha confermato che l’</a:t>
            </a:r>
            <a:r>
              <a:rPr lang="it-IT" b="1" dirty="0" err="1"/>
              <a:t>iq</a:t>
            </a:r>
            <a:r>
              <a:rPr lang="it-IT" b="1" dirty="0"/>
              <a:t> precoce predice il successo scolastico successivo, il successo scolastico precoce </a:t>
            </a:r>
            <a:r>
              <a:rPr lang="it-IT" b="1" u="sng" dirty="0"/>
              <a:t>non</a:t>
            </a:r>
            <a:r>
              <a:rPr lang="it-IT" b="1" dirty="0"/>
              <a:t> predice l’</a:t>
            </a:r>
            <a:r>
              <a:rPr lang="it-IT" b="1" dirty="0" err="1"/>
              <a:t>iq</a:t>
            </a:r>
            <a:r>
              <a:rPr lang="it-IT" b="1" dirty="0"/>
              <a:t> successivo.</a:t>
            </a:r>
          </a:p>
          <a:p>
            <a:r>
              <a:rPr lang="it-IT" b="1" dirty="0">
                <a:solidFill>
                  <a:srgbClr val="FF0000"/>
                </a:solidFill>
              </a:rPr>
              <a:t>In definitiva </a:t>
            </a:r>
            <a:r>
              <a:rPr lang="it-IT" b="1" u="sng" dirty="0">
                <a:solidFill>
                  <a:srgbClr val="FF0000"/>
                </a:solidFill>
              </a:rPr>
              <a:t>l’intelligenza influenza il successo scolastico e la permanenza più prolungata a scuola migliora le abilità cognitive</a:t>
            </a:r>
            <a:r>
              <a:rPr lang="it-IT" b="1" dirty="0">
                <a:solidFill>
                  <a:srgbClr val="FF0000"/>
                </a:solidFill>
              </a:rPr>
              <a:t>.</a:t>
            </a:r>
          </a:p>
        </p:txBody>
      </p:sp>
    </p:spTree>
    <p:extLst>
      <p:ext uri="{BB962C8B-B14F-4D97-AF65-F5344CB8AC3E}">
        <p14:creationId xmlns:p14="http://schemas.microsoft.com/office/powerpoint/2010/main" val="423207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8E63EF-356B-B1B3-C3B3-32852B0B0627}"/>
              </a:ext>
            </a:extLst>
          </p:cNvPr>
          <p:cNvSpPr>
            <a:spLocks noGrp="1"/>
          </p:cNvSpPr>
          <p:nvPr>
            <p:ph type="title"/>
          </p:nvPr>
        </p:nvSpPr>
        <p:spPr>
          <a:xfrm>
            <a:off x="300038" y="200025"/>
            <a:ext cx="11601449" cy="514349"/>
          </a:xfrm>
        </p:spPr>
        <p:txBody>
          <a:bodyPr>
            <a:normAutofit/>
          </a:bodyPr>
          <a:lstStyle/>
          <a:p>
            <a:r>
              <a:rPr lang="it-IT" sz="2800" b="1" dirty="0"/>
              <a:t>Effetti dell’intelligenza: </a:t>
            </a:r>
            <a:r>
              <a:rPr lang="it-IT" sz="2800" b="1" dirty="0">
                <a:solidFill>
                  <a:srgbClr val="FF0000"/>
                </a:solidFill>
              </a:rPr>
              <a:t>intelligenza e successo lavorativo</a:t>
            </a:r>
          </a:p>
        </p:txBody>
      </p:sp>
      <p:sp>
        <p:nvSpPr>
          <p:cNvPr id="3" name="Segnaposto contenuto 2">
            <a:extLst>
              <a:ext uri="{FF2B5EF4-FFF2-40B4-BE49-F238E27FC236}">
                <a16:creationId xmlns:a16="http://schemas.microsoft.com/office/drawing/2014/main" id="{3AC343AF-B793-FB5D-9070-BD924D042F51}"/>
              </a:ext>
            </a:extLst>
          </p:cNvPr>
          <p:cNvSpPr>
            <a:spLocks noGrp="1"/>
          </p:cNvSpPr>
          <p:nvPr>
            <p:ph sz="quarter" idx="13"/>
          </p:nvPr>
        </p:nvSpPr>
        <p:spPr>
          <a:xfrm>
            <a:off x="300037" y="714374"/>
            <a:ext cx="11601449" cy="6143625"/>
          </a:xfrm>
        </p:spPr>
        <p:txBody>
          <a:bodyPr>
            <a:normAutofit fontScale="92500" lnSpcReduction="10000"/>
          </a:bodyPr>
          <a:lstStyle/>
          <a:p>
            <a:r>
              <a:rPr lang="it-IT" b="1" dirty="0"/>
              <a:t>Alcuni ricercatori disponibili a riconoscere un ruolo dell’intelligenza nel successo scolastico, lo respinsero per quello lavorativo. </a:t>
            </a:r>
          </a:p>
          <a:p>
            <a:r>
              <a:rPr lang="it-IT" b="1" dirty="0"/>
              <a:t>In </a:t>
            </a:r>
            <a:r>
              <a:rPr lang="it-IT" b="1" dirty="0" err="1"/>
              <a:t>realta’</a:t>
            </a:r>
            <a:r>
              <a:rPr lang="it-IT" b="1" dirty="0"/>
              <a:t> Sembra esserci una relazione fra il prestigio del lavoro e l’</a:t>
            </a:r>
            <a:r>
              <a:rPr lang="it-IT" b="1" dirty="0" err="1"/>
              <a:t>iq</a:t>
            </a:r>
            <a:r>
              <a:rPr lang="it-IT" b="1" dirty="0"/>
              <a:t> medio dei lavoratori del settore: l’accesso a molte professioni prestigiose necessita l’acquisizione di un titolo di studio superiore (diploma o più spesso laurea). Dato che l’</a:t>
            </a:r>
            <a:r>
              <a:rPr lang="it-IT" b="1" dirty="0" err="1"/>
              <a:t>iq</a:t>
            </a:r>
            <a:r>
              <a:rPr lang="it-IT" b="1" dirty="0"/>
              <a:t> correla con il successo scolastico, questa necessità può agire da filtro, chiudendo l’accesso a professioni prestigiose agli individui nella parte bassa della distribuzione dell’intelligenza (pag. 379 tab. 9.1): non ci sono ingegneri con </a:t>
            </a:r>
            <a:r>
              <a:rPr lang="it-IT" b="1" dirty="0" err="1"/>
              <a:t>qi</a:t>
            </a:r>
            <a:r>
              <a:rPr lang="it-IT" b="1" dirty="0"/>
              <a:t> inferiore a 100 perché queste persone non riuscirebbero a laurearsi in ingegneria. </a:t>
            </a:r>
          </a:p>
          <a:p>
            <a:r>
              <a:rPr lang="it-IT" b="1" dirty="0">
                <a:solidFill>
                  <a:srgbClr val="FF0000"/>
                </a:solidFill>
              </a:rPr>
              <a:t>Questo conferma l’esistenza di una </a:t>
            </a:r>
            <a:r>
              <a:rPr lang="it-IT" b="1" u="sng" dirty="0">
                <a:solidFill>
                  <a:srgbClr val="FF0000"/>
                </a:solidFill>
              </a:rPr>
              <a:t>correlazione forte tra </a:t>
            </a:r>
            <a:r>
              <a:rPr lang="it-IT" b="1" u="sng" dirty="0" err="1">
                <a:solidFill>
                  <a:srgbClr val="FF0000"/>
                </a:solidFill>
              </a:rPr>
              <a:t>iq</a:t>
            </a:r>
            <a:r>
              <a:rPr lang="it-IT" b="1" u="sng" dirty="0">
                <a:solidFill>
                  <a:srgbClr val="FF0000"/>
                </a:solidFill>
              </a:rPr>
              <a:t> e status lavorativo</a:t>
            </a:r>
            <a:r>
              <a:rPr lang="it-IT" b="1" dirty="0">
                <a:solidFill>
                  <a:srgbClr val="FF0000"/>
                </a:solidFill>
              </a:rPr>
              <a:t>.</a:t>
            </a:r>
          </a:p>
          <a:p>
            <a:r>
              <a:rPr lang="it-IT" b="1" dirty="0"/>
              <a:t>L’intelligenza emerge come importante fattore predittivo del successo lavorativo, attraverso la mediazione della scolarità (ma anche per via diretta), ma l’intelligenza non è l’unico fattore che abbia un ruolo; vi sono anche altri fattori tra cui lo status socioeconomico della famiglia, come anche le caratteristiche individuali.</a:t>
            </a:r>
          </a:p>
          <a:p>
            <a:r>
              <a:rPr lang="it-IT" b="1" dirty="0"/>
              <a:t>L’espressione delle </a:t>
            </a:r>
            <a:r>
              <a:rPr lang="it-IT" b="1" dirty="0">
                <a:solidFill>
                  <a:srgbClr val="FF0000"/>
                </a:solidFill>
              </a:rPr>
              <a:t>caratteristiche individuali </a:t>
            </a:r>
            <a:r>
              <a:rPr lang="it-IT" b="1" dirty="0"/>
              <a:t>interagisce con il contesto sociale ed economico in cui le persone sono immerse (le </a:t>
            </a:r>
            <a:r>
              <a:rPr lang="it-IT" b="1" dirty="0" err="1">
                <a:solidFill>
                  <a:srgbClr val="FF0000"/>
                </a:solidFill>
              </a:rPr>
              <a:t>c.i.</a:t>
            </a:r>
            <a:r>
              <a:rPr lang="it-IT" b="1" dirty="0">
                <a:solidFill>
                  <a:srgbClr val="FF0000"/>
                </a:solidFill>
              </a:rPr>
              <a:t> </a:t>
            </a:r>
            <a:r>
              <a:rPr lang="it-IT" b="1" dirty="0"/>
              <a:t>accrescono l’impatto sulle traiettorie di vita). </a:t>
            </a:r>
            <a:r>
              <a:rPr lang="it-IT" b="1" u="sng" dirty="0"/>
              <a:t>Quando il lavoro diventa più complesso la correlazione con l’</a:t>
            </a:r>
            <a:r>
              <a:rPr lang="it-IT" b="1" u="sng" dirty="0" err="1"/>
              <a:t>iq</a:t>
            </a:r>
            <a:r>
              <a:rPr lang="it-IT" b="1" u="sng" dirty="0"/>
              <a:t> si fa più forte</a:t>
            </a:r>
            <a:r>
              <a:rPr lang="it-IT" b="1" dirty="0"/>
              <a:t>. </a:t>
            </a:r>
          </a:p>
        </p:txBody>
      </p:sp>
    </p:spTree>
    <p:extLst>
      <p:ext uri="{BB962C8B-B14F-4D97-AF65-F5344CB8AC3E}">
        <p14:creationId xmlns:p14="http://schemas.microsoft.com/office/powerpoint/2010/main" val="421347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DDDD9A-D02C-CA2B-603F-4D1FA5E5A9DF}"/>
              </a:ext>
            </a:extLst>
          </p:cNvPr>
          <p:cNvSpPr>
            <a:spLocks noGrp="1"/>
          </p:cNvSpPr>
          <p:nvPr>
            <p:ph type="title"/>
          </p:nvPr>
        </p:nvSpPr>
        <p:spPr>
          <a:xfrm>
            <a:off x="913775" y="618517"/>
            <a:ext cx="10364451" cy="767371"/>
          </a:xfrm>
        </p:spPr>
        <p:txBody>
          <a:bodyPr>
            <a:normAutofit/>
          </a:bodyPr>
          <a:lstStyle/>
          <a:p>
            <a:r>
              <a:rPr lang="it-IT" sz="3200" b="1" dirty="0"/>
              <a:t>Qi e successo lavorativo</a:t>
            </a:r>
          </a:p>
        </p:txBody>
      </p:sp>
      <p:pic>
        <p:nvPicPr>
          <p:cNvPr id="5" name="Segnaposto contenuto 4">
            <a:extLst>
              <a:ext uri="{FF2B5EF4-FFF2-40B4-BE49-F238E27FC236}">
                <a16:creationId xmlns:a16="http://schemas.microsoft.com/office/drawing/2014/main" id="{9C27EAB6-5E8E-203F-4230-2F29B23ED54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657475" y="1306446"/>
            <a:ext cx="6343650" cy="5437811"/>
          </a:xfrm>
        </p:spPr>
      </p:pic>
    </p:spTree>
    <p:extLst>
      <p:ext uri="{BB962C8B-B14F-4D97-AF65-F5344CB8AC3E}">
        <p14:creationId xmlns:p14="http://schemas.microsoft.com/office/powerpoint/2010/main" val="429404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26750-43CB-5D5D-0199-2676BCBDE0AF}"/>
              </a:ext>
            </a:extLst>
          </p:cNvPr>
          <p:cNvSpPr>
            <a:spLocks noGrp="1"/>
          </p:cNvSpPr>
          <p:nvPr>
            <p:ph type="title"/>
          </p:nvPr>
        </p:nvSpPr>
        <p:spPr>
          <a:xfrm>
            <a:off x="385763" y="285750"/>
            <a:ext cx="11444287" cy="457200"/>
          </a:xfrm>
        </p:spPr>
        <p:txBody>
          <a:bodyPr>
            <a:noAutofit/>
          </a:bodyPr>
          <a:lstStyle/>
          <a:p>
            <a:r>
              <a:rPr lang="it-IT" sz="2800" b="1" dirty="0"/>
              <a:t>Gli effetti dell’intelligenza: </a:t>
            </a:r>
            <a:r>
              <a:rPr lang="it-IT" sz="2800" b="1" dirty="0">
                <a:solidFill>
                  <a:srgbClr val="FF0000"/>
                </a:solidFill>
              </a:rPr>
              <a:t>intelligenza e salute</a:t>
            </a:r>
          </a:p>
        </p:txBody>
      </p:sp>
      <p:sp>
        <p:nvSpPr>
          <p:cNvPr id="3" name="Segnaposto contenuto 2">
            <a:extLst>
              <a:ext uri="{FF2B5EF4-FFF2-40B4-BE49-F238E27FC236}">
                <a16:creationId xmlns:a16="http://schemas.microsoft.com/office/drawing/2014/main" id="{CD9E995F-43E9-1B5D-74F6-A0D65158A2DE}"/>
              </a:ext>
            </a:extLst>
          </p:cNvPr>
          <p:cNvSpPr>
            <a:spLocks noGrp="1"/>
          </p:cNvSpPr>
          <p:nvPr>
            <p:ph sz="quarter" idx="13"/>
          </p:nvPr>
        </p:nvSpPr>
        <p:spPr>
          <a:xfrm>
            <a:off x="385763" y="957264"/>
            <a:ext cx="11444287" cy="5614986"/>
          </a:xfrm>
        </p:spPr>
        <p:txBody>
          <a:bodyPr/>
          <a:lstStyle/>
          <a:p>
            <a:r>
              <a:rPr lang="it-IT" b="1" dirty="0"/>
              <a:t>diversi studi longitudinali (pag. 382) hanno dimostrato un effetto dell’intelligenza che è dato da una correlazione positiva con la salute: l’intelligenza in giovane età può portare ad una maggiore scolarità e ad una migliore posizione socioeconomica, che a loro volta possono spiegare, in parte, l’associazione con la salute. A questa si aggiungono scelte di vita più salutari, la capacità di gestire in modo più efficace gli stati di malattia, così come la possibile associazione genetica fra un sistema nervoso più efficiente ed un corpo più sano. </a:t>
            </a:r>
          </a:p>
          <a:p>
            <a:r>
              <a:rPr lang="it-IT" b="1" dirty="0"/>
              <a:t>L’evidenza oggi permette di confermare l’esistenza di un solido nesso fra intelligenza e salute.</a:t>
            </a:r>
          </a:p>
          <a:p>
            <a:pPr marL="0" indent="0" algn="ctr">
              <a:buNone/>
            </a:pPr>
            <a:r>
              <a:rPr lang="it-IT" sz="2800" b="1" dirty="0"/>
              <a:t>L’intelligenza è una caratteristica ereditaria o è al contrario determinata dalle condizioni ambientali?</a:t>
            </a:r>
          </a:p>
        </p:txBody>
      </p:sp>
    </p:spTree>
    <p:extLst>
      <p:ext uri="{BB962C8B-B14F-4D97-AF65-F5344CB8AC3E}">
        <p14:creationId xmlns:p14="http://schemas.microsoft.com/office/powerpoint/2010/main" val="2574079075"/>
      </p:ext>
    </p:extLst>
  </p:cSld>
  <p:clrMapOvr>
    <a:masterClrMapping/>
  </p:clrMapOvr>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Goccia</Template>
  <TotalTime>3977</TotalTime>
  <Words>3764</Words>
  <Application>Microsoft Office PowerPoint</Application>
  <PresentationFormat>Widescreen</PresentationFormat>
  <Paragraphs>88</Paragraphs>
  <Slides>21</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Tw Cen MT</vt:lpstr>
      <vt:lpstr>Goccia</vt:lpstr>
      <vt:lpstr>L’INTELLIGENZA                                    TRATTO dai libri: «Psicologia generale», DA PAG. 369 A PAG. 396 e «l’intelligenza emotiva»</vt:lpstr>
      <vt:lpstr>L’intelligenza</vt:lpstr>
      <vt:lpstr>Misurazione dell’intelligenza</vt:lpstr>
      <vt:lpstr>MISURAZIONE DELL’INTELLIGENZA</vt:lpstr>
      <vt:lpstr>MISURAZIONE DELL’INTELLIGENZA</vt:lpstr>
      <vt:lpstr>EFFETTI DELL’INTELLIGENZA: IL SUCCESSO EDUCATIVO ESCOLASTICO</vt:lpstr>
      <vt:lpstr>Effetti dell’intelligenza: intelligenza e successo lavorativo</vt:lpstr>
      <vt:lpstr>Qi e successo lavorativo</vt:lpstr>
      <vt:lpstr>Gli effetti dell’intelligenza: intelligenza e salute</vt:lpstr>
      <vt:lpstr>Ereditarietà dell’intelligenza</vt:lpstr>
      <vt:lpstr>Effetti dell’ambiente sull’intelligenza: sull’individuo</vt:lpstr>
      <vt:lpstr>Effetti dell’ambiente sull’intelligenza: l’influsso sulle nazioni</vt:lpstr>
      <vt:lpstr>L’intelligenza e le differenze di genere</vt:lpstr>
      <vt:lpstr>L’intelligenza emotiva</vt:lpstr>
      <vt:lpstr>Il cervello e la sua evoluzione</vt:lpstr>
      <vt:lpstr>Il cervello e le sue evoluzioni: dalle emozioni all’intelligenza</vt:lpstr>
      <vt:lpstr>Il cervello: la sede delle emozioni  </vt:lpstr>
      <vt:lpstr>Il centro di controllo cerebrale delle emozioni</vt:lpstr>
      <vt:lpstr>L’intelligenza e le emozioni</vt:lpstr>
      <vt:lpstr>Iq e intelligenza emotiva</vt:lpstr>
      <vt:lpstr>L’intelligenza emotiva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L’INTELLIGENZA                                          TRATTO dai libri: «Psicologia generale» e «l’intelligenza emotiva»</dc:title>
  <dc:creator>Monica Paola Sciacca</dc:creator>
  <cp:lastModifiedBy>Monica Paola Sciacca</cp:lastModifiedBy>
  <cp:revision>22</cp:revision>
  <dcterms:created xsi:type="dcterms:W3CDTF">2023-04-03T15:06:22Z</dcterms:created>
  <dcterms:modified xsi:type="dcterms:W3CDTF">2025-03-17T19:47:26Z</dcterms:modified>
</cp:coreProperties>
</file>