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89" r:id="rId7"/>
    <p:sldId id="290" r:id="rId8"/>
    <p:sldId id="260"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aola Sciacca" userId="454e2f0ecd8a7bc4" providerId="LiveId" clId="{2D195E45-68CB-48E4-88C9-07B1472EE010}"/>
    <pc:docChg chg="custSel addSld delSld modSld sldOrd">
      <pc:chgData name="Monica Paola Sciacca" userId="454e2f0ecd8a7bc4" providerId="LiveId" clId="{2D195E45-68CB-48E4-88C9-07B1472EE010}" dt="2025-02-16T17:18:32.163" v="20310" actId="20577"/>
      <pc:docMkLst>
        <pc:docMk/>
      </pc:docMkLst>
      <pc:sldChg chg="addSp modSp mod modClrScheme chgLayout">
        <pc:chgData name="Monica Paola Sciacca" userId="454e2f0ecd8a7bc4" providerId="LiveId" clId="{2D195E45-68CB-48E4-88C9-07B1472EE010}" dt="2022-10-31T19:41:40.288" v="173" actId="20577"/>
        <pc:sldMkLst>
          <pc:docMk/>
          <pc:sldMk cId="1947890066" sldId="256"/>
        </pc:sldMkLst>
      </pc:sldChg>
      <pc:sldChg chg="modSp mod">
        <pc:chgData name="Monica Paola Sciacca" userId="454e2f0ecd8a7bc4" providerId="LiveId" clId="{2D195E45-68CB-48E4-88C9-07B1472EE010}" dt="2024-01-17T16:09:55.821" v="19903" actId="20577"/>
        <pc:sldMkLst>
          <pc:docMk/>
          <pc:sldMk cId="2540366681" sldId="257"/>
        </pc:sldMkLst>
      </pc:sldChg>
      <pc:sldChg chg="modSp mod">
        <pc:chgData name="Monica Paola Sciacca" userId="454e2f0ecd8a7bc4" providerId="LiveId" clId="{2D195E45-68CB-48E4-88C9-07B1472EE010}" dt="2024-01-17T16:11:51.550" v="19904" actId="313"/>
        <pc:sldMkLst>
          <pc:docMk/>
          <pc:sldMk cId="3949368579" sldId="259"/>
        </pc:sldMkLst>
      </pc:sldChg>
      <pc:sldChg chg="modSp mod">
        <pc:chgData name="Monica Paola Sciacca" userId="454e2f0ecd8a7bc4" providerId="LiveId" clId="{2D195E45-68CB-48E4-88C9-07B1472EE010}" dt="2024-02-25T09:20:56.134" v="19905" actId="115"/>
        <pc:sldMkLst>
          <pc:docMk/>
          <pc:sldMk cId="3037084545" sldId="260"/>
        </pc:sldMkLst>
      </pc:sldChg>
      <pc:sldChg chg="modSp mod">
        <pc:chgData name="Monica Paola Sciacca" userId="454e2f0ecd8a7bc4" providerId="LiveId" clId="{2D195E45-68CB-48E4-88C9-07B1472EE010}" dt="2024-02-25T09:22:02.986" v="19907" actId="115"/>
        <pc:sldMkLst>
          <pc:docMk/>
          <pc:sldMk cId="2242132572" sldId="263"/>
        </pc:sldMkLst>
      </pc:sldChg>
      <pc:sldChg chg="modSp mod">
        <pc:chgData name="Monica Paola Sciacca" userId="454e2f0ecd8a7bc4" providerId="LiveId" clId="{2D195E45-68CB-48E4-88C9-07B1472EE010}" dt="2022-11-01T10:26:43.573" v="189" actId="313"/>
        <pc:sldMkLst>
          <pc:docMk/>
          <pc:sldMk cId="2615720533" sldId="264"/>
        </pc:sldMkLst>
      </pc:sldChg>
      <pc:sldChg chg="addSp delSp modSp mod">
        <pc:chgData name="Monica Paola Sciacca" userId="454e2f0ecd8a7bc4" providerId="LiveId" clId="{2D195E45-68CB-48E4-88C9-07B1472EE010}" dt="2024-02-25T09:23:26.565" v="19921" actId="20577"/>
        <pc:sldMkLst>
          <pc:docMk/>
          <pc:sldMk cId="2609271863" sldId="265"/>
        </pc:sldMkLst>
      </pc:sldChg>
      <pc:sldChg chg="addSp modSp new mod modClrScheme chgLayout">
        <pc:chgData name="Monica Paola Sciacca" userId="454e2f0ecd8a7bc4" providerId="LiveId" clId="{2D195E45-68CB-48E4-88C9-07B1472EE010}" dt="2024-02-25T09:24:44.126" v="19925" actId="6549"/>
        <pc:sldMkLst>
          <pc:docMk/>
          <pc:sldMk cId="3761379527" sldId="266"/>
        </pc:sldMkLst>
      </pc:sldChg>
      <pc:sldChg chg="addSp delSp modSp new mod modClrScheme chgLayout">
        <pc:chgData name="Monica Paola Sciacca" userId="454e2f0ecd8a7bc4" providerId="LiveId" clId="{2D195E45-68CB-48E4-88C9-07B1472EE010}" dt="2022-11-02T18:03:31.621" v="2170" actId="20577"/>
        <pc:sldMkLst>
          <pc:docMk/>
          <pc:sldMk cId="886328442" sldId="267"/>
        </pc:sldMkLst>
      </pc:sldChg>
      <pc:sldChg chg="addSp delSp modSp new mod modClrScheme chgLayout">
        <pc:chgData name="Monica Paola Sciacca" userId="454e2f0ecd8a7bc4" providerId="LiveId" clId="{2D195E45-68CB-48E4-88C9-07B1472EE010}" dt="2024-02-25T09:25:38.158" v="19926" actId="20577"/>
        <pc:sldMkLst>
          <pc:docMk/>
          <pc:sldMk cId="156448155" sldId="268"/>
        </pc:sldMkLst>
      </pc:sldChg>
      <pc:sldChg chg="addSp delSp modSp new mod chgLayout">
        <pc:chgData name="Monica Paola Sciacca" userId="454e2f0ecd8a7bc4" providerId="LiveId" clId="{2D195E45-68CB-48E4-88C9-07B1472EE010}" dt="2022-11-07T19:35:23.734" v="3410" actId="20577"/>
        <pc:sldMkLst>
          <pc:docMk/>
          <pc:sldMk cId="4065070210" sldId="269"/>
        </pc:sldMkLst>
      </pc:sldChg>
      <pc:sldChg chg="addSp delSp modSp new mod modClrScheme chgLayout">
        <pc:chgData name="Monica Paola Sciacca" userId="454e2f0ecd8a7bc4" providerId="LiveId" clId="{2D195E45-68CB-48E4-88C9-07B1472EE010}" dt="2025-02-16T12:30:15.647" v="20232" actId="20577"/>
        <pc:sldMkLst>
          <pc:docMk/>
          <pc:sldMk cId="2917255546" sldId="270"/>
        </pc:sldMkLst>
        <pc:spChg chg="add mod ord">
          <ac:chgData name="Monica Paola Sciacca" userId="454e2f0ecd8a7bc4" providerId="LiveId" clId="{2D195E45-68CB-48E4-88C9-07B1472EE010}" dt="2025-02-16T12:30:15.647" v="20232" actId="20577"/>
          <ac:spMkLst>
            <pc:docMk/>
            <pc:sldMk cId="2917255546" sldId="270"/>
            <ac:spMk id="6" creationId="{9191B87F-A368-CB88-6043-A61EE8F5EBB9}"/>
          </ac:spMkLst>
        </pc:spChg>
      </pc:sldChg>
      <pc:sldChg chg="addSp delSp modSp new mod modClrScheme chgLayout">
        <pc:chgData name="Monica Paola Sciacca" userId="454e2f0ecd8a7bc4" providerId="LiveId" clId="{2D195E45-68CB-48E4-88C9-07B1472EE010}" dt="2025-02-16T17:09:51.804" v="20300" actId="20577"/>
        <pc:sldMkLst>
          <pc:docMk/>
          <pc:sldMk cId="3766380853" sldId="271"/>
        </pc:sldMkLst>
        <pc:spChg chg="mod">
          <ac:chgData name="Monica Paola Sciacca" userId="454e2f0ecd8a7bc4" providerId="LiveId" clId="{2D195E45-68CB-48E4-88C9-07B1472EE010}" dt="2025-02-16T17:09:51.804" v="20300" actId="20577"/>
          <ac:spMkLst>
            <pc:docMk/>
            <pc:sldMk cId="3766380853" sldId="271"/>
            <ac:spMk id="4" creationId="{360389A8-03C7-822F-BDA3-FA6E55CF9B8A}"/>
          </ac:spMkLst>
        </pc:spChg>
      </pc:sldChg>
      <pc:sldChg chg="modSp new mod">
        <pc:chgData name="Monica Paola Sciacca" userId="454e2f0ecd8a7bc4" providerId="LiveId" clId="{2D195E45-68CB-48E4-88C9-07B1472EE010}" dt="2024-02-25T09:59:57.145" v="19940" actId="20577"/>
        <pc:sldMkLst>
          <pc:docMk/>
          <pc:sldMk cId="3584740340" sldId="272"/>
        </pc:sldMkLst>
      </pc:sldChg>
      <pc:sldChg chg="modSp new mod ord">
        <pc:chgData name="Monica Paola Sciacca" userId="454e2f0ecd8a7bc4" providerId="LiveId" clId="{2D195E45-68CB-48E4-88C9-07B1472EE010}" dt="2025-02-16T17:13:10.063" v="20306"/>
        <pc:sldMkLst>
          <pc:docMk/>
          <pc:sldMk cId="875078410" sldId="273"/>
        </pc:sldMkLst>
      </pc:sldChg>
      <pc:sldChg chg="modSp new mod">
        <pc:chgData name="Monica Paola Sciacca" userId="454e2f0ecd8a7bc4" providerId="LiveId" clId="{2D195E45-68CB-48E4-88C9-07B1472EE010}" dt="2023-02-28T15:17:25.370" v="19524" actId="20577"/>
        <pc:sldMkLst>
          <pc:docMk/>
          <pc:sldMk cId="1953908421" sldId="274"/>
        </pc:sldMkLst>
      </pc:sldChg>
      <pc:sldChg chg="modSp new mod">
        <pc:chgData name="Monica Paola Sciacca" userId="454e2f0ecd8a7bc4" providerId="LiveId" clId="{2D195E45-68CB-48E4-88C9-07B1472EE010}" dt="2024-02-25T10:07:40.452" v="20229" actId="20577"/>
        <pc:sldMkLst>
          <pc:docMk/>
          <pc:sldMk cId="3811699061" sldId="275"/>
        </pc:sldMkLst>
      </pc:sldChg>
      <pc:sldChg chg="modSp new mod">
        <pc:chgData name="Monica Paola Sciacca" userId="454e2f0ecd8a7bc4" providerId="LiveId" clId="{2D195E45-68CB-48E4-88C9-07B1472EE010}" dt="2025-02-16T17:12:06.969" v="20303" actId="20577"/>
        <pc:sldMkLst>
          <pc:docMk/>
          <pc:sldMk cId="3969843830" sldId="276"/>
        </pc:sldMkLst>
        <pc:spChg chg="mod">
          <ac:chgData name="Monica Paola Sciacca" userId="454e2f0ecd8a7bc4" providerId="LiveId" clId="{2D195E45-68CB-48E4-88C9-07B1472EE010}" dt="2025-02-16T17:12:06.969" v="20303" actId="20577"/>
          <ac:spMkLst>
            <pc:docMk/>
            <pc:sldMk cId="3969843830" sldId="276"/>
            <ac:spMk id="3" creationId="{0F80C455-F195-AC20-80CF-543BDCA27C35}"/>
          </ac:spMkLst>
        </pc:spChg>
      </pc:sldChg>
      <pc:sldChg chg="addSp delSp modSp new mod modClrScheme chgLayout">
        <pc:chgData name="Monica Paola Sciacca" userId="454e2f0ecd8a7bc4" providerId="LiveId" clId="{2D195E45-68CB-48E4-88C9-07B1472EE010}" dt="2025-02-16T17:14:41.533" v="20309" actId="20577"/>
        <pc:sldMkLst>
          <pc:docMk/>
          <pc:sldMk cId="3278452019" sldId="277"/>
        </pc:sldMkLst>
        <pc:spChg chg="mod">
          <ac:chgData name="Monica Paola Sciacca" userId="454e2f0ecd8a7bc4" providerId="LiveId" clId="{2D195E45-68CB-48E4-88C9-07B1472EE010}" dt="2025-02-16T17:14:41.533" v="20309" actId="20577"/>
          <ac:spMkLst>
            <pc:docMk/>
            <pc:sldMk cId="3278452019" sldId="277"/>
            <ac:spMk id="4" creationId="{E882CCEF-2A4B-1F94-761F-86766A90D385}"/>
          </ac:spMkLst>
        </pc:spChg>
      </pc:sldChg>
      <pc:sldChg chg="addSp delSp modSp new mod">
        <pc:chgData name="Monica Paola Sciacca" userId="454e2f0ecd8a7bc4" providerId="LiveId" clId="{2D195E45-68CB-48E4-88C9-07B1472EE010}" dt="2023-02-28T15:34:29.941" v="19820" actId="20577"/>
        <pc:sldMkLst>
          <pc:docMk/>
          <pc:sldMk cId="402201878" sldId="278"/>
        </pc:sldMkLst>
      </pc:sldChg>
      <pc:sldChg chg="addSp delSp modSp new mod">
        <pc:chgData name="Monica Paola Sciacca" userId="454e2f0ecd8a7bc4" providerId="LiveId" clId="{2D195E45-68CB-48E4-88C9-07B1472EE010}" dt="2023-03-12T17:58:58.116" v="19900" actId="20577"/>
        <pc:sldMkLst>
          <pc:docMk/>
          <pc:sldMk cId="3746314481" sldId="279"/>
        </pc:sldMkLst>
      </pc:sldChg>
      <pc:sldChg chg="modSp new mod">
        <pc:chgData name="Monica Paola Sciacca" userId="454e2f0ecd8a7bc4" providerId="LiveId" clId="{2D195E45-68CB-48E4-88C9-07B1472EE010}" dt="2022-11-13T19:51:55.301" v="13935" actId="20577"/>
        <pc:sldMkLst>
          <pc:docMk/>
          <pc:sldMk cId="1157168418" sldId="280"/>
        </pc:sldMkLst>
      </pc:sldChg>
      <pc:sldChg chg="new del">
        <pc:chgData name="Monica Paola Sciacca" userId="454e2f0ecd8a7bc4" providerId="LiveId" clId="{2D195E45-68CB-48E4-88C9-07B1472EE010}" dt="2022-11-14T17:00:06.904" v="14821" actId="2696"/>
        <pc:sldMkLst>
          <pc:docMk/>
          <pc:sldMk cId="303613463" sldId="281"/>
        </pc:sldMkLst>
      </pc:sldChg>
      <pc:sldChg chg="modSp new mod">
        <pc:chgData name="Monica Paola Sciacca" userId="454e2f0ecd8a7bc4" providerId="LiveId" clId="{2D195E45-68CB-48E4-88C9-07B1472EE010}" dt="2025-02-16T17:18:32.163" v="20310" actId="20577"/>
        <pc:sldMkLst>
          <pc:docMk/>
          <pc:sldMk cId="1646392625" sldId="282"/>
        </pc:sldMkLst>
        <pc:spChg chg="mod">
          <ac:chgData name="Monica Paola Sciacca" userId="454e2f0ecd8a7bc4" providerId="LiveId" clId="{2D195E45-68CB-48E4-88C9-07B1472EE010}" dt="2025-02-16T17:18:32.163" v="20310" actId="20577"/>
          <ac:spMkLst>
            <pc:docMk/>
            <pc:sldMk cId="1646392625" sldId="282"/>
            <ac:spMk id="3" creationId="{20CE1373-1874-58CA-AF0E-DEBBE6635720}"/>
          </ac:spMkLst>
        </pc:spChg>
      </pc:sldChg>
      <pc:sldChg chg="addSp delSp modSp new mod">
        <pc:chgData name="Monica Paola Sciacca" userId="454e2f0ecd8a7bc4" providerId="LiveId" clId="{2D195E45-68CB-48E4-88C9-07B1472EE010}" dt="2022-11-14T17:15:26.180" v="15691" actId="14100"/>
        <pc:sldMkLst>
          <pc:docMk/>
          <pc:sldMk cId="4225939408" sldId="283"/>
        </pc:sldMkLst>
      </pc:sldChg>
      <pc:sldChg chg="addSp delSp modSp new mod chgLayout">
        <pc:chgData name="Monica Paola Sciacca" userId="454e2f0ecd8a7bc4" providerId="LiveId" clId="{2D195E45-68CB-48E4-88C9-07B1472EE010}" dt="2023-02-28T15:37:33.402" v="19826" actId="20577"/>
        <pc:sldMkLst>
          <pc:docMk/>
          <pc:sldMk cId="3307150541" sldId="284"/>
        </pc:sldMkLst>
      </pc:sldChg>
      <pc:sldChg chg="addSp delSp modSp new mod">
        <pc:chgData name="Monica Paola Sciacca" userId="454e2f0ecd8a7bc4" providerId="LiveId" clId="{2D195E45-68CB-48E4-88C9-07B1472EE010}" dt="2022-11-14T17:40:59.729" v="16948" actId="931"/>
        <pc:sldMkLst>
          <pc:docMk/>
          <pc:sldMk cId="1657189153" sldId="285"/>
        </pc:sldMkLst>
      </pc:sldChg>
      <pc:sldChg chg="addSp delSp modSp new mod chgLayout">
        <pc:chgData name="Monica Paola Sciacca" userId="454e2f0ecd8a7bc4" providerId="LiveId" clId="{2D195E45-68CB-48E4-88C9-07B1472EE010}" dt="2023-02-28T15:40:25.842" v="19859" actId="20577"/>
        <pc:sldMkLst>
          <pc:docMk/>
          <pc:sldMk cId="261622548" sldId="286"/>
        </pc:sldMkLst>
      </pc:sldChg>
      <pc:sldChg chg="modSp new mod">
        <pc:chgData name="Monica Paola Sciacca" userId="454e2f0ecd8a7bc4" providerId="LiveId" clId="{2D195E45-68CB-48E4-88C9-07B1472EE010}" dt="2023-02-28T15:41:29.048" v="19861" actId="20577"/>
        <pc:sldMkLst>
          <pc:docMk/>
          <pc:sldMk cId="3791813438" sldId="287"/>
        </pc:sldMkLst>
      </pc:sldChg>
      <pc:sldChg chg="new del">
        <pc:chgData name="Monica Paola Sciacca" userId="454e2f0ecd8a7bc4" providerId="LiveId" clId="{2D195E45-68CB-48E4-88C9-07B1472EE010}" dt="2022-11-14T18:18:11.746" v="19103" actId="2696"/>
        <pc:sldMkLst>
          <pc:docMk/>
          <pc:sldMk cId="1749346429" sldId="288"/>
        </pc:sldMkLst>
      </pc:sldChg>
      <pc:sldChg chg="addSp delSp modSp new mod">
        <pc:chgData name="Monica Paola Sciacca" userId="454e2f0ecd8a7bc4" providerId="LiveId" clId="{2D195E45-68CB-48E4-88C9-07B1472EE010}" dt="2022-11-16T17:49:12.240" v="19481" actId="14100"/>
        <pc:sldMkLst>
          <pc:docMk/>
          <pc:sldMk cId="3273516433"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A968D0-E9BC-48F7-BF02-060EFD2C074D}" type="datetimeFigureOut">
              <a:rPr lang="it-IT" smtClean="0"/>
              <a:t>16/02/2025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404111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7A968D0-E9BC-48F7-BF02-060EFD2C074D}" type="datetimeFigureOut">
              <a:rPr lang="it-IT" smtClean="0"/>
              <a:t>16/02/2025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22064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7A968D0-E9BC-48F7-BF02-060EFD2C074D}" type="datetimeFigureOut">
              <a:rPr lang="it-IT" smtClean="0"/>
              <a:t>16/02/2025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D47D45-8854-4D3C-8B4C-AC448F4A1F39}"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2794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7A968D0-E9BC-48F7-BF02-060EFD2C074D}" type="datetimeFigureOut">
              <a:rPr lang="it-IT" smtClean="0"/>
              <a:t>16/02/2025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2496387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7A968D0-E9BC-48F7-BF02-060EFD2C074D}" type="datetimeFigureOut">
              <a:rPr lang="it-IT" smtClean="0"/>
              <a:t>16/02/2025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D47D45-8854-4D3C-8B4C-AC448F4A1F39}"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1694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7A968D0-E9BC-48F7-BF02-060EFD2C074D}" type="datetimeFigureOut">
              <a:rPr lang="it-IT" smtClean="0"/>
              <a:t>16/02/2025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39648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A968D0-E9BC-48F7-BF02-060EFD2C074D}" type="datetimeFigureOut">
              <a:rPr lang="it-IT" smtClean="0"/>
              <a:t>16/02/2025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1928965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A968D0-E9BC-48F7-BF02-060EFD2C074D}" type="datetimeFigureOut">
              <a:rPr lang="it-IT" smtClean="0"/>
              <a:t>16/02/2025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270357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A968D0-E9BC-48F7-BF02-060EFD2C074D}" type="datetimeFigureOut">
              <a:rPr lang="it-IT" smtClean="0"/>
              <a:t>16/02/2025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163288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7A968D0-E9BC-48F7-BF02-060EFD2C074D}" type="datetimeFigureOut">
              <a:rPr lang="it-IT" smtClean="0"/>
              <a:t>16/02/2025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344845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A968D0-E9BC-48F7-BF02-060EFD2C074D}" type="datetimeFigureOut">
              <a:rPr lang="it-IT" smtClean="0"/>
              <a:t>16/02/2025</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140900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A968D0-E9BC-48F7-BF02-060EFD2C074D}" type="datetimeFigureOut">
              <a:rPr lang="it-IT" smtClean="0"/>
              <a:t>16/02/2025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199737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7A968D0-E9BC-48F7-BF02-060EFD2C074D}" type="datetimeFigureOut">
              <a:rPr lang="it-IT" smtClean="0"/>
              <a:t>16/02/2025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635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968D0-E9BC-48F7-BF02-060EFD2C074D}" type="datetimeFigureOut">
              <a:rPr lang="it-IT" smtClean="0"/>
              <a:t>16/02/2025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426583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A968D0-E9BC-48F7-BF02-060EFD2C074D}" type="datetimeFigureOut">
              <a:rPr lang="it-IT" smtClean="0"/>
              <a:t>16/02/2025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126226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A968D0-E9BC-48F7-BF02-060EFD2C074D}" type="datetimeFigureOut">
              <a:rPr lang="it-IT" smtClean="0"/>
              <a:t>16/02/2025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D47D45-8854-4D3C-8B4C-AC448F4A1F39}" type="slidenum">
              <a:rPr lang="it-IT" smtClean="0"/>
              <a:t>‹N›</a:t>
            </a:fld>
            <a:endParaRPr lang="it-IT"/>
          </a:p>
        </p:txBody>
      </p:sp>
    </p:spTree>
    <p:extLst>
      <p:ext uri="{BB962C8B-B14F-4D97-AF65-F5344CB8AC3E}">
        <p14:creationId xmlns:p14="http://schemas.microsoft.com/office/powerpoint/2010/main" val="266785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A968D0-E9BC-48F7-BF02-060EFD2C074D}" type="datetimeFigureOut">
              <a:rPr lang="it-IT" smtClean="0"/>
              <a:t>16/02/2025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9D47D45-8854-4D3C-8B4C-AC448F4A1F39}" type="slidenum">
              <a:rPr lang="it-IT" smtClean="0"/>
              <a:t>‹N›</a:t>
            </a:fld>
            <a:endParaRPr lang="it-IT"/>
          </a:p>
        </p:txBody>
      </p:sp>
    </p:spTree>
    <p:extLst>
      <p:ext uri="{BB962C8B-B14F-4D97-AF65-F5344CB8AC3E}">
        <p14:creationId xmlns:p14="http://schemas.microsoft.com/office/powerpoint/2010/main" val="3703671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ruzzo24ore.tv/news/Psicologia-gli-stereotipi-evolvono-come-il-linguaggio/96844.htm" TargetMode="External"/><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log.cookaround.com/ormedellanima/pronti-la-super-luna-meglio-3-super-lune/"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zh/%E9%94%99%E8%A7%89-%E8%A7%86%E9%94%99%E8%A7%89-%E4%B8%89%E8%A7%92%E5%BD%A2-%E4%B8%8D%E5%8F%AF%E8%83%BD-161056/"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uzzlewocky.com/optical-illusions/kanizsa-square-and-triangle-illusion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tutto-scienze.org/2012/10/come-funziona-il-cervello-e-anche-il.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0D30508-6065-079B-E805-8D6AF2C779C5}"/>
              </a:ext>
            </a:extLst>
          </p:cNvPr>
          <p:cNvSpPr>
            <a:spLocks noGrp="1"/>
          </p:cNvSpPr>
          <p:nvPr>
            <p:ph type="title"/>
          </p:nvPr>
        </p:nvSpPr>
        <p:spPr/>
        <p:txBody>
          <a:bodyPr>
            <a:normAutofit fontScale="90000"/>
          </a:bodyPr>
          <a:lstStyle/>
          <a:p>
            <a:pPr algn="ctr"/>
            <a:r>
              <a:rPr lang="it-IT" b="1" dirty="0"/>
              <a:t>PSICOLOGIA GENERALE</a:t>
            </a:r>
            <a:br>
              <a:rPr lang="it-IT" b="1" dirty="0"/>
            </a:br>
            <a:r>
              <a:rPr lang="it-IT" sz="4000" b="1" dirty="0"/>
              <a:t>LA PERCEZIONE</a:t>
            </a:r>
            <a:endParaRPr lang="it-IT" b="1" dirty="0"/>
          </a:p>
        </p:txBody>
      </p:sp>
      <p:pic>
        <p:nvPicPr>
          <p:cNvPr id="10" name="Segnaposto contenuto 9">
            <a:extLst>
              <a:ext uri="{FF2B5EF4-FFF2-40B4-BE49-F238E27FC236}">
                <a16:creationId xmlns:a16="http://schemas.microsoft.com/office/drawing/2014/main" id="{36B5680C-782D-C01D-20FF-584E74FD800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383" b="28383"/>
          <a:stretch/>
        </p:blipFill>
        <p:spPr/>
      </p:pic>
      <p:sp>
        <p:nvSpPr>
          <p:cNvPr id="2" name="Segnaposto testo 1">
            <a:extLst>
              <a:ext uri="{FF2B5EF4-FFF2-40B4-BE49-F238E27FC236}">
                <a16:creationId xmlns:a16="http://schemas.microsoft.com/office/drawing/2014/main" id="{861FD548-4B5C-8918-BDBB-DD7CF0301185}"/>
              </a:ext>
            </a:extLst>
          </p:cNvPr>
          <p:cNvSpPr>
            <a:spLocks noGrp="1"/>
          </p:cNvSpPr>
          <p:nvPr>
            <p:ph type="body" sz="half" idx="2"/>
          </p:nvPr>
        </p:nvSpPr>
        <p:spPr>
          <a:xfrm>
            <a:off x="6654017" y="5367338"/>
            <a:ext cx="4850595" cy="493712"/>
          </a:xfrm>
        </p:spPr>
        <p:txBody>
          <a:bodyPr>
            <a:normAutofit fontScale="85000" lnSpcReduction="20000"/>
          </a:bodyPr>
          <a:lstStyle/>
          <a:p>
            <a:r>
              <a:rPr lang="it-IT" sz="1400" i="1" dirty="0"/>
              <a:t>Tratto dal libro di testo </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r>
              <a:rPr lang="it-IT" sz="1800" b="1" dirty="0">
                <a:effectLst/>
                <a:latin typeface="Calibri" panose="020F0502020204030204" pitchFamily="34" charset="0"/>
                <a:ea typeface="Calibri" panose="020F0502020204030204" pitchFamily="34" charset="0"/>
                <a:cs typeface="Times New Roman" panose="02020603050405020304" pitchFamily="18" charset="0"/>
              </a:rPr>
              <a:t>Psicologia generale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da pag. 95  a pag. 135</a:t>
            </a:r>
            <a:endParaRPr lang="it-IT" sz="1400" i="1" dirty="0"/>
          </a:p>
        </p:txBody>
      </p:sp>
    </p:spTree>
    <p:extLst>
      <p:ext uri="{BB962C8B-B14F-4D97-AF65-F5344CB8AC3E}">
        <p14:creationId xmlns:p14="http://schemas.microsoft.com/office/powerpoint/2010/main" val="1947890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5C20EE3-C9EA-321D-07FB-4C60396A7AA7}"/>
              </a:ext>
            </a:extLst>
          </p:cNvPr>
          <p:cNvSpPr>
            <a:spLocks noGrp="1"/>
          </p:cNvSpPr>
          <p:nvPr>
            <p:ph type="title"/>
          </p:nvPr>
        </p:nvSpPr>
        <p:spPr>
          <a:xfrm>
            <a:off x="2424112" y="314621"/>
            <a:ext cx="8911687" cy="6043976"/>
          </a:xfrm>
        </p:spPr>
        <p:txBody>
          <a:bodyPr>
            <a:normAutofit/>
          </a:bodyPr>
          <a:lstStyle/>
          <a:p>
            <a:r>
              <a:rPr lang="it-IT" sz="2800" b="1" u="sng" dirty="0">
                <a:solidFill>
                  <a:schemeClr val="accent1">
                    <a:lumMod val="75000"/>
                  </a:schemeClr>
                </a:solidFill>
              </a:rPr>
              <a:t>STIMOLO DISTALE: </a:t>
            </a:r>
            <a:r>
              <a:rPr lang="it-IT" sz="2400" b="1" dirty="0">
                <a:solidFill>
                  <a:schemeClr val="tx1"/>
                </a:solidFill>
              </a:rPr>
              <a:t>OGGETTO NELL’AMBIENTE CON CARATTERISTICHE MISURABILI DI CUI E’ POSSIBILE DARE UNA DESCRIZIONE OGGETTIVA. L’OGGETTO DEVE POTER EMETTERE ENERGIA CHE PUO’ ESSERE TRASDOTTA DAGLI ORGANI DI SENSO.</a:t>
            </a:r>
            <a:br>
              <a:rPr lang="it-IT" sz="2400" b="1" dirty="0">
                <a:solidFill>
                  <a:schemeClr val="tx1"/>
                </a:solidFill>
              </a:rPr>
            </a:br>
            <a:br>
              <a:rPr lang="it-IT" sz="2400" b="1" dirty="0">
                <a:solidFill>
                  <a:schemeClr val="tx1"/>
                </a:solidFill>
              </a:rPr>
            </a:br>
            <a:r>
              <a:rPr lang="it-IT" sz="2800" b="1" u="sng" dirty="0">
                <a:solidFill>
                  <a:schemeClr val="accent1">
                    <a:lumMod val="75000"/>
                  </a:schemeClr>
                </a:solidFill>
              </a:rPr>
              <a:t>STIMOLO PROSSIMALE: </a:t>
            </a:r>
            <a:r>
              <a:rPr lang="it-IT" sz="2400" b="1" dirty="0">
                <a:solidFill>
                  <a:schemeClr val="tx1"/>
                </a:solidFill>
              </a:rPr>
              <a:t>LA REGISTRAZIONE DELLA PRESENZA DELL’OGGETTO NELL’AMBIENTE PROVOCA L’ATTIVAZIONE DEGLI ORGANI SENSORIALI  E DELLE VIE NERVOSE CHE CREANO LO </a:t>
            </a:r>
            <a:r>
              <a:rPr lang="it-IT" sz="2400" b="1" u="sng" dirty="0">
                <a:solidFill>
                  <a:schemeClr val="tx1"/>
                </a:solidFill>
              </a:rPr>
              <a:t>STIMOLO PROSSIMALE </a:t>
            </a:r>
            <a:r>
              <a:rPr lang="it-IT" sz="2400" b="1" dirty="0">
                <a:solidFill>
                  <a:schemeClr val="tx1"/>
                </a:solidFill>
              </a:rPr>
              <a:t>(STIMOLO ELABORATO)</a:t>
            </a:r>
            <a:br>
              <a:rPr lang="it-IT" sz="2400" b="1" dirty="0">
                <a:solidFill>
                  <a:schemeClr val="tx1"/>
                </a:solidFill>
              </a:rPr>
            </a:br>
            <a:br>
              <a:rPr lang="it-IT" sz="2400" b="1" dirty="0">
                <a:solidFill>
                  <a:schemeClr val="tx1"/>
                </a:solidFill>
              </a:rPr>
            </a:br>
            <a:r>
              <a:rPr lang="it-IT" sz="2400" b="1" dirty="0">
                <a:solidFill>
                  <a:schemeClr val="tx1"/>
                </a:solidFill>
              </a:rPr>
              <a:t>NELLA CORTECCIA AVVIENE L’ELABORAZIONE DELLO STIMOLO PROSSIMALE IN UNA RAPPRESENTAZIONE MENTALE SOGGETTIVA DELLO STIMOLO DISTALE, IL </a:t>
            </a:r>
            <a:r>
              <a:rPr lang="it-IT" sz="2400" b="1" u="sng" dirty="0">
                <a:solidFill>
                  <a:schemeClr val="tx1"/>
                </a:solidFill>
              </a:rPr>
              <a:t>PERCETTO</a:t>
            </a:r>
            <a:r>
              <a:rPr lang="it-IT" sz="2400" b="1" dirty="0">
                <a:solidFill>
                  <a:schemeClr val="tx1"/>
                </a:solidFill>
              </a:rPr>
              <a:t>. </a:t>
            </a:r>
            <a:endParaRPr lang="it-IT" sz="2800" b="1" u="sng" dirty="0">
              <a:solidFill>
                <a:schemeClr val="accent1">
                  <a:lumMod val="75000"/>
                </a:schemeClr>
              </a:solidFill>
            </a:endParaRPr>
          </a:p>
        </p:txBody>
      </p:sp>
    </p:spTree>
    <p:extLst>
      <p:ext uri="{BB962C8B-B14F-4D97-AF65-F5344CB8AC3E}">
        <p14:creationId xmlns:p14="http://schemas.microsoft.com/office/powerpoint/2010/main" val="224213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5E354-8193-1E8D-89F2-4893E2B5A72A}"/>
              </a:ext>
            </a:extLst>
          </p:cNvPr>
          <p:cNvSpPr>
            <a:spLocks noGrp="1"/>
          </p:cNvSpPr>
          <p:nvPr>
            <p:ph type="title"/>
          </p:nvPr>
        </p:nvSpPr>
        <p:spPr>
          <a:xfrm>
            <a:off x="1782885" y="624110"/>
            <a:ext cx="9721728" cy="1280890"/>
          </a:xfrm>
        </p:spPr>
        <p:txBody>
          <a:bodyPr>
            <a:normAutofit/>
          </a:bodyPr>
          <a:lstStyle/>
          <a:p>
            <a:pPr algn="ctr"/>
            <a:r>
              <a:rPr lang="it-IT" b="1" dirty="0"/>
              <a:t>LA COSTANZA PERCETTIVA</a:t>
            </a:r>
          </a:p>
        </p:txBody>
      </p:sp>
      <p:sp>
        <p:nvSpPr>
          <p:cNvPr id="3" name="Segnaposto contenuto 2">
            <a:extLst>
              <a:ext uri="{FF2B5EF4-FFF2-40B4-BE49-F238E27FC236}">
                <a16:creationId xmlns:a16="http://schemas.microsoft.com/office/drawing/2014/main" id="{E2B8D62E-5C48-336E-7627-1B8140E207EF}"/>
              </a:ext>
            </a:extLst>
          </p:cNvPr>
          <p:cNvSpPr>
            <a:spLocks noGrp="1"/>
          </p:cNvSpPr>
          <p:nvPr>
            <p:ph idx="1"/>
          </p:nvPr>
        </p:nvSpPr>
        <p:spPr>
          <a:xfrm>
            <a:off x="1786597" y="1308295"/>
            <a:ext cx="9721728" cy="4925595"/>
          </a:xfrm>
        </p:spPr>
        <p:txBody>
          <a:bodyPr>
            <a:normAutofit lnSpcReduction="10000"/>
          </a:bodyPr>
          <a:lstStyle/>
          <a:p>
            <a:pPr algn="just"/>
            <a:r>
              <a:rPr lang="it-IT" sz="2400" b="1" dirty="0"/>
              <a:t>LE DIMENSIONI DELL’OGGETTO DEVONO ESSERE PERCEPITE SEMPRE ALLO STESSO MODO: LA GRANDEZZA, LA FORMA, IL COLORE, LA LUMINOSITA’ DEVONO RIMANERE SEMPRE UGUALI AFFINCHE’ L’OGGETTO POSSA MANTENERE LA SUA IDENTITA’. </a:t>
            </a:r>
          </a:p>
          <a:p>
            <a:pPr algn="just"/>
            <a:r>
              <a:rPr lang="it-IT" sz="2400" b="1" dirty="0"/>
              <a:t>IL SISTEMA PERCETTIVO RICOSTRUISCE IL PERCETTO IL PIU’ POSSIBILE COERENTE CON LO STIMOLO DISTALE E CON LE  CARATTERISTICHE PERCETTIVE REGISTRATE DAGLI ORGANI DI SENSO.  </a:t>
            </a:r>
          </a:p>
          <a:p>
            <a:pPr algn="just"/>
            <a:r>
              <a:rPr lang="it-IT" sz="2400" b="1" dirty="0"/>
              <a:t>IL FENOMENO DELLA </a:t>
            </a:r>
            <a:r>
              <a:rPr lang="it-IT" sz="2400" b="1" i="1" u="sng" dirty="0">
                <a:solidFill>
                  <a:schemeClr val="tx1"/>
                </a:solidFill>
              </a:rPr>
              <a:t>COSTANZA PERCETTIVA</a:t>
            </a:r>
            <a:r>
              <a:rPr lang="it-IT" sz="2400" b="1" i="1" dirty="0">
                <a:solidFill>
                  <a:schemeClr val="tx1"/>
                </a:solidFill>
              </a:rPr>
              <a:t> </a:t>
            </a:r>
            <a:r>
              <a:rPr lang="it-IT" sz="2400" b="1" dirty="0"/>
              <a:t>INTERVIENE PER CORREGGERE VARI TIPI DI IMPRECISIONE PRESENTI NELLO STIMOLO PROSSIMALE.</a:t>
            </a:r>
          </a:p>
          <a:p>
            <a:pPr algn="just"/>
            <a:r>
              <a:rPr lang="it-IT" sz="2400" b="1" dirty="0"/>
              <a:t>LA PERCEZIONE E’: ACQUISIZIONE, ORGANIZZAZIONE E USO DELLE INFORMAZIONI.</a:t>
            </a:r>
          </a:p>
        </p:txBody>
      </p:sp>
    </p:spTree>
    <p:extLst>
      <p:ext uri="{BB962C8B-B14F-4D97-AF65-F5344CB8AC3E}">
        <p14:creationId xmlns:p14="http://schemas.microsoft.com/office/powerpoint/2010/main" val="261572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B9B7F-7F38-C916-3F11-B82B5F12DF3B}"/>
              </a:ext>
            </a:extLst>
          </p:cNvPr>
          <p:cNvSpPr>
            <a:spLocks noGrp="1"/>
          </p:cNvSpPr>
          <p:nvPr>
            <p:ph type="title"/>
          </p:nvPr>
        </p:nvSpPr>
        <p:spPr>
          <a:xfrm>
            <a:off x="2067951" y="386863"/>
            <a:ext cx="9436661" cy="2018713"/>
          </a:xfrm>
        </p:spPr>
        <p:txBody>
          <a:bodyPr>
            <a:normAutofit fontScale="90000"/>
          </a:bodyPr>
          <a:lstStyle/>
          <a:p>
            <a:r>
              <a:rPr lang="it-IT" sz="1800" b="1" dirty="0"/>
              <a:t>LE INFORMAZIONI DELL’AMBIENTE ENTRANO DAGLI ORGANI SENSORIALI DOVE AVVIENE UNA PRIMA CODIFICA TRASMESSA AI CENTRI CORTICALI SUPERIORI DOVE AVVIENE L’ELABORAZIONE DEL PERCETTO. QUESTO PROCESSO E’ DETTO: </a:t>
            </a:r>
            <a:r>
              <a:rPr lang="it-IT" sz="1800" b="1" i="1" u="sng" dirty="0"/>
              <a:t>BOTTOM UP </a:t>
            </a:r>
            <a:r>
              <a:rPr lang="it-IT" sz="1800" b="1" dirty="0"/>
              <a:t>(O DAL BASSO VERSO L’ALTO)</a:t>
            </a:r>
            <a:r>
              <a:rPr lang="it-IT" sz="1800" b="1" i="1" u="sng" dirty="0"/>
              <a:t>.</a:t>
            </a:r>
            <a:br>
              <a:rPr lang="it-IT" sz="1800" b="1" i="1" u="sng" dirty="0"/>
            </a:br>
            <a:r>
              <a:rPr lang="it-IT" sz="1800" b="1" dirty="0"/>
              <a:t>NEL SISTEMA PERCETTIVO L’INTERPRETAZIONE DEL SEGNALE NON DIPENDE SOLO DAI DATI SENSORIALI: UNA STESSA IMMAGINE PUO’ ESSERE INTERPRETATA IN MODO DIVERSO DALLO STESSO OSSERVATORE IN TEMPI SUCCESSIVI. LE INFORMAZIONI CONTENUTE IN MEMORIA E LE ASPETTATIVE POSSONO MODIFICARE IL PROCESSO DI ELABORAZIONE ED INFLUENZARE LA COSTRUZIONE DEL PERCETTO (</a:t>
            </a:r>
            <a:r>
              <a:rPr lang="it-IT" sz="1800" b="1" i="1" u="sng" dirty="0"/>
              <a:t>TOP DOWN </a:t>
            </a:r>
            <a:r>
              <a:rPr lang="it-IT" sz="1800" b="1" dirty="0"/>
              <a:t>O DALL’ALTO IN BASSO).</a:t>
            </a:r>
            <a:br>
              <a:rPr lang="it-IT" sz="1800" b="1" i="1" u="sng" dirty="0"/>
            </a:br>
            <a:br>
              <a:rPr lang="it-IT" sz="2000" b="1" dirty="0"/>
            </a:br>
            <a:endParaRPr lang="it-IT" sz="2000" b="1" dirty="0"/>
          </a:p>
        </p:txBody>
      </p:sp>
      <p:pic>
        <p:nvPicPr>
          <p:cNvPr id="4" name="Segnaposto contenuto 3">
            <a:extLst>
              <a:ext uri="{FF2B5EF4-FFF2-40B4-BE49-F238E27FC236}">
                <a16:creationId xmlns:a16="http://schemas.microsoft.com/office/drawing/2014/main" id="{19A6E4AC-93F7-F947-6DDD-94E2FC032D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758926" y="1241997"/>
            <a:ext cx="4015275" cy="6443005"/>
          </a:xfrm>
        </p:spPr>
      </p:pic>
    </p:spTree>
    <p:extLst>
      <p:ext uri="{BB962C8B-B14F-4D97-AF65-F5344CB8AC3E}">
        <p14:creationId xmlns:p14="http://schemas.microsoft.com/office/powerpoint/2010/main" val="260927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A6A2F4-7B15-148D-C09C-1A968502E970}"/>
              </a:ext>
            </a:extLst>
          </p:cNvPr>
          <p:cNvSpPr>
            <a:spLocks noGrp="1"/>
          </p:cNvSpPr>
          <p:nvPr>
            <p:ph type="title"/>
          </p:nvPr>
        </p:nvSpPr>
        <p:spPr/>
        <p:txBody>
          <a:bodyPr>
            <a:normAutofit/>
          </a:bodyPr>
          <a:lstStyle/>
          <a:p>
            <a:pPr algn="ctr"/>
            <a:r>
              <a:rPr lang="it-IT" b="1" dirty="0"/>
              <a:t>LA PERCEZIONE VISIVA</a:t>
            </a:r>
            <a:br>
              <a:rPr lang="it-IT" b="1" dirty="0"/>
            </a:br>
            <a:endParaRPr lang="it-IT" b="1" dirty="0"/>
          </a:p>
        </p:txBody>
      </p:sp>
      <p:sp>
        <p:nvSpPr>
          <p:cNvPr id="3" name="Segnaposto contenuto 2">
            <a:extLst>
              <a:ext uri="{FF2B5EF4-FFF2-40B4-BE49-F238E27FC236}">
                <a16:creationId xmlns:a16="http://schemas.microsoft.com/office/drawing/2014/main" id="{ECB7C091-DCF3-058E-0991-2135DC9D9622}"/>
              </a:ext>
            </a:extLst>
          </p:cNvPr>
          <p:cNvSpPr>
            <a:spLocks noGrp="1"/>
          </p:cNvSpPr>
          <p:nvPr>
            <p:ph idx="1"/>
          </p:nvPr>
        </p:nvSpPr>
        <p:spPr>
          <a:xfrm>
            <a:off x="2124222" y="1274164"/>
            <a:ext cx="9623946" cy="4959726"/>
          </a:xfrm>
        </p:spPr>
        <p:txBody>
          <a:bodyPr/>
          <a:lstStyle/>
          <a:p>
            <a:r>
              <a:rPr lang="it-IT" b="1" dirty="0"/>
              <a:t>LA PERCEZIONE E’ MULTISENSORIALE E TUTTI I PROCESSI PERCETTIVI PORTANO UN DIVERSO CONTRIBUTO E SONO FONDAMENTALI PER UN’INTERAZIONE EFFICACE.</a:t>
            </a:r>
          </a:p>
          <a:p>
            <a:r>
              <a:rPr lang="it-IT" b="1" dirty="0"/>
              <a:t>NOI SIAMO VISIVI: TRA IL 20 ED IL 30% DEL NOSTRO CERVELLO E’ DEDICATO ALL’ANALISI ED ALL’ELABORAZIONE DEI SEGNALI VISIVI. LE DIVERSE PROPRIETA’ DELLO STIMOLO SONO ELABORATE SEPARATAMENTE E POI COMBINATE PER ARRIVARE AD UN UNICO PERCETTO. </a:t>
            </a:r>
          </a:p>
          <a:p>
            <a:r>
              <a:rPr lang="it-IT" b="1" dirty="0"/>
              <a:t>UNA VOLTA CHE L’INFORMAZIONE ARRIVA ALLA CORTECCIA PRIMARIA I VARI TIPI D’INFORMAZIONE SONO ANALIZZATI IN AREE DIFFERENTI. I SEGNALI VISIVI DALL’AREA PRIMARIA PROSEGUONO SU DUE VIE PRINCIPALI VISIVE:</a:t>
            </a:r>
          </a:p>
        </p:txBody>
      </p:sp>
      <p:sp>
        <p:nvSpPr>
          <p:cNvPr id="4" name="Ovale 3">
            <a:extLst>
              <a:ext uri="{FF2B5EF4-FFF2-40B4-BE49-F238E27FC236}">
                <a16:creationId xmlns:a16="http://schemas.microsoft.com/office/drawing/2014/main" id="{67169450-BB42-BFA8-D981-B18E0EB97236}"/>
              </a:ext>
            </a:extLst>
          </p:cNvPr>
          <p:cNvSpPr/>
          <p:nvPr/>
        </p:nvSpPr>
        <p:spPr>
          <a:xfrm>
            <a:off x="3010486" y="4797082"/>
            <a:ext cx="1997612" cy="1436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VIA DORSALE</a:t>
            </a:r>
            <a:endParaRPr lang="it-IT" sz="2000" b="1" dirty="0">
              <a:solidFill>
                <a:schemeClr val="bg1"/>
              </a:solidFill>
            </a:endParaRPr>
          </a:p>
        </p:txBody>
      </p:sp>
      <p:sp>
        <p:nvSpPr>
          <p:cNvPr id="5" name="Ovale 4">
            <a:extLst>
              <a:ext uri="{FF2B5EF4-FFF2-40B4-BE49-F238E27FC236}">
                <a16:creationId xmlns:a16="http://schemas.microsoft.com/office/drawing/2014/main" id="{A1CC43D2-59A1-1C2F-8D0B-4297EEF7A882}"/>
              </a:ext>
            </a:extLst>
          </p:cNvPr>
          <p:cNvSpPr/>
          <p:nvPr/>
        </p:nvSpPr>
        <p:spPr>
          <a:xfrm>
            <a:off x="8070166" y="4797082"/>
            <a:ext cx="1997612" cy="1436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VIA VENTRALE</a:t>
            </a:r>
          </a:p>
        </p:txBody>
      </p:sp>
      <p:cxnSp>
        <p:nvCxnSpPr>
          <p:cNvPr id="7" name="Connettore 2 6">
            <a:extLst>
              <a:ext uri="{FF2B5EF4-FFF2-40B4-BE49-F238E27FC236}">
                <a16:creationId xmlns:a16="http://schemas.microsoft.com/office/drawing/2014/main" id="{E513029A-9D7A-542C-20B5-BC90B71B415A}"/>
              </a:ext>
            </a:extLst>
          </p:cNvPr>
          <p:cNvCxnSpPr>
            <a:cxnSpLocks/>
          </p:cNvCxnSpPr>
          <p:nvPr/>
        </p:nvCxnSpPr>
        <p:spPr>
          <a:xfrm flipH="1">
            <a:off x="5359791" y="4221479"/>
            <a:ext cx="2694785" cy="87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824BA536-322E-16A6-23BF-AF3ACAD07EF4}"/>
              </a:ext>
            </a:extLst>
          </p:cNvPr>
          <p:cNvCxnSpPr>
            <a:cxnSpLocks/>
          </p:cNvCxnSpPr>
          <p:nvPr/>
        </p:nvCxnSpPr>
        <p:spPr>
          <a:xfrm>
            <a:off x="8567225" y="4221479"/>
            <a:ext cx="140677" cy="435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37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155CC60-3A8A-95F2-BF4D-82E6574F1178}"/>
              </a:ext>
            </a:extLst>
          </p:cNvPr>
          <p:cNvSpPr>
            <a:spLocks noGrp="1"/>
          </p:cNvSpPr>
          <p:nvPr>
            <p:ph type="title"/>
          </p:nvPr>
        </p:nvSpPr>
        <p:spPr>
          <a:xfrm>
            <a:off x="2592924" y="393895"/>
            <a:ext cx="8911687" cy="1877674"/>
          </a:xfrm>
        </p:spPr>
        <p:txBody>
          <a:bodyPr>
            <a:normAutofit/>
          </a:bodyPr>
          <a:lstStyle/>
          <a:p>
            <a:r>
              <a:rPr lang="it-IT" sz="1800" b="1" i="1" u="sng" dirty="0"/>
              <a:t>VIA VENTRALE:</a:t>
            </a:r>
            <a:r>
              <a:rPr lang="it-IT" sz="1800" b="1" dirty="0"/>
              <a:t> RESPONSABILE PER LA CODIFICA E IL RICONOSCIMENTO DEGLI OGGETTI.</a:t>
            </a:r>
            <a:br>
              <a:rPr lang="it-IT" sz="1800" b="1" dirty="0"/>
            </a:br>
            <a:r>
              <a:rPr lang="it-IT" sz="1800" b="1" i="1" u="sng" dirty="0">
                <a:solidFill>
                  <a:schemeClr val="tx1"/>
                </a:solidFill>
              </a:rPr>
              <a:t>VIA DORSALE:</a:t>
            </a:r>
            <a:r>
              <a:rPr lang="it-IT" sz="1800" b="1" dirty="0">
                <a:solidFill>
                  <a:schemeClr val="bg1"/>
                </a:solidFill>
              </a:rPr>
              <a:t> </a:t>
            </a:r>
            <a:r>
              <a:rPr lang="it-IT" sz="1800" b="1" dirty="0"/>
              <a:t>RESPONSABILE PER LA VISIONE SPAZIALE, MANTIENE UNA MAPPA TRIDIMENSIONALE ALL’INTERNO DELLA QUALE VENGONO LOCALIZZATI GLI OGGETTI.</a:t>
            </a:r>
            <a:br>
              <a:rPr lang="it-IT" sz="1800" b="1" dirty="0"/>
            </a:br>
            <a:r>
              <a:rPr lang="it-IT" sz="1800" b="1" dirty="0"/>
              <a:t>(VENTRALE: COSA,  DORSALE: </a:t>
            </a:r>
            <a:r>
              <a:rPr lang="it-IT" sz="1800" b="1"/>
              <a:t>DOVE)</a:t>
            </a:r>
            <a:endParaRPr lang="it-IT" sz="1800" b="1" i="1" u="sng" dirty="0"/>
          </a:p>
        </p:txBody>
      </p:sp>
      <p:pic>
        <p:nvPicPr>
          <p:cNvPr id="9" name="Segnaposto contenuto 8">
            <a:extLst>
              <a:ext uri="{FF2B5EF4-FFF2-40B4-BE49-F238E27FC236}">
                <a16:creationId xmlns:a16="http://schemas.microsoft.com/office/drawing/2014/main" id="{50FC360F-5308-87A0-7163-9AD955C896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9213" y="2438245"/>
            <a:ext cx="4313237" cy="3168960"/>
          </a:xfrm>
        </p:spPr>
      </p:pic>
      <p:pic>
        <p:nvPicPr>
          <p:cNvPr id="1026" name="Picture 2" descr="Illusioni ottiche | L'illusione di Ebbinghaus - FocusJunior.it">
            <a:extLst>
              <a:ext uri="{FF2B5EF4-FFF2-40B4-BE49-F238E27FC236}">
                <a16:creationId xmlns:a16="http://schemas.microsoft.com/office/drawing/2014/main" id="{F6A62DDE-22B9-E886-89A5-1F2CF18BC48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69945" y="2793165"/>
            <a:ext cx="4034666" cy="243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2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725ABB4-E08C-92AC-B8CA-9ED72CCD5777}"/>
              </a:ext>
            </a:extLst>
          </p:cNvPr>
          <p:cNvSpPr>
            <a:spLocks noGrp="1"/>
          </p:cNvSpPr>
          <p:nvPr>
            <p:ph type="title"/>
          </p:nvPr>
        </p:nvSpPr>
        <p:spPr>
          <a:xfrm>
            <a:off x="2592925" y="624110"/>
            <a:ext cx="8911687" cy="515373"/>
          </a:xfrm>
        </p:spPr>
        <p:txBody>
          <a:bodyPr>
            <a:normAutofit/>
          </a:bodyPr>
          <a:lstStyle/>
          <a:p>
            <a:pPr algn="ctr"/>
            <a:r>
              <a:rPr lang="it-IT" sz="2400" b="1" dirty="0"/>
              <a:t>LE PERCEZIONI VISIVE POSSONO ESSERE SUDDIVISE IN :</a:t>
            </a:r>
          </a:p>
        </p:txBody>
      </p:sp>
      <p:sp>
        <p:nvSpPr>
          <p:cNvPr id="6" name="Segnaposto contenuto 5">
            <a:extLst>
              <a:ext uri="{FF2B5EF4-FFF2-40B4-BE49-F238E27FC236}">
                <a16:creationId xmlns:a16="http://schemas.microsoft.com/office/drawing/2014/main" id="{2E6CEB14-960D-91E8-BB6B-2DE005F756C6}"/>
              </a:ext>
            </a:extLst>
          </p:cNvPr>
          <p:cNvSpPr>
            <a:spLocks noGrp="1"/>
          </p:cNvSpPr>
          <p:nvPr>
            <p:ph idx="1"/>
          </p:nvPr>
        </p:nvSpPr>
        <p:spPr>
          <a:xfrm>
            <a:off x="2585499" y="1491175"/>
            <a:ext cx="8915400" cy="4529797"/>
          </a:xfrm>
        </p:spPr>
        <p:txBody>
          <a:bodyPr>
            <a:normAutofit/>
          </a:bodyPr>
          <a:lstStyle/>
          <a:p>
            <a:r>
              <a:rPr lang="it-IT" sz="2000" b="1" dirty="0"/>
              <a:t>PERCEZIONE DEL COLORE;</a:t>
            </a:r>
          </a:p>
          <a:p>
            <a:r>
              <a:rPr lang="it-IT" sz="2000" b="1" dirty="0"/>
              <a:t>PERCEZIONE DELLA DIMENSIONE E DELLA DISTANZA;</a:t>
            </a:r>
          </a:p>
          <a:p>
            <a:r>
              <a:rPr lang="it-IT" sz="2000" b="1" dirty="0"/>
              <a:t>PERCEZIONE DELLA GRANDEZZA;</a:t>
            </a:r>
          </a:p>
          <a:p>
            <a:r>
              <a:rPr lang="it-IT" sz="2000" b="1" dirty="0"/>
              <a:t>PERCEZIONE DEL MOVIMENTO;</a:t>
            </a:r>
          </a:p>
          <a:p>
            <a:r>
              <a:rPr lang="it-IT" sz="2000" b="1" dirty="0"/>
              <a:t>PERCEZIONE DELLA FORMA.</a:t>
            </a:r>
          </a:p>
          <a:p>
            <a:endParaRPr lang="it-IT" sz="2000" b="1" dirty="0"/>
          </a:p>
          <a:p>
            <a:r>
              <a:rPr lang="it-IT" sz="2000" b="1" dirty="0"/>
              <a:t>PER CIASCUNA DI ESSE VI SONO LE </a:t>
            </a:r>
            <a:r>
              <a:rPr lang="it-IT" sz="2000" b="1" u="sng" dirty="0"/>
              <a:t>COSTANZE PERCETTIVE</a:t>
            </a:r>
            <a:r>
              <a:rPr lang="it-IT" sz="2000" b="1" dirty="0"/>
              <a:t> CHE PER LA MAGGIOR PARTE SONO FRUTTO DELL’ESPERIENZA E DELL’APPRENDIMENTO.</a:t>
            </a:r>
          </a:p>
          <a:p>
            <a:endParaRPr lang="it-IT" sz="2000" dirty="0"/>
          </a:p>
        </p:txBody>
      </p:sp>
    </p:spTree>
    <p:extLst>
      <p:ext uri="{BB962C8B-B14F-4D97-AF65-F5344CB8AC3E}">
        <p14:creationId xmlns:p14="http://schemas.microsoft.com/office/powerpoint/2010/main" val="15644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620A551-A9E8-2938-F1FA-D900D3A9388C}"/>
              </a:ext>
            </a:extLst>
          </p:cNvPr>
          <p:cNvSpPr>
            <a:spLocks noGrp="1"/>
          </p:cNvSpPr>
          <p:nvPr>
            <p:ph type="title"/>
          </p:nvPr>
        </p:nvSpPr>
        <p:spPr>
          <a:xfrm>
            <a:off x="2592925" y="624110"/>
            <a:ext cx="8911687" cy="613847"/>
          </a:xfrm>
        </p:spPr>
        <p:txBody>
          <a:bodyPr>
            <a:normAutofit fontScale="90000"/>
          </a:bodyPr>
          <a:lstStyle/>
          <a:p>
            <a:pPr algn="ctr"/>
            <a:r>
              <a:rPr lang="it-IT" b="1" dirty="0"/>
              <a:t>PERCEZIONE DEL COLORE</a:t>
            </a:r>
          </a:p>
        </p:txBody>
      </p:sp>
      <p:sp>
        <p:nvSpPr>
          <p:cNvPr id="5" name="Segnaposto contenuto 4">
            <a:extLst>
              <a:ext uri="{FF2B5EF4-FFF2-40B4-BE49-F238E27FC236}">
                <a16:creationId xmlns:a16="http://schemas.microsoft.com/office/drawing/2014/main" id="{CC292D5E-0D53-ED5F-E990-D90EC9D5A421}"/>
              </a:ext>
            </a:extLst>
          </p:cNvPr>
          <p:cNvSpPr>
            <a:spLocks noGrp="1"/>
          </p:cNvSpPr>
          <p:nvPr>
            <p:ph idx="1"/>
          </p:nvPr>
        </p:nvSpPr>
        <p:spPr>
          <a:xfrm>
            <a:off x="2592925" y="1237957"/>
            <a:ext cx="8915400" cy="4715468"/>
          </a:xfrm>
        </p:spPr>
        <p:txBody>
          <a:bodyPr>
            <a:normAutofit lnSpcReduction="10000"/>
          </a:bodyPr>
          <a:lstStyle/>
          <a:p>
            <a:r>
              <a:rPr lang="it-IT" b="1" dirty="0"/>
              <a:t>Esempio che la visione è interpretazione</a:t>
            </a:r>
          </a:p>
          <a:p>
            <a:r>
              <a:rPr lang="it-IT" b="1" dirty="0"/>
              <a:t>Il colore non è una proprietà fisica degli oggetti ma è l’esperienza sensoriale/percettiva che noi deriviamo da una proprietà fisica invariante del materiale di cui è costituito l’oggetto: </a:t>
            </a:r>
            <a:r>
              <a:rPr lang="it-IT" b="1" u="sng" dirty="0"/>
              <a:t>la riflettanza.</a:t>
            </a:r>
            <a:endParaRPr lang="it-IT" b="1" dirty="0"/>
          </a:p>
          <a:p>
            <a:r>
              <a:rPr lang="it-IT" b="1" dirty="0"/>
              <a:t>La luce presente nell’ambiente (l’illuminante) colpisce la superficie che assorbe alcune lunghezze d’onda e ne riflette altre. La quantità di luce riflessa da una superficie (luminanza) varia a seconda dell’illuminazione. I raggi luminosi raggiungono i nostri fotorecettori ed il sistema visivo estrae le informazioni visive (</a:t>
            </a:r>
            <a:r>
              <a:rPr lang="it-IT" b="1" u="sng" dirty="0"/>
              <a:t>riflettanza</a:t>
            </a:r>
            <a:r>
              <a:rPr lang="it-IT" b="1" dirty="0"/>
              <a:t>) partendo dalla luminanza.</a:t>
            </a:r>
          </a:p>
          <a:p>
            <a:r>
              <a:rPr lang="it-IT" b="1" dirty="0"/>
              <a:t>Per classificare i colori è stato individuato un sistema a tre dimensioni:</a:t>
            </a:r>
          </a:p>
          <a:p>
            <a:pPr>
              <a:buAutoNum type="arabicParenR"/>
            </a:pPr>
            <a:r>
              <a:rPr lang="it-IT" b="1" u="sng" dirty="0"/>
              <a:t>la tinta</a:t>
            </a:r>
            <a:r>
              <a:rPr lang="it-IT" b="1" dirty="0"/>
              <a:t>: esperienza del colore, ci porta a dare nomi diversi ai colori;</a:t>
            </a:r>
          </a:p>
          <a:p>
            <a:pPr>
              <a:buAutoNum type="arabicParenR"/>
            </a:pPr>
            <a:r>
              <a:rPr lang="it-IT" b="1" u="sng" dirty="0"/>
              <a:t>La saturazione</a:t>
            </a:r>
            <a:r>
              <a:rPr lang="it-IT" b="1" dirty="0"/>
              <a:t>: associata alla purezza del colore (il rosso è un colore saturo, il rosa no);</a:t>
            </a:r>
          </a:p>
          <a:p>
            <a:pPr>
              <a:buAutoNum type="arabicParenR"/>
            </a:pPr>
            <a:r>
              <a:rPr lang="it-IT" b="1" u="sng" dirty="0"/>
              <a:t>La chiarezza</a:t>
            </a:r>
            <a:r>
              <a:rPr lang="it-IT" b="1" dirty="0"/>
              <a:t>: associata alla quantità di luce presente, minore è la luce più sembra scuro.</a:t>
            </a:r>
            <a:endParaRPr lang="it-IT" b="1" u="sng" dirty="0"/>
          </a:p>
        </p:txBody>
      </p:sp>
    </p:spTree>
    <p:extLst>
      <p:ext uri="{BB962C8B-B14F-4D97-AF65-F5344CB8AC3E}">
        <p14:creationId xmlns:p14="http://schemas.microsoft.com/office/powerpoint/2010/main" val="406507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7C4B51F-540D-261E-6674-BBA0FB59BE03}"/>
              </a:ext>
            </a:extLst>
          </p:cNvPr>
          <p:cNvSpPr>
            <a:spLocks noGrp="1"/>
          </p:cNvSpPr>
          <p:nvPr>
            <p:ph type="title"/>
          </p:nvPr>
        </p:nvSpPr>
        <p:spPr>
          <a:xfrm>
            <a:off x="1923563" y="624110"/>
            <a:ext cx="9581050" cy="670118"/>
          </a:xfrm>
        </p:spPr>
        <p:txBody>
          <a:bodyPr/>
          <a:lstStyle/>
          <a:p>
            <a:pPr algn="ctr"/>
            <a:r>
              <a:rPr lang="it-IT" b="1" dirty="0"/>
              <a:t>la costanza del colore</a:t>
            </a:r>
          </a:p>
        </p:txBody>
      </p:sp>
      <p:sp>
        <p:nvSpPr>
          <p:cNvPr id="6" name="Segnaposto contenuto 5">
            <a:extLst>
              <a:ext uri="{FF2B5EF4-FFF2-40B4-BE49-F238E27FC236}">
                <a16:creationId xmlns:a16="http://schemas.microsoft.com/office/drawing/2014/main" id="{9191B87F-A368-CB88-6043-A61EE8F5EBB9}"/>
              </a:ext>
            </a:extLst>
          </p:cNvPr>
          <p:cNvSpPr>
            <a:spLocks noGrp="1"/>
          </p:cNvSpPr>
          <p:nvPr>
            <p:ph idx="1"/>
          </p:nvPr>
        </p:nvSpPr>
        <p:spPr>
          <a:xfrm>
            <a:off x="1927274" y="1331742"/>
            <a:ext cx="9581051" cy="5069058"/>
          </a:xfrm>
        </p:spPr>
        <p:txBody>
          <a:bodyPr>
            <a:normAutofit/>
          </a:bodyPr>
          <a:lstStyle/>
          <a:p>
            <a:r>
              <a:rPr lang="it-IT" sz="2200" b="1" u="sng" dirty="0"/>
              <a:t>LA COSTANZA DEL COLORE</a:t>
            </a:r>
            <a:r>
              <a:rPr lang="it-IT" sz="2200" b="1" dirty="0"/>
              <a:t> DI UN OGGETTO O UNA SUPERFICIE E’ UN RICONOSCIMENTO CHE SI BASA RICAVANDO LE PROPRIETA’ DELLA RIFLETTANZA DELLA SUPERFICIE O DELL’OGGETTO INDIPENDENTEMENTE DALLE CONDIZIONI DI ILLUMINAZIONE (IL COLORE VERO E’ QUELLO OTTENUTO QUANDO QUESTO E’ ILLUMINATO DA UNA LUCE BIANCA). </a:t>
            </a:r>
          </a:p>
          <a:p>
            <a:r>
              <a:rPr lang="it-IT" sz="2200" b="1" dirty="0"/>
              <a:t>LA COSTANZA DEL COLORE SI OTTIENE DA UN’ADATTAMENTO DEL CERVELLO ALLE CONDIZIONI DI ILLUMINAZIONE NATURALE.</a:t>
            </a:r>
          </a:p>
          <a:p>
            <a:r>
              <a:rPr lang="it-IT" sz="2200" b="1" dirty="0"/>
              <a:t>UNA VOLTA RICAVATO IL COLORE NATURALE DELL’OGGETTO SI PUO’ COSTRUIRE LA </a:t>
            </a:r>
            <a:r>
              <a:rPr lang="it-IT" sz="2200" b="1" u="sng" dirty="0"/>
              <a:t>COSTANZA DEL COLORE</a:t>
            </a:r>
            <a:r>
              <a:rPr lang="it-IT" sz="2200" b="1" dirty="0"/>
              <a:t>. </a:t>
            </a:r>
          </a:p>
          <a:p>
            <a:r>
              <a:rPr lang="it-IT" sz="2200" b="1" dirty="0"/>
              <a:t>MENTRE L’ILLUMINAZIONE CAMBIA, LA RIFLETTANZA E’ UNA PROPRIETA’ DELL’OGGETTO CHE SI MANTIENE COSTANTE.</a:t>
            </a:r>
          </a:p>
        </p:txBody>
      </p:sp>
    </p:spTree>
    <p:extLst>
      <p:ext uri="{BB962C8B-B14F-4D97-AF65-F5344CB8AC3E}">
        <p14:creationId xmlns:p14="http://schemas.microsoft.com/office/powerpoint/2010/main" val="291725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0E34CE9-4B4E-138B-5A57-F308D2462479}"/>
              </a:ext>
            </a:extLst>
          </p:cNvPr>
          <p:cNvSpPr>
            <a:spLocks noGrp="1"/>
          </p:cNvSpPr>
          <p:nvPr>
            <p:ph type="title"/>
          </p:nvPr>
        </p:nvSpPr>
        <p:spPr>
          <a:xfrm>
            <a:off x="2053883" y="624110"/>
            <a:ext cx="9450729" cy="627915"/>
          </a:xfrm>
        </p:spPr>
        <p:txBody>
          <a:bodyPr>
            <a:normAutofit fontScale="90000"/>
          </a:bodyPr>
          <a:lstStyle/>
          <a:p>
            <a:pPr algn="ctr"/>
            <a:r>
              <a:rPr lang="it-IT" b="1" dirty="0"/>
              <a:t>La percezione della distanza e dimensione</a:t>
            </a:r>
          </a:p>
        </p:txBody>
      </p:sp>
      <p:sp>
        <p:nvSpPr>
          <p:cNvPr id="4" name="Segnaposto contenuto 3">
            <a:extLst>
              <a:ext uri="{FF2B5EF4-FFF2-40B4-BE49-F238E27FC236}">
                <a16:creationId xmlns:a16="http://schemas.microsoft.com/office/drawing/2014/main" id="{360389A8-03C7-822F-BDA3-FA6E55CF9B8A}"/>
              </a:ext>
            </a:extLst>
          </p:cNvPr>
          <p:cNvSpPr>
            <a:spLocks noGrp="1"/>
          </p:cNvSpPr>
          <p:nvPr>
            <p:ph idx="1"/>
          </p:nvPr>
        </p:nvSpPr>
        <p:spPr>
          <a:xfrm>
            <a:off x="2053883" y="1252025"/>
            <a:ext cx="9450728" cy="4631061"/>
          </a:xfrm>
        </p:spPr>
        <p:txBody>
          <a:bodyPr>
            <a:normAutofit lnSpcReduction="10000"/>
          </a:bodyPr>
          <a:lstStyle/>
          <a:p>
            <a:pPr marL="0" indent="0">
              <a:buNone/>
            </a:pPr>
            <a:r>
              <a:rPr lang="it-IT" b="1" dirty="0"/>
              <a:t>- LA TRIDIMENSIONALITA’ DEGLI OGGETTI SI PERDE NELL’IMMAGINE PROSSIMALE CHE E’ UNA CARATTERISTICA VITALE PER INTERAGIRE CON L’AMBIENTE. LA DISTANZA E LA PROFONDITA’ DI CIO’ CON CUI INTERAGIAMO E’ FONDAMENTALE PER RAPPORTARSI CON L’AMBIENTE.</a:t>
            </a:r>
          </a:p>
          <a:p>
            <a:pPr marL="0" indent="0">
              <a:buNone/>
            </a:pPr>
            <a:r>
              <a:rPr lang="it-IT" b="1" dirty="0"/>
              <a:t>-</a:t>
            </a:r>
            <a:r>
              <a:rPr lang="it-IT" b="1" dirty="0">
                <a:solidFill>
                  <a:srgbClr val="FF0000"/>
                </a:solidFill>
              </a:rPr>
              <a:t>LA RICOSTRUZIONE DELLA TERZA DIMENSIONE E’ COMPITO DEL SISTEMA VISIVO.</a:t>
            </a:r>
            <a:r>
              <a:rPr lang="it-IT" b="1" dirty="0"/>
              <a:t> IL SISTEMA UDITIVO CI PERMETTE DI INDIVIDUARE LA DIREZIONE DI UN SUONO MA NON L’EFFETTIVA DISTANZA. </a:t>
            </a:r>
          </a:p>
          <a:p>
            <a:pPr marL="0" indent="0">
              <a:buNone/>
            </a:pPr>
            <a:r>
              <a:rPr lang="it-IT" b="1" dirty="0"/>
              <a:t>- PER ATTUARE QUESTA COSTRUZIONE, IL SISTEMA VISIVO COMBINA UNA SERIE DI INFORMAZIONI CHIAMATE </a:t>
            </a:r>
            <a:r>
              <a:rPr lang="it-IT" b="1" u="sng" dirty="0">
                <a:solidFill>
                  <a:srgbClr val="FF0000"/>
                </a:solidFill>
              </a:rPr>
              <a:t>INDIZI DI PROFONDITA</a:t>
            </a:r>
            <a:r>
              <a:rPr lang="it-IT" b="1" u="sng" dirty="0"/>
              <a:t>’</a:t>
            </a:r>
            <a:r>
              <a:rPr lang="it-IT" b="1" dirty="0"/>
              <a:t>. LA COMBINAZIONE DI TALI INDIZI RIDUCE L’INCERTEZZA SULL’OGGETTO CHE HA PRODOTTO LA STIMOLAZIONE RETINICA, CONSENTENDOCI DI PERCEPIRE LA TRIDIMENSIONALITA’ DEGLI OGGETTI. GLI </a:t>
            </a:r>
            <a:r>
              <a:rPr lang="it-IT" b="1" u="sng" dirty="0"/>
              <a:t>INDIZI DI PROFONDITA’</a:t>
            </a:r>
            <a:r>
              <a:rPr lang="it-IT" b="1" dirty="0"/>
              <a:t>SONO: </a:t>
            </a:r>
          </a:p>
          <a:p>
            <a:pPr>
              <a:buFont typeface="Wingdings" panose="05000000000000000000" pitchFamily="2" charset="2"/>
              <a:buChar char="q"/>
            </a:pPr>
            <a:r>
              <a:rPr lang="it-IT" b="1" i="1" u="sng" dirty="0"/>
              <a:t>INDIZI PITTORICI; </a:t>
            </a:r>
            <a:r>
              <a:rPr lang="it-IT" b="1" dirty="0"/>
              <a:t>                                                               INDIZI MONOCULARI</a:t>
            </a:r>
            <a:endParaRPr lang="it-IT" b="1" i="1" u="sng" dirty="0"/>
          </a:p>
          <a:p>
            <a:pPr>
              <a:buFont typeface="Wingdings" panose="05000000000000000000" pitchFamily="2" charset="2"/>
              <a:buChar char="q"/>
            </a:pPr>
            <a:r>
              <a:rPr lang="it-IT" b="1" i="1" u="sng" dirty="0"/>
              <a:t>INDIZI DI MOVIMENTO;                     </a:t>
            </a:r>
          </a:p>
          <a:p>
            <a:pPr>
              <a:buFont typeface="Wingdings" panose="05000000000000000000" pitchFamily="2" charset="2"/>
              <a:buChar char="q"/>
            </a:pPr>
            <a:r>
              <a:rPr lang="it-IT" b="1" i="1" u="sng" dirty="0"/>
              <a:t>INDIZI BINOCULARI.</a:t>
            </a:r>
          </a:p>
        </p:txBody>
      </p:sp>
      <p:sp>
        <p:nvSpPr>
          <p:cNvPr id="9" name="Parentesi quadra chiusa 8">
            <a:extLst>
              <a:ext uri="{FF2B5EF4-FFF2-40B4-BE49-F238E27FC236}">
                <a16:creationId xmlns:a16="http://schemas.microsoft.com/office/drawing/2014/main" id="{D7529759-C559-0700-EB2B-1096F3B55202}"/>
              </a:ext>
            </a:extLst>
          </p:cNvPr>
          <p:cNvSpPr/>
          <p:nvPr/>
        </p:nvSpPr>
        <p:spPr>
          <a:xfrm>
            <a:off x="5957888" y="4714875"/>
            <a:ext cx="138112" cy="6858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766380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4187A3-6623-9D7B-D363-49787CDF6DD7}"/>
              </a:ext>
            </a:extLst>
          </p:cNvPr>
          <p:cNvSpPr>
            <a:spLocks noGrp="1"/>
          </p:cNvSpPr>
          <p:nvPr>
            <p:ph type="title"/>
          </p:nvPr>
        </p:nvSpPr>
        <p:spPr>
          <a:xfrm>
            <a:off x="2110155" y="624110"/>
            <a:ext cx="9521066" cy="543508"/>
          </a:xfrm>
        </p:spPr>
        <p:txBody>
          <a:bodyPr>
            <a:normAutofit fontScale="90000"/>
          </a:bodyPr>
          <a:lstStyle/>
          <a:p>
            <a:pPr algn="ctr"/>
            <a:r>
              <a:rPr lang="it-IT" b="1" dirty="0"/>
              <a:t>INDIZI PITTORICI (MONOCULARI)</a:t>
            </a:r>
          </a:p>
        </p:txBody>
      </p:sp>
      <p:sp>
        <p:nvSpPr>
          <p:cNvPr id="3" name="Segnaposto contenuto 2">
            <a:extLst>
              <a:ext uri="{FF2B5EF4-FFF2-40B4-BE49-F238E27FC236}">
                <a16:creationId xmlns:a16="http://schemas.microsoft.com/office/drawing/2014/main" id="{09B776CB-1231-D5A3-4193-51BA2CDE9A6A}"/>
              </a:ext>
            </a:extLst>
          </p:cNvPr>
          <p:cNvSpPr>
            <a:spLocks noGrp="1"/>
          </p:cNvSpPr>
          <p:nvPr>
            <p:ph idx="1"/>
          </p:nvPr>
        </p:nvSpPr>
        <p:spPr>
          <a:xfrm>
            <a:off x="2110155" y="1266092"/>
            <a:ext cx="9521066" cy="4586068"/>
          </a:xfrm>
        </p:spPr>
        <p:txBody>
          <a:bodyPr>
            <a:normAutofit lnSpcReduction="10000"/>
          </a:bodyPr>
          <a:lstStyle/>
          <a:p>
            <a:r>
              <a:rPr lang="it-IT" sz="1400" b="1" i="1" u="sng" dirty="0"/>
              <a:t>OCCLUSIONE O SOVRAPPOSIZIONE</a:t>
            </a:r>
            <a:r>
              <a:rPr lang="it-IT" sz="1400" b="1" i="1" dirty="0"/>
              <a:t>: </a:t>
            </a:r>
            <a:r>
              <a:rPr lang="it-IT" sz="1400" b="1" dirty="0"/>
              <a:t>L’OGGETTO NASCOSTO DA UN ALTRO OGGETTO OPACO E’ INTERPRETATO COME PIU’ LONTANO;</a:t>
            </a:r>
          </a:p>
          <a:p>
            <a:r>
              <a:rPr lang="it-IT" sz="1400" b="1" i="1" u="sng" dirty="0"/>
              <a:t>PROSPETTIVA LINEARE</a:t>
            </a:r>
            <a:r>
              <a:rPr lang="it-IT" sz="1400" b="1" i="1" dirty="0"/>
              <a:t>: </a:t>
            </a:r>
            <a:r>
              <a:rPr lang="it-IT" sz="1400" b="1" dirty="0"/>
              <a:t>DUE LINEE PARALLELE CHE SI ALLONTANANO SEMBRANO CONVERGERE ALL’ORIZZONTE;</a:t>
            </a:r>
          </a:p>
          <a:p>
            <a:r>
              <a:rPr lang="it-IT" sz="1400" b="1" i="1" u="sng" dirty="0"/>
              <a:t>GRADIENTE DI TESSITURA</a:t>
            </a:r>
            <a:r>
              <a:rPr lang="it-IT" sz="1400" b="1" i="1" dirty="0"/>
              <a:t>: </a:t>
            </a:r>
            <a:r>
              <a:rPr lang="it-IT" sz="1400" b="1" dirty="0"/>
              <a:t>QUANDO LE SUPERFICI RISULTANO COMPOSTE DA PIU’ ELEMENTI SIMILI CHE SI RIPETONO IN MODO REGOLARE, SI PARLA DI TRAMA O TESSITURA (TRAMA CHE SI INFITTISCE ALL’AUMENTARE DELLA DISTANZA E DELL’INCLINAZIONE DELLA SUPERFICIE);</a:t>
            </a:r>
          </a:p>
          <a:p>
            <a:r>
              <a:rPr lang="it-IT" sz="1400" b="1" i="1" u="sng" dirty="0"/>
              <a:t>ILLUMINAZIONE DELLE SUPERFICI</a:t>
            </a:r>
            <a:r>
              <a:rPr lang="it-IT" sz="1400" b="1" i="1" dirty="0"/>
              <a:t>:</a:t>
            </a:r>
            <a:r>
              <a:rPr lang="it-IT" sz="1400" b="1" dirty="0"/>
              <a:t> LE </a:t>
            </a:r>
            <a:r>
              <a:rPr lang="it-IT" sz="1400" b="1" u="sng" dirty="0"/>
              <a:t>OMBRE </a:t>
            </a:r>
            <a:r>
              <a:rPr lang="it-IT" sz="1400" b="1" dirty="0"/>
              <a:t>DANNO INFORMAZIONI SULLA PROFONDITA’, SULLA DISTANZA DEGLI OGGETTI DALL’OSSERVATORE;</a:t>
            </a:r>
          </a:p>
          <a:p>
            <a:r>
              <a:rPr lang="it-IT" sz="1400" b="1" i="1" u="sng" dirty="0"/>
              <a:t>DIMENSIONE RELATIVA</a:t>
            </a:r>
            <a:r>
              <a:rPr lang="it-IT" sz="1400" b="1" i="1" dirty="0"/>
              <a:t>: </a:t>
            </a:r>
            <a:r>
              <a:rPr lang="it-IT" sz="1400" b="1" dirty="0"/>
              <a:t>LA PROIEZIONE SULLA RETINA DIPENDE DALLA DISTANZA DELL’OGGETTO. OGGETTI SIMILI CON PROIEZIONI RETINICHE DIVERSE SONO INTERPRETATE COME OGGETTI CON UGUALI DIMENSIONI A DISTANZE DIVERSE;</a:t>
            </a:r>
          </a:p>
          <a:p>
            <a:r>
              <a:rPr lang="it-IT" sz="1400" b="1" i="1" u="sng" dirty="0"/>
              <a:t>ALTEZZA RELATIVA</a:t>
            </a:r>
            <a:r>
              <a:rPr lang="it-IT" sz="1400" b="1" i="1" dirty="0"/>
              <a:t>:</a:t>
            </a:r>
            <a:r>
              <a:rPr lang="it-IT" sz="1400" b="1" dirty="0"/>
              <a:t> OGGETTI VICINI ALLA LINEA DELL’ORIZZONTE SONO INTERPRETATI COME PIU’ LONTANI</a:t>
            </a:r>
            <a:r>
              <a:rPr lang="it-IT" b="1" dirty="0"/>
              <a:t>;</a:t>
            </a:r>
          </a:p>
          <a:p>
            <a:r>
              <a:rPr lang="it-IT" sz="1400" b="1" i="1" u="sng" dirty="0"/>
              <a:t>PROSPETTIVA AEREA</a:t>
            </a:r>
            <a:r>
              <a:rPr lang="it-IT" sz="1400" b="1" i="1" dirty="0"/>
              <a:t>: </a:t>
            </a:r>
            <a:r>
              <a:rPr lang="it-IT" sz="1400" b="1" dirty="0"/>
              <a:t>GLI OGGETTI APPAIONO CON I CONTORNI MENO DEFINITI QUANDO SONO DISTANTI; LA LUCE DEVE ATTRAVERSARE L’ATMOSFERA E RISENTE DI NEBBIA, POLVERE, INQUINAMENTO;</a:t>
            </a:r>
          </a:p>
          <a:p>
            <a:r>
              <a:rPr lang="it-IT" sz="1400" b="1" i="1" u="sng" dirty="0"/>
              <a:t>GRANDEZZA FAMILIARE: </a:t>
            </a:r>
            <a:r>
              <a:rPr lang="it-IT" sz="1400" b="1" dirty="0"/>
              <a:t>IN ASSENZA DI ALTRE INFORMAZIONI IL SISTEMA PERCETTIVO ASSOCIA A UN DETERMINATO STIMOLO UNA DIMENSIONE FAMILIARE.</a:t>
            </a:r>
            <a:endParaRPr lang="it-IT" sz="1400" b="1" i="1" u="sng" dirty="0"/>
          </a:p>
          <a:p>
            <a:endParaRPr lang="it-IT" sz="1400" b="1" i="1" dirty="0"/>
          </a:p>
          <a:p>
            <a:endParaRPr lang="it-IT" b="1" i="1" dirty="0"/>
          </a:p>
        </p:txBody>
      </p:sp>
    </p:spTree>
    <p:extLst>
      <p:ext uri="{BB962C8B-B14F-4D97-AF65-F5344CB8AC3E}">
        <p14:creationId xmlns:p14="http://schemas.microsoft.com/office/powerpoint/2010/main" val="358474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58699-B95A-C9D4-AEBC-C3A7C2C7A810}"/>
              </a:ext>
            </a:extLst>
          </p:cNvPr>
          <p:cNvSpPr>
            <a:spLocks noGrp="1"/>
          </p:cNvSpPr>
          <p:nvPr>
            <p:ph type="title"/>
          </p:nvPr>
        </p:nvSpPr>
        <p:spPr>
          <a:xfrm>
            <a:off x="2592925" y="624110"/>
            <a:ext cx="8911687" cy="740456"/>
          </a:xfrm>
        </p:spPr>
        <p:txBody>
          <a:bodyPr/>
          <a:lstStyle/>
          <a:p>
            <a:pPr algn="ctr"/>
            <a:r>
              <a:rPr lang="it-IT" b="1" dirty="0"/>
              <a:t>I SISTEMI SENSORIALI</a:t>
            </a:r>
          </a:p>
        </p:txBody>
      </p:sp>
      <p:sp>
        <p:nvSpPr>
          <p:cNvPr id="3" name="Segnaposto contenuto 2">
            <a:extLst>
              <a:ext uri="{FF2B5EF4-FFF2-40B4-BE49-F238E27FC236}">
                <a16:creationId xmlns:a16="http://schemas.microsoft.com/office/drawing/2014/main" id="{D5D767AC-535D-CD40-615D-A20F18D02685}"/>
              </a:ext>
            </a:extLst>
          </p:cNvPr>
          <p:cNvSpPr>
            <a:spLocks noGrp="1"/>
          </p:cNvSpPr>
          <p:nvPr>
            <p:ph idx="1"/>
          </p:nvPr>
        </p:nvSpPr>
        <p:spPr>
          <a:xfrm>
            <a:off x="2589212" y="1364566"/>
            <a:ext cx="8915400" cy="4546656"/>
          </a:xfrm>
        </p:spPr>
        <p:txBody>
          <a:bodyPr>
            <a:normAutofit fontScale="92500" lnSpcReduction="10000"/>
          </a:bodyPr>
          <a:lstStyle/>
          <a:p>
            <a:pPr algn="just"/>
            <a:r>
              <a:rPr lang="it-IT" sz="2000" b="1" dirty="0"/>
              <a:t>SONO LA VIA ATTRAVERSO LA QUALE GLI STIMOLI PRESENTI NEL MONDO ESTERNO ENTRANO IN CONTATTO CON IL NOSTRO CORPO E POSSONO ESSERE ELABORATI DAL SNC PER GENERARE PERCETTI IN GRADO DI PRODURRE RISPOSTE ADEGUATE. </a:t>
            </a:r>
          </a:p>
          <a:p>
            <a:pPr algn="just"/>
            <a:r>
              <a:rPr lang="it-IT" sz="2000" b="1" dirty="0"/>
              <a:t>GLI STIMOLI ESTERNI VENGONO CAPTATI DAI RECETTORI PRESENTI NEGLI ORGANI DI SENSO ED ATTRAVERSO MECCANISMI DI </a:t>
            </a:r>
            <a:r>
              <a:rPr lang="it-IT" sz="2000" b="1" u="sng" dirty="0"/>
              <a:t>TRASDUZIONE</a:t>
            </a:r>
            <a:r>
              <a:rPr lang="it-IT" sz="2000" b="1" dirty="0"/>
              <a:t> MESSI IN ATTO DAI </a:t>
            </a:r>
            <a:r>
              <a:rPr lang="it-IT" sz="2000" b="1" u="sng" dirty="0"/>
              <a:t>RECETTORI</a:t>
            </a:r>
            <a:r>
              <a:rPr lang="it-IT" sz="2000" b="1" dirty="0"/>
              <a:t>, TRASFORMATI IN SEGNALI NERVOSI ELETTRICI (POTENZIALE D’AZIONE) E TRASPORTATI AL CERVELLO PER ESSERE ELABORATI.</a:t>
            </a:r>
          </a:p>
          <a:p>
            <a:pPr algn="just"/>
            <a:r>
              <a:rPr lang="it-IT" sz="2000" b="1" dirty="0"/>
              <a:t>LA SENSIBILITA’ DEI RECETTORI PUO’ VARIARE A SECONDA DEL TIPO DI STIMOLAZIONE, INFATTI I SISTEMI RECETTORIALI POSSONO ANDARE INCONTRO A VARIE FORME DI </a:t>
            </a:r>
            <a:r>
              <a:rPr lang="it-IT" sz="2000" b="1" u="sng" dirty="0"/>
              <a:t>ADATTAMENTO.</a:t>
            </a:r>
          </a:p>
          <a:p>
            <a:pPr marL="0" indent="0" algn="just">
              <a:buNone/>
            </a:pPr>
            <a:r>
              <a:rPr lang="it-IT" sz="2000" b="1" u="sng" dirty="0"/>
              <a:t>I NOSTRI SENSI SI PREPARANO E SI ADATTANO ALLE SITUAZIONI DELLA VITA QUOTIDIANA CAMBIANDO LA LORO RISPOSTA IN MODO DA RENDERCI EFFICIENTI IN OGNI SITUAZIONE.</a:t>
            </a:r>
          </a:p>
        </p:txBody>
      </p:sp>
    </p:spTree>
    <p:extLst>
      <p:ext uri="{BB962C8B-B14F-4D97-AF65-F5344CB8AC3E}">
        <p14:creationId xmlns:p14="http://schemas.microsoft.com/office/powerpoint/2010/main" val="254036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B6C2FB-41FC-F1D0-646E-E139F0C7BEF8}"/>
              </a:ext>
            </a:extLst>
          </p:cNvPr>
          <p:cNvSpPr>
            <a:spLocks noGrp="1"/>
          </p:cNvSpPr>
          <p:nvPr>
            <p:ph type="title"/>
          </p:nvPr>
        </p:nvSpPr>
        <p:spPr>
          <a:xfrm>
            <a:off x="2166426" y="624110"/>
            <a:ext cx="9334474" cy="712321"/>
          </a:xfrm>
        </p:spPr>
        <p:txBody>
          <a:bodyPr>
            <a:normAutofit/>
          </a:bodyPr>
          <a:lstStyle/>
          <a:p>
            <a:pPr algn="ctr"/>
            <a:r>
              <a:rPr lang="it-IT" sz="3200" b="1" dirty="0"/>
              <a:t>GLI INDIZI PITTORICI</a:t>
            </a:r>
          </a:p>
        </p:txBody>
      </p:sp>
      <p:sp>
        <p:nvSpPr>
          <p:cNvPr id="3" name="Segnaposto contenuto 2">
            <a:extLst>
              <a:ext uri="{FF2B5EF4-FFF2-40B4-BE49-F238E27FC236}">
                <a16:creationId xmlns:a16="http://schemas.microsoft.com/office/drawing/2014/main" id="{BA5769E6-0A19-DE8B-8EEF-87DC849CA5D0}"/>
              </a:ext>
            </a:extLst>
          </p:cNvPr>
          <p:cNvSpPr>
            <a:spLocks noGrp="1"/>
          </p:cNvSpPr>
          <p:nvPr>
            <p:ph idx="1"/>
          </p:nvPr>
        </p:nvSpPr>
        <p:spPr>
          <a:xfrm>
            <a:off x="2166426" y="1336431"/>
            <a:ext cx="9338186" cy="4574791"/>
          </a:xfrm>
        </p:spPr>
        <p:txBody>
          <a:bodyPr>
            <a:normAutofit/>
          </a:bodyPr>
          <a:lstStyle/>
          <a:p>
            <a:r>
              <a:rPr lang="it-IT" sz="2400" b="1" dirty="0"/>
              <a:t>GLI INDIZI PITTORICI SONO RILEVABILI OSSERVANDO L’AMBIENTE CON UN OCCHIO SOLTANTO E VENGONO DETTI </a:t>
            </a:r>
            <a:r>
              <a:rPr lang="it-IT" sz="2400" b="1" u="sng" dirty="0"/>
              <a:t>MONOCULARI.</a:t>
            </a:r>
            <a:r>
              <a:rPr lang="it-IT" sz="2400" b="1" dirty="0"/>
              <a:t> UN INDIZIO MOMOCULARE CHE CI PERMETTE DI STIMARE LA DISTANZA ASSOLUTA DI UN OGGETTO SU CUI SI FOCALIZZA LO SGUARDO E’ </a:t>
            </a:r>
            <a:r>
              <a:rPr lang="it-IT" sz="2400" b="1" u="sng" dirty="0">
                <a:effectLst>
                  <a:outerShdw blurRad="38100" dist="38100" dir="2700000" algn="tl">
                    <a:srgbClr val="000000">
                      <a:alpha val="43137"/>
                    </a:srgbClr>
                  </a:outerShdw>
                </a:effectLst>
              </a:rPr>
              <a:t>L’ACCOMODAZIONE</a:t>
            </a:r>
            <a:r>
              <a:rPr lang="it-IT" sz="2400" b="1" dirty="0"/>
              <a:t>. </a:t>
            </a:r>
          </a:p>
          <a:p>
            <a:r>
              <a:rPr lang="it-IT" sz="2400" b="1" dirty="0"/>
              <a:t>I SEGNALI VISIVI PROVOCANO UNA MODIFICA DEL CRISTALLINO CHE PERMETTE DI METTERE A FUOCO GLI OGGETTI.</a:t>
            </a:r>
          </a:p>
          <a:p>
            <a:r>
              <a:rPr lang="it-IT" sz="2400" b="1" dirty="0"/>
              <a:t>HA UN’UTILITA’ LIMITATA MA PERMETTE DI STIMARE LA DISTANZA DEGLI OGGETTI.</a:t>
            </a:r>
          </a:p>
        </p:txBody>
      </p:sp>
    </p:spTree>
    <p:extLst>
      <p:ext uri="{BB962C8B-B14F-4D97-AF65-F5344CB8AC3E}">
        <p14:creationId xmlns:p14="http://schemas.microsoft.com/office/powerpoint/2010/main" val="875078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A1CEC-41C2-508C-6000-5E7104A28497}"/>
              </a:ext>
            </a:extLst>
          </p:cNvPr>
          <p:cNvSpPr>
            <a:spLocks noGrp="1"/>
          </p:cNvSpPr>
          <p:nvPr>
            <p:ph type="title"/>
          </p:nvPr>
        </p:nvSpPr>
        <p:spPr>
          <a:xfrm>
            <a:off x="2053883" y="624110"/>
            <a:ext cx="9450729" cy="726388"/>
          </a:xfrm>
        </p:spPr>
        <p:txBody>
          <a:bodyPr>
            <a:normAutofit/>
          </a:bodyPr>
          <a:lstStyle/>
          <a:p>
            <a:pPr algn="ctr"/>
            <a:r>
              <a:rPr lang="it-IT" sz="2800" b="1" dirty="0"/>
              <a:t>INDIZI DI MOVIMENTO</a:t>
            </a:r>
          </a:p>
        </p:txBody>
      </p:sp>
      <p:sp>
        <p:nvSpPr>
          <p:cNvPr id="3" name="Segnaposto contenuto 2">
            <a:extLst>
              <a:ext uri="{FF2B5EF4-FFF2-40B4-BE49-F238E27FC236}">
                <a16:creationId xmlns:a16="http://schemas.microsoft.com/office/drawing/2014/main" id="{3370F274-B4D9-139C-1F97-356A40A5CF84}"/>
              </a:ext>
            </a:extLst>
          </p:cNvPr>
          <p:cNvSpPr>
            <a:spLocks noGrp="1"/>
          </p:cNvSpPr>
          <p:nvPr>
            <p:ph idx="1"/>
          </p:nvPr>
        </p:nvSpPr>
        <p:spPr>
          <a:xfrm>
            <a:off x="2053883" y="1350498"/>
            <a:ext cx="9450729" cy="4560724"/>
          </a:xfrm>
        </p:spPr>
        <p:txBody>
          <a:bodyPr/>
          <a:lstStyle/>
          <a:p>
            <a:r>
              <a:rPr lang="it-IT" b="1" dirty="0"/>
              <a:t>UN ALTRO INDIZIO MONOCULARE DI TRIDIMENSIONALITA’ SONO GLI INDIZI DI MOVIMENTO. TRA QUESTI VI SONO:</a:t>
            </a:r>
          </a:p>
          <a:p>
            <a:pPr>
              <a:buFont typeface="+mj-lt"/>
              <a:buAutoNum type="arabicPeriod"/>
            </a:pPr>
            <a:r>
              <a:rPr lang="it-IT" b="1" i="1" u="sng" dirty="0">
                <a:effectLst>
                  <a:outerShdw blurRad="38100" dist="38100" dir="2700000" algn="tl">
                    <a:srgbClr val="000000">
                      <a:alpha val="43137"/>
                    </a:srgbClr>
                  </a:outerShdw>
                </a:effectLst>
              </a:rPr>
              <a:t>LA PARALLASSE DI MOVIMENTO</a:t>
            </a:r>
            <a:r>
              <a:rPr lang="it-IT" b="1" i="1" dirty="0"/>
              <a:t>:</a:t>
            </a:r>
            <a:r>
              <a:rPr lang="it-IT" b="1" dirty="0"/>
              <a:t> QUANDO L’OSSERVATORE SI MUOVE IN UNA DIREZIONE E GUARDA NELLA DIREZIONE PERPENDICOLARE AL MOVIMENTO (ESEMPIO DELLA MACCHINA O DEL TRENO, GLI OGGETTI PIU’ VICINI SI MUOVONO PIU’ VELOCEMENTE DEGLI OGGETTI PIU’ DISTANTI) LO SPOSTAMENTO DEGLI OGGETTI SULLA RETINA E’ UN INDIZIO DELLA LORO POSIZIONE RISPETTO ALL’OSSERVATORE;</a:t>
            </a:r>
          </a:p>
          <a:p>
            <a:pPr>
              <a:buFont typeface="+mj-lt"/>
              <a:buAutoNum type="arabicPeriod"/>
            </a:pPr>
            <a:endParaRPr lang="it-IT" b="1" dirty="0"/>
          </a:p>
          <a:p>
            <a:pPr>
              <a:buFont typeface="+mj-lt"/>
              <a:buAutoNum type="arabicPeriod"/>
            </a:pPr>
            <a:r>
              <a:rPr lang="it-IT" b="1" i="1" u="sng" dirty="0">
                <a:effectLst>
                  <a:outerShdw blurRad="38100" dist="38100" dir="2700000" algn="tl">
                    <a:srgbClr val="000000">
                      <a:alpha val="43137"/>
                    </a:srgbClr>
                  </a:outerShdw>
                </a:effectLst>
              </a:rPr>
              <a:t>IL FLUSSO OTTICO</a:t>
            </a:r>
            <a:r>
              <a:rPr lang="it-IT" b="1" dirty="0"/>
              <a:t>: QUANDO L’OSSERVATORE GUARDA IN AVANTI, GLI OGGETTI SI MUOVONO CON VELOCITA’ DIVERSE MA IL MOVIMENTO NASCE DA UN PUNTO ALL’INFINITO (IL SISTEMA CALCOLA LA DIREZIONE VERSO CUI CI MUOVIAMO).  </a:t>
            </a:r>
            <a:endParaRPr lang="it-IT" b="1" i="1" dirty="0"/>
          </a:p>
        </p:txBody>
      </p:sp>
    </p:spTree>
    <p:extLst>
      <p:ext uri="{BB962C8B-B14F-4D97-AF65-F5344CB8AC3E}">
        <p14:creationId xmlns:p14="http://schemas.microsoft.com/office/powerpoint/2010/main" val="1953908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17F55-5BF2-905B-41AA-24B51A9B8708}"/>
              </a:ext>
            </a:extLst>
          </p:cNvPr>
          <p:cNvSpPr>
            <a:spLocks noGrp="1"/>
          </p:cNvSpPr>
          <p:nvPr>
            <p:ph type="title"/>
          </p:nvPr>
        </p:nvSpPr>
        <p:spPr>
          <a:xfrm>
            <a:off x="2110155" y="624110"/>
            <a:ext cx="9394458" cy="613847"/>
          </a:xfrm>
        </p:spPr>
        <p:txBody>
          <a:bodyPr>
            <a:normAutofit/>
          </a:bodyPr>
          <a:lstStyle/>
          <a:p>
            <a:pPr algn="ctr"/>
            <a:r>
              <a:rPr lang="it-IT" sz="3200" b="1" dirty="0"/>
              <a:t>INDIZI BINOCULARI</a:t>
            </a:r>
          </a:p>
        </p:txBody>
      </p:sp>
      <p:sp>
        <p:nvSpPr>
          <p:cNvPr id="3" name="Segnaposto contenuto 2">
            <a:extLst>
              <a:ext uri="{FF2B5EF4-FFF2-40B4-BE49-F238E27FC236}">
                <a16:creationId xmlns:a16="http://schemas.microsoft.com/office/drawing/2014/main" id="{1C87D71C-A7C6-66B3-D864-462131EC1F2C}"/>
              </a:ext>
            </a:extLst>
          </p:cNvPr>
          <p:cNvSpPr>
            <a:spLocks noGrp="1"/>
          </p:cNvSpPr>
          <p:nvPr>
            <p:ph idx="1"/>
          </p:nvPr>
        </p:nvSpPr>
        <p:spPr>
          <a:xfrm>
            <a:off x="2110154" y="1237957"/>
            <a:ext cx="9394458" cy="5234281"/>
          </a:xfrm>
        </p:spPr>
        <p:txBody>
          <a:bodyPr/>
          <a:lstStyle/>
          <a:p>
            <a:r>
              <a:rPr lang="it-IT" b="1" dirty="0"/>
              <a:t>PERMETTONO UNA PERCEZIONE DELLA PROFONDITA’ ACCURATA (VISIONE STEREOSCOPICA). TRA QUESTI SI POSSONO CONSIDERARE:</a:t>
            </a:r>
          </a:p>
          <a:p>
            <a:pPr>
              <a:buFont typeface="Wingdings" panose="05000000000000000000" pitchFamily="2" charset="2"/>
              <a:buChar char="Ø"/>
            </a:pPr>
            <a:r>
              <a:rPr lang="it-IT" b="1" u="sng" dirty="0">
                <a:effectLst>
                  <a:outerShdw blurRad="38100" dist="38100" dir="2700000" algn="tl">
                    <a:srgbClr val="000000">
                      <a:alpha val="43137"/>
                    </a:srgbClr>
                  </a:outerShdw>
                </a:effectLst>
              </a:rPr>
              <a:t>LA CONVERGENZA BINOCULARE</a:t>
            </a:r>
            <a:r>
              <a:rPr lang="it-IT" b="1" dirty="0"/>
              <a:t>: PER METTERE A FUOCO UN OGGETTO GLI OCCHI SI DEVONO MUOVERE PER ALLINEARE LA FOVEA DI ENTRAMBI. PIU’ L’OGGETTO E’ VICINO, PIU’ GLI OCCHI DEVONO RUOTARE VERSO L’INTERNO. SE L’OGGETTO E’ POSTO AD UNA DISTANZA SUPERIORE AI 3 METRI LE LINEE DI FUOCO SONO PARALLELE. (ESEMPIO: CHIUDERE UN OCCHIO E POI L’ALTRO: SI PERDE LA CAPACITA’ DI VEDERE LA PARTE  PIU’ ESTERNA DEL CAMPO VISIVO OMOLATERALE).</a:t>
            </a:r>
          </a:p>
          <a:p>
            <a:pPr>
              <a:buFont typeface="Wingdings" panose="05000000000000000000" pitchFamily="2" charset="2"/>
              <a:buChar char="Ø"/>
            </a:pPr>
            <a:r>
              <a:rPr lang="it-IT" b="1" u="sng" dirty="0">
                <a:effectLst>
                  <a:outerShdw blurRad="38100" dist="38100" dir="2700000" algn="tl">
                    <a:srgbClr val="000000">
                      <a:alpha val="43137"/>
                    </a:srgbClr>
                  </a:outerShdw>
                </a:effectLst>
              </a:rPr>
              <a:t>LA DISPARITA’ RETINICA</a:t>
            </a:r>
            <a:r>
              <a:rPr lang="it-IT" b="1" dirty="0"/>
              <a:t>: E’ LO SCARTO DI POSIZIONE ORIZZONTALE TRA I DUE OCCHI (ESEMPIO DEL DITO SUL NASO) E’ UN INDIZIO ESTREMAMENTE RILEVANTE PER MOLTI COMPITI QUOTIDIANI;</a:t>
            </a:r>
          </a:p>
          <a:p>
            <a:pPr>
              <a:buFont typeface="Wingdings" panose="05000000000000000000" pitchFamily="2" charset="2"/>
              <a:buChar char="Ø"/>
            </a:pPr>
            <a:r>
              <a:rPr lang="it-IT" b="1" u="sng" dirty="0">
                <a:effectLst>
                  <a:outerShdw blurRad="38100" dist="38100" dir="2700000" algn="tl">
                    <a:srgbClr val="000000">
                      <a:alpha val="43137"/>
                    </a:srgbClr>
                  </a:outerShdw>
                </a:effectLst>
              </a:rPr>
              <a:t>LA RIVALITA’ BINOCULARE</a:t>
            </a:r>
            <a:r>
              <a:rPr lang="it-IT" b="1" dirty="0"/>
              <a:t>: QUANDO DUE STIMOLI VISIVI SONO PROIETTATI SUI DUE OCCHI, IL SISTEMA VISIVO TENDE A COMBINARE LE IMMAGINI, MA QUANDO DUE IMMAGINI DIVERSE SONO PROIETTATE SUGLI OCCHI, ESSI COMPETONO PER IL CONTROLLO DELLA PERCEZIONE (PORRE UN SEPARATORE TRA I DUE OCCHI E GUARDARE DUE OGGETTI DIVERSI). PERCEZIONE ALTERNATA DELLE 2 IMMAGINI.</a:t>
            </a:r>
            <a:endParaRPr lang="it-IT"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169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B1CD5C-6CE4-DB7C-DAAC-B03BDD5E5E58}"/>
              </a:ext>
            </a:extLst>
          </p:cNvPr>
          <p:cNvSpPr>
            <a:spLocks noGrp="1"/>
          </p:cNvSpPr>
          <p:nvPr>
            <p:ph type="title"/>
          </p:nvPr>
        </p:nvSpPr>
        <p:spPr>
          <a:xfrm>
            <a:off x="1730327" y="511568"/>
            <a:ext cx="9774286" cy="684186"/>
          </a:xfrm>
        </p:spPr>
        <p:txBody>
          <a:bodyPr>
            <a:normAutofit/>
          </a:bodyPr>
          <a:lstStyle/>
          <a:p>
            <a:pPr algn="ctr"/>
            <a:r>
              <a:rPr lang="it-IT" sz="3200" b="1" dirty="0"/>
              <a:t>COSTANZA DELLA GRANDEZZA</a:t>
            </a:r>
          </a:p>
        </p:txBody>
      </p:sp>
      <p:sp>
        <p:nvSpPr>
          <p:cNvPr id="3" name="Segnaposto contenuto 2">
            <a:extLst>
              <a:ext uri="{FF2B5EF4-FFF2-40B4-BE49-F238E27FC236}">
                <a16:creationId xmlns:a16="http://schemas.microsoft.com/office/drawing/2014/main" id="{0F80C455-F195-AC20-80CF-543BDCA27C35}"/>
              </a:ext>
            </a:extLst>
          </p:cNvPr>
          <p:cNvSpPr>
            <a:spLocks noGrp="1"/>
          </p:cNvSpPr>
          <p:nvPr>
            <p:ph idx="1"/>
          </p:nvPr>
        </p:nvSpPr>
        <p:spPr>
          <a:xfrm>
            <a:off x="1730326" y="1195754"/>
            <a:ext cx="9774286" cy="5150678"/>
          </a:xfrm>
        </p:spPr>
        <p:txBody>
          <a:bodyPr>
            <a:normAutofit lnSpcReduction="10000"/>
          </a:bodyPr>
          <a:lstStyle/>
          <a:p>
            <a:r>
              <a:rPr lang="it-IT" sz="2200" b="1" dirty="0"/>
              <a:t>LA DISTANZA DI UN OGGETTO DA UN OSSERVATORE INFLUENZA LA DIMENSIONE RETINICA DELL’IMMAGINE DI QUELL’OGGETTO. ESSA E’ </a:t>
            </a:r>
            <a:r>
              <a:rPr lang="it-IT" sz="2200" b="1" u="sng" dirty="0"/>
              <a:t>LA TENDENZA A PERCEPIRE GLI OGGETTI SEMPRE DELLA STESSA DIMENSIONE.</a:t>
            </a:r>
          </a:p>
          <a:p>
            <a:r>
              <a:rPr lang="it-IT" sz="2200" b="1" dirty="0"/>
              <a:t>SECONDO LA LEGGE DI EMMERT «</a:t>
            </a:r>
            <a:r>
              <a:rPr lang="it-IT" sz="2200" b="1" i="1" dirty="0"/>
              <a:t>LA DIMENSIONE PERCEPITA DI UN OGGETTO IL CUI ANGOLO RIMANE COSTANTE E’ DIRETTAMENTE PROPORZIONALE ALLA SUA DISTANZA PERCEPITA».</a:t>
            </a:r>
          </a:p>
          <a:p>
            <a:r>
              <a:rPr lang="it-IT" sz="2200" b="1" dirty="0"/>
              <a:t>LA COSTANZA DELLA GRANDEZZA E’ LA TENDENZA A PERCEPIRE GLI OGGETTI SEMPRE DELLE STESSE DIMENSIONI INDIPENDENTEMENTE DALLA DISTANZA DI CHI GUARDA; </a:t>
            </a:r>
          </a:p>
          <a:p>
            <a:r>
              <a:rPr lang="it-IT" sz="2200" b="1" dirty="0"/>
              <a:t>PER FORNIRE UNA PERCEZIONE CORRETTA DELL’OGGETTO, IL SISTEMA PERCETTIVO DEVE UTILIZZARE GLI INDIZI DI PROFONDITA’ IN MODO DA STIMARE CORRETTAMENTE LA DISTANZA RELATIVA E CORREGGERE LA DIEMSIONE RETINICA. </a:t>
            </a:r>
            <a:r>
              <a:rPr lang="it-IT" sz="2200" b="1" u="sng" dirty="0"/>
              <a:t>TALI INDIZI VENGONO UTILIZZATI IN MODO AUTOMATICO E INCONSCIO E SONO FRUTTO DI APPRENDIMENTO</a:t>
            </a:r>
            <a:r>
              <a:rPr lang="it-IT" sz="2200" b="1" dirty="0"/>
              <a:t>.</a:t>
            </a:r>
          </a:p>
          <a:p>
            <a:endParaRPr lang="it-IT" b="1" dirty="0"/>
          </a:p>
        </p:txBody>
      </p:sp>
    </p:spTree>
    <p:extLst>
      <p:ext uri="{BB962C8B-B14F-4D97-AF65-F5344CB8AC3E}">
        <p14:creationId xmlns:p14="http://schemas.microsoft.com/office/powerpoint/2010/main" val="396984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882CCEF-2A4B-1F94-761F-86766A90D385}"/>
              </a:ext>
            </a:extLst>
          </p:cNvPr>
          <p:cNvSpPr>
            <a:spLocks noGrp="1"/>
          </p:cNvSpPr>
          <p:nvPr>
            <p:ph type="title"/>
          </p:nvPr>
        </p:nvSpPr>
        <p:spPr>
          <a:xfrm>
            <a:off x="1685925" y="624109"/>
            <a:ext cx="10229850" cy="2161293"/>
          </a:xfrm>
        </p:spPr>
        <p:txBody>
          <a:bodyPr>
            <a:noAutofit/>
          </a:bodyPr>
          <a:lstStyle/>
          <a:p>
            <a:r>
              <a:rPr lang="it-IT" sz="1700" b="1" dirty="0"/>
              <a:t>UNA TEORIA NOTA E’ LA TEORIA DEGLI INDIZI DI PROFONDITA’: IL SISTEMA VISIVO CERCANDO DI MANTENERE LA COSTANZA DI GRANDEZZA, IN ALCUNI CASI FALLISCE E CI FA PERCEPIRE ERRONEAMENTE LA DIMENSIONE DELL’OGGETTO.</a:t>
            </a:r>
            <a:br>
              <a:rPr lang="it-IT" sz="1700" b="1" dirty="0"/>
            </a:br>
            <a:r>
              <a:rPr lang="it-IT" sz="1700" b="1" dirty="0"/>
              <a:t>NELL’IMMAGINE DI </a:t>
            </a:r>
            <a:r>
              <a:rPr lang="it-IT" sz="1700" b="1" dirty="0">
                <a:solidFill>
                  <a:srgbClr val="FF0000"/>
                </a:solidFill>
              </a:rPr>
              <a:t>A</a:t>
            </a:r>
            <a:r>
              <a:rPr lang="it-IT" sz="1700" b="1" dirty="0"/>
              <a:t> LA LINEA DI SINISTRA SEMBRA PIU’ CORTA DI QUELLA DI DESTRA, PERCHE’ LE LINEE CHE CONVERGONO DANNO L’ILLUSIONE CHE LA LINEA SIA PIU’ CORTA RISPETTO ALLE LINEE CHE DIVERGONO (ILLUSIONE DI MULLER – LYER)</a:t>
            </a:r>
            <a:br>
              <a:rPr lang="it-IT" sz="1700" b="1" dirty="0"/>
            </a:br>
            <a:r>
              <a:rPr lang="it-IT" sz="1700" b="1" dirty="0"/>
              <a:t>NELL’IMMAGINE </a:t>
            </a:r>
            <a:r>
              <a:rPr lang="it-IT" sz="1700" b="1" dirty="0">
                <a:solidFill>
                  <a:srgbClr val="FF0000"/>
                </a:solidFill>
              </a:rPr>
              <a:t>B</a:t>
            </a:r>
            <a:r>
              <a:rPr lang="it-IT" sz="1700" b="1" dirty="0"/>
              <a:t> IL SISTEMA PERCETTIVO PORTA A UNA CORRETTA INTERPRETAZIONE DELL’IMMAGINE TRIDIMENSIONALE, NELL’IMMAGINE </a:t>
            </a:r>
            <a:r>
              <a:rPr lang="it-IT" sz="1700" b="1" dirty="0">
                <a:solidFill>
                  <a:srgbClr val="FF0000"/>
                </a:solidFill>
              </a:rPr>
              <a:t>A</a:t>
            </a:r>
            <a:r>
              <a:rPr lang="it-IT" sz="1700" b="1" dirty="0"/>
              <a:t> L’INTERPRETAZIONE E’ ERRATA.</a:t>
            </a:r>
            <a:br>
              <a:rPr lang="it-IT" sz="1700" b="1" dirty="0"/>
            </a:br>
            <a:r>
              <a:rPr lang="it-IT" sz="1800" b="1" dirty="0"/>
              <a:t> </a:t>
            </a:r>
            <a:br>
              <a:rPr lang="it-IT" sz="1800" b="1" dirty="0"/>
            </a:br>
            <a:endParaRPr lang="it-IT" sz="1800" b="1" dirty="0"/>
          </a:p>
        </p:txBody>
      </p:sp>
      <p:pic>
        <p:nvPicPr>
          <p:cNvPr id="8" name="Segnaposto contenuto 7">
            <a:extLst>
              <a:ext uri="{FF2B5EF4-FFF2-40B4-BE49-F238E27FC236}">
                <a16:creationId xmlns:a16="http://schemas.microsoft.com/office/drawing/2014/main" id="{A48FC3D4-100A-637A-8106-6B135E4F07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9655" y="2968282"/>
            <a:ext cx="6634516" cy="3265607"/>
          </a:xfrm>
        </p:spPr>
      </p:pic>
    </p:spTree>
    <p:extLst>
      <p:ext uri="{BB962C8B-B14F-4D97-AF65-F5344CB8AC3E}">
        <p14:creationId xmlns:p14="http://schemas.microsoft.com/office/powerpoint/2010/main" val="327845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5CCB0-47CD-98A3-33C0-AD325BCC6482}"/>
              </a:ext>
            </a:extLst>
          </p:cNvPr>
          <p:cNvSpPr>
            <a:spLocks noGrp="1"/>
          </p:cNvSpPr>
          <p:nvPr>
            <p:ph type="title"/>
          </p:nvPr>
        </p:nvSpPr>
        <p:spPr>
          <a:xfrm>
            <a:off x="2592925" y="624109"/>
            <a:ext cx="8911687" cy="1725195"/>
          </a:xfrm>
        </p:spPr>
        <p:txBody>
          <a:bodyPr>
            <a:normAutofit fontScale="90000"/>
          </a:bodyPr>
          <a:lstStyle/>
          <a:p>
            <a:r>
              <a:rPr lang="it-IT" b="1" dirty="0"/>
              <a:t>                  LE ILLUSIONI PERCETTIVE</a:t>
            </a:r>
            <a:br>
              <a:rPr lang="it-IT" b="1" dirty="0"/>
            </a:br>
            <a:r>
              <a:rPr lang="it-IT" sz="2000" b="1" u="sng" dirty="0"/>
              <a:t>L’ILLUSIONE DI PONZO</a:t>
            </a:r>
            <a:r>
              <a:rPr lang="it-IT" sz="2000" b="1" dirty="0"/>
              <a:t>: QUANDO DUE LINEE CONVERGONO ALL’INFINITO, DUE OGGETTI DELLA STESSA DIMENSIONE RETINICA VENGONO INTERPRETATI COME DI DIVERSA DIMENSIONE SE POSIZIONATI SULL’IMMAGINE IN DUE POSIZIONI DIVERSE.</a:t>
            </a:r>
            <a:br>
              <a:rPr lang="it-IT" sz="2000" b="1" dirty="0"/>
            </a:br>
            <a:endParaRPr lang="it-IT" sz="2000" b="1" dirty="0"/>
          </a:p>
        </p:txBody>
      </p:sp>
      <p:pic>
        <p:nvPicPr>
          <p:cNvPr id="5" name="Segnaposto contenuto 4">
            <a:extLst>
              <a:ext uri="{FF2B5EF4-FFF2-40B4-BE49-F238E27FC236}">
                <a16:creationId xmlns:a16="http://schemas.microsoft.com/office/drawing/2014/main" id="{8AE13198-D593-69AA-CAAA-7B19A3A38D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4709" y="2349304"/>
            <a:ext cx="3249636" cy="4009293"/>
          </a:xfrm>
        </p:spPr>
      </p:pic>
    </p:spTree>
    <p:extLst>
      <p:ext uri="{BB962C8B-B14F-4D97-AF65-F5344CB8AC3E}">
        <p14:creationId xmlns:p14="http://schemas.microsoft.com/office/powerpoint/2010/main" val="402201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37808-D788-95E7-A9EB-EB01DE79D39A}"/>
              </a:ext>
            </a:extLst>
          </p:cNvPr>
          <p:cNvSpPr>
            <a:spLocks noGrp="1"/>
          </p:cNvSpPr>
          <p:nvPr>
            <p:ph type="title"/>
          </p:nvPr>
        </p:nvSpPr>
        <p:spPr>
          <a:xfrm>
            <a:off x="2250832" y="250062"/>
            <a:ext cx="8961119" cy="1409925"/>
          </a:xfrm>
        </p:spPr>
        <p:txBody>
          <a:bodyPr>
            <a:normAutofit fontScale="90000"/>
          </a:bodyPr>
          <a:lstStyle/>
          <a:p>
            <a:r>
              <a:rPr lang="it-IT" sz="2800" b="1" dirty="0"/>
              <a:t>                        LE ILLUSIONI PERCETTIVE</a:t>
            </a:r>
            <a:br>
              <a:rPr lang="it-IT" sz="2800" b="1" dirty="0"/>
            </a:br>
            <a:r>
              <a:rPr lang="it-IT" sz="2000" b="1" dirty="0"/>
              <a:t>L’ILLUSIONE DELLA LUNA: SI PERCEPISCE LA LUNA MOLTO PIU’ GRANDE QUANDO APPARE ALL’ORIZZONTE PIUTTOSTO CHE SOPRA DI NOI (ZENITH). LA PRESENZA DI EDIFICI, ALBERI, MONTAGNE, </a:t>
            </a:r>
            <a:r>
              <a:rPr lang="it-IT" sz="2000" b="1"/>
              <a:t>SUGGERISCONO QUESTA CONDIZIONE.</a:t>
            </a:r>
            <a:br>
              <a:rPr lang="it-IT" sz="2000" b="1" dirty="0"/>
            </a:br>
            <a:endParaRPr lang="it-IT" sz="2000" b="1" dirty="0"/>
          </a:p>
        </p:txBody>
      </p:sp>
      <p:pic>
        <p:nvPicPr>
          <p:cNvPr id="5" name="Segnaposto contenuto 4">
            <a:extLst>
              <a:ext uri="{FF2B5EF4-FFF2-40B4-BE49-F238E27FC236}">
                <a16:creationId xmlns:a16="http://schemas.microsoft.com/office/drawing/2014/main" id="{E63939D4-E255-F478-5912-ADEADBFE2C7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52364" y="1814732"/>
            <a:ext cx="6119205" cy="4251324"/>
          </a:xfrm>
        </p:spPr>
      </p:pic>
    </p:spTree>
    <p:extLst>
      <p:ext uri="{BB962C8B-B14F-4D97-AF65-F5344CB8AC3E}">
        <p14:creationId xmlns:p14="http://schemas.microsoft.com/office/powerpoint/2010/main" val="3746314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88C82-7DB3-CD29-99BE-8404B8488A6D}"/>
              </a:ext>
            </a:extLst>
          </p:cNvPr>
          <p:cNvSpPr>
            <a:spLocks noGrp="1"/>
          </p:cNvSpPr>
          <p:nvPr>
            <p:ph type="title"/>
          </p:nvPr>
        </p:nvSpPr>
        <p:spPr>
          <a:xfrm>
            <a:off x="2039815" y="595975"/>
            <a:ext cx="9464797" cy="571643"/>
          </a:xfrm>
        </p:spPr>
        <p:txBody>
          <a:bodyPr>
            <a:normAutofit/>
          </a:bodyPr>
          <a:lstStyle/>
          <a:p>
            <a:pPr algn="ctr"/>
            <a:r>
              <a:rPr lang="it-IT" sz="2400" b="1" dirty="0"/>
              <a:t>PERCEZIONE DEL MOVIMENTO</a:t>
            </a:r>
          </a:p>
        </p:txBody>
      </p:sp>
      <p:sp>
        <p:nvSpPr>
          <p:cNvPr id="3" name="Segnaposto contenuto 2">
            <a:extLst>
              <a:ext uri="{FF2B5EF4-FFF2-40B4-BE49-F238E27FC236}">
                <a16:creationId xmlns:a16="http://schemas.microsoft.com/office/drawing/2014/main" id="{90246659-B219-39ED-2187-4FB8C3A5EDFA}"/>
              </a:ext>
            </a:extLst>
          </p:cNvPr>
          <p:cNvSpPr>
            <a:spLocks noGrp="1"/>
          </p:cNvSpPr>
          <p:nvPr>
            <p:ph idx="1"/>
          </p:nvPr>
        </p:nvSpPr>
        <p:spPr>
          <a:xfrm>
            <a:off x="2039815" y="1167618"/>
            <a:ext cx="9464797" cy="4743604"/>
          </a:xfrm>
        </p:spPr>
        <p:txBody>
          <a:bodyPr/>
          <a:lstStyle/>
          <a:p>
            <a:r>
              <a:rPr lang="it-IT" b="1" dirty="0"/>
              <a:t>IL MONDO ATTORNO CAMBIA DI CONTINUO PERCHE’ GLI OGGETTI ATTORNO A NOI SI MUOVONO ED ANCHE NOI CI MUOVIAMO. E’ NECESSARIO STIMARE SIA LA VELOCITA’ CHE LA DIREZIONE DEGLI OGGETTI. IL MOVIMENTO VIENE PERCEPITO QUANDO L’IMMAGINE SULLA RETINA SI MUOVE. </a:t>
            </a:r>
          </a:p>
          <a:p>
            <a:r>
              <a:rPr lang="it-IT" b="1" u="sng" dirty="0"/>
              <a:t>MOTO RELATIVO:</a:t>
            </a:r>
            <a:r>
              <a:rPr lang="it-IT" b="1" dirty="0"/>
              <a:t> IL MOTO REALE IMPLICA MODIFICAZIONI DEGLI SCHEMI DELL’ENERGIA LUMINOSA SULLA RETINA. QUESTE MODIFICAZIONI IMPLICANO IL MOVIMENTO DI ALCUNE PARTI DI UNA SCENA. SE SI FISSA QUALCOSA E PASSA IN VOLO UNA ZANZARA LA SUA IMMAGINE ATTRAVERSA LA RETINA, SE SI SEGUE IL VOLO DELLA ZANZARA SARA’ LO SFONDO A MUOVERSI ATTRAVERSO LA RETINA. IL MOTO RELATIVO E’ UN INDIZIO DI PROFONDITA’.</a:t>
            </a:r>
          </a:p>
          <a:p>
            <a:r>
              <a:rPr lang="it-IT" b="1" u="sng" dirty="0"/>
              <a:t>MOTO APPARENTE:</a:t>
            </a:r>
            <a:r>
              <a:rPr lang="it-IT" b="1" dirty="0"/>
              <a:t> UNO DI QUESTI E’ IL PHI FENOMENO O MOVIMENTO STROBOSCOPICO, CHIAMATO COSI’ DAGLI PSICOLOGI DELLA </a:t>
            </a:r>
            <a:r>
              <a:rPr lang="it-IT" b="1" i="1" u="sng" dirty="0"/>
              <a:t>GESTALT. </a:t>
            </a:r>
            <a:r>
              <a:rPr lang="it-IT" b="1" dirty="0"/>
              <a:t>SU UNO SCHERMO NON PASSA ALCUN MOVIMENTO REALE MA DUE LUCI SI ACCENDONO IN RAPIDA SUCCESSIONE ALTERNATA. IL MOVIMENTO CHE SI PERCEPISCE E’ IN REALTA’ ILLUSORIO.  </a:t>
            </a:r>
            <a:r>
              <a:rPr lang="it-IT" b="1" u="sng" dirty="0"/>
              <a:t> </a:t>
            </a:r>
            <a:r>
              <a:rPr lang="it-IT" b="1" dirty="0"/>
              <a:t> </a:t>
            </a:r>
            <a:endParaRPr lang="it-IT" b="1" u="sng" dirty="0"/>
          </a:p>
        </p:txBody>
      </p:sp>
    </p:spTree>
    <p:extLst>
      <p:ext uri="{BB962C8B-B14F-4D97-AF65-F5344CB8AC3E}">
        <p14:creationId xmlns:p14="http://schemas.microsoft.com/office/powerpoint/2010/main" val="115716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8E0F8C-3F17-9514-664D-7C0BEB7BB9CD}"/>
              </a:ext>
            </a:extLst>
          </p:cNvPr>
          <p:cNvSpPr>
            <a:spLocks noGrp="1"/>
          </p:cNvSpPr>
          <p:nvPr>
            <p:ph type="title"/>
          </p:nvPr>
        </p:nvSpPr>
        <p:spPr>
          <a:xfrm>
            <a:off x="2012437" y="624110"/>
            <a:ext cx="9492175" cy="430967"/>
          </a:xfrm>
        </p:spPr>
        <p:txBody>
          <a:bodyPr>
            <a:noAutofit/>
          </a:bodyPr>
          <a:lstStyle/>
          <a:p>
            <a:pPr algn="ctr"/>
            <a:r>
              <a:rPr lang="it-IT" sz="2800" b="1" dirty="0"/>
              <a:t>I PROCESSI DI ORGANIZZAZIONE PERCETTIVA</a:t>
            </a:r>
          </a:p>
        </p:txBody>
      </p:sp>
      <p:sp>
        <p:nvSpPr>
          <p:cNvPr id="3" name="Segnaposto contenuto 2">
            <a:extLst>
              <a:ext uri="{FF2B5EF4-FFF2-40B4-BE49-F238E27FC236}">
                <a16:creationId xmlns:a16="http://schemas.microsoft.com/office/drawing/2014/main" id="{20CE1373-1874-58CA-AF0E-DEBBE6635720}"/>
              </a:ext>
            </a:extLst>
          </p:cNvPr>
          <p:cNvSpPr>
            <a:spLocks noGrp="1"/>
          </p:cNvSpPr>
          <p:nvPr>
            <p:ph idx="1"/>
          </p:nvPr>
        </p:nvSpPr>
        <p:spPr>
          <a:xfrm>
            <a:off x="2012436" y="1294227"/>
            <a:ext cx="9492174" cy="4659198"/>
          </a:xfrm>
        </p:spPr>
        <p:txBody>
          <a:bodyPr/>
          <a:lstStyle/>
          <a:p>
            <a:r>
              <a:rPr lang="it-IT" b="1" dirty="0"/>
              <a:t>L’INFORMAZIONE SENSORIALE DEVE ESSERE RIORGANIZZATA E TRADOTTA IN UNA RAPPRESENTAZIONE UTILE, UTILIZZANDO TALI INFORMAZIONI ED ALTRE GIA’ IMMAGAZZINATE IN MEMORIA O DERIVATE DALL’ESPERIENZA, IN MODO DA POTER EFFETTUARE DELLE INFERENZE E RICONOSCERE FORME ED OGGETTI. </a:t>
            </a:r>
          </a:p>
          <a:p>
            <a:r>
              <a:rPr lang="it-IT" b="1" u="sng" dirty="0"/>
              <a:t>CONTORNO DEGLI OGGETTI: </a:t>
            </a:r>
            <a:r>
              <a:rPr lang="it-IT" b="1" dirty="0"/>
              <a:t>OGNI OGGETTO E’ DEFINITO DAL SUO CONTORNO, IL SISTEMA VISIVO SI E’ EVOLUTO IN MODO DA AMPLIFICARE LE DIFFERENZE A LIVELLO DEI CONTORNI. SI </a:t>
            </a:r>
            <a:r>
              <a:rPr lang="it-IT" b="1" u="sng" dirty="0"/>
              <a:t>ESALTA IL CONTRASTO</a:t>
            </a:r>
            <a:r>
              <a:rPr lang="it-IT" b="1" dirty="0"/>
              <a:t>.</a:t>
            </a:r>
          </a:p>
          <a:p>
            <a:r>
              <a:rPr lang="it-IT" b="1" dirty="0"/>
              <a:t>SECONDO </a:t>
            </a:r>
            <a:r>
              <a:rPr lang="it-IT" b="1"/>
              <a:t>LA GESTALT, </a:t>
            </a:r>
            <a:r>
              <a:rPr lang="it-IT" b="1" dirty="0"/>
              <a:t>LA PERCEZIONE E’ REGOLATA DA LEGGI DI ORGANIZZAZIONE PERCETTIVA. PRIMA FRA TUTTE LA LEGGE DELLA </a:t>
            </a:r>
            <a:r>
              <a:rPr lang="it-IT" b="1" i="1" u="sng" dirty="0"/>
              <a:t>BUONA FORMA O DELLA SEMPLICITA’</a:t>
            </a:r>
            <a:r>
              <a:rPr lang="it-IT" b="1" dirty="0"/>
              <a:t>: SI TRATTA DELL’ARTICOLAZIONE </a:t>
            </a:r>
            <a:r>
              <a:rPr lang="it-IT" b="1" i="1" u="sng" dirty="0"/>
              <a:t>FIGURA-SFONDO</a:t>
            </a:r>
            <a:r>
              <a:rPr lang="it-IT" b="1" dirty="0"/>
              <a:t> SECONDO CUI LE PARTI ASSOCIATE ALLA FIGURA, TRA CUI I CONTORNI, SONO ELABORATE PER COSTRUIRE IL PERCETTO, LO SFONDO RIMANE INDISTINTO E CONTINUA DIETRO L’OGGETTO.</a:t>
            </a:r>
          </a:p>
          <a:p>
            <a:r>
              <a:rPr lang="it-IT" b="1" dirty="0"/>
              <a:t>LA RELAZIONE </a:t>
            </a:r>
            <a:r>
              <a:rPr lang="it-IT" b="1" i="1" u="sng" dirty="0"/>
              <a:t>FIGURA-SFONDO </a:t>
            </a:r>
            <a:r>
              <a:rPr lang="it-IT" b="1" dirty="0"/>
              <a:t>NON  E’ DEL TUTTO DETERMINATA DALLE CARATTERISTICHE DEGLI STIMOLI, COME DIMOSTRATO DALLE </a:t>
            </a:r>
            <a:r>
              <a:rPr lang="it-IT" b="1" i="1" u="sng" dirty="0"/>
              <a:t>FIGURE REBERSIBILI.</a:t>
            </a:r>
            <a:endParaRPr lang="it-IT" b="1" dirty="0"/>
          </a:p>
        </p:txBody>
      </p:sp>
    </p:spTree>
    <p:extLst>
      <p:ext uri="{BB962C8B-B14F-4D97-AF65-F5344CB8AC3E}">
        <p14:creationId xmlns:p14="http://schemas.microsoft.com/office/powerpoint/2010/main" val="1646392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7EA914-6BEA-81CA-30F3-CF78B0183D69}"/>
              </a:ext>
            </a:extLst>
          </p:cNvPr>
          <p:cNvSpPr>
            <a:spLocks noGrp="1"/>
          </p:cNvSpPr>
          <p:nvPr>
            <p:ph type="title"/>
          </p:nvPr>
        </p:nvSpPr>
        <p:spPr>
          <a:xfrm>
            <a:off x="2050869" y="624110"/>
            <a:ext cx="9453743" cy="930370"/>
          </a:xfrm>
        </p:spPr>
        <p:txBody>
          <a:bodyPr>
            <a:normAutofit fontScale="90000"/>
          </a:bodyPr>
          <a:lstStyle/>
          <a:p>
            <a:r>
              <a:rPr lang="it-IT" sz="2800" b="1" dirty="0">
                <a:effectLst>
                  <a:outerShdw blurRad="38100" dist="38100" dir="2700000" algn="tl">
                    <a:srgbClr val="000000">
                      <a:alpha val="43137"/>
                    </a:srgbClr>
                  </a:outerShdw>
                </a:effectLst>
              </a:rPr>
              <a:t>                              LE FIGURE REVERSIBILI</a:t>
            </a:r>
            <a:br>
              <a:rPr lang="it-IT" sz="2800" b="1" dirty="0">
                <a:effectLst>
                  <a:outerShdw blurRad="38100" dist="38100" dir="2700000" algn="tl">
                    <a:srgbClr val="000000">
                      <a:alpha val="43137"/>
                    </a:srgbClr>
                  </a:outerShdw>
                </a:effectLst>
              </a:rPr>
            </a:br>
            <a:r>
              <a:rPr lang="it-IT" sz="1800" b="1" dirty="0"/>
              <a:t>E’ POSSIBILIE INVERTIRE IL PERCETTO E VEDERLO IN DUE MODI DIFFERENTI, MA LE FIGURE </a:t>
            </a:r>
            <a:r>
              <a:rPr lang="it-IT" sz="1800" b="1" i="1" u="sng" dirty="0"/>
              <a:t>NON POSSONO ESSERE PERCEPITE CONTEMPORANEAMENTE.  </a:t>
            </a:r>
            <a:r>
              <a:rPr lang="it-IT" sz="1800" b="1" dirty="0"/>
              <a:t>ESEMPIO: IL VASO DI RUBIN</a:t>
            </a:r>
            <a:endParaRPr lang="it-IT" sz="2800" b="1" dirty="0">
              <a:effectLst>
                <a:outerShdw blurRad="38100" dist="38100" dir="2700000" algn="tl">
                  <a:srgbClr val="000000">
                    <a:alpha val="43137"/>
                  </a:srgbClr>
                </a:outerShdw>
              </a:effectLst>
            </a:endParaRPr>
          </a:p>
        </p:txBody>
      </p:sp>
      <p:pic>
        <p:nvPicPr>
          <p:cNvPr id="5" name="Segnaposto contenuto 4">
            <a:extLst>
              <a:ext uri="{FF2B5EF4-FFF2-40B4-BE49-F238E27FC236}">
                <a16:creationId xmlns:a16="http://schemas.microsoft.com/office/drawing/2014/main" id="{1C579228-D2AB-E142-DDA0-0A1E2167329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10743" y="2037806"/>
            <a:ext cx="3409406" cy="3775165"/>
          </a:xfrm>
        </p:spPr>
      </p:pic>
    </p:spTree>
    <p:extLst>
      <p:ext uri="{BB962C8B-B14F-4D97-AF65-F5344CB8AC3E}">
        <p14:creationId xmlns:p14="http://schemas.microsoft.com/office/powerpoint/2010/main" val="422593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e 12">
            <a:extLst>
              <a:ext uri="{FF2B5EF4-FFF2-40B4-BE49-F238E27FC236}">
                <a16:creationId xmlns:a16="http://schemas.microsoft.com/office/drawing/2014/main" id="{1E7AA6D4-6C15-DC52-5EF0-C1A77379FC46}"/>
              </a:ext>
            </a:extLst>
          </p:cNvPr>
          <p:cNvSpPr/>
          <p:nvPr/>
        </p:nvSpPr>
        <p:spPr>
          <a:xfrm>
            <a:off x="3851982" y="3429000"/>
            <a:ext cx="1617785" cy="1308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TATTO </a:t>
            </a:r>
          </a:p>
        </p:txBody>
      </p:sp>
      <p:sp>
        <p:nvSpPr>
          <p:cNvPr id="14" name="Ovale 13">
            <a:extLst>
              <a:ext uri="{FF2B5EF4-FFF2-40B4-BE49-F238E27FC236}">
                <a16:creationId xmlns:a16="http://schemas.microsoft.com/office/drawing/2014/main" id="{86970C38-F306-3EC3-6AF3-579A5225943D}"/>
              </a:ext>
            </a:extLst>
          </p:cNvPr>
          <p:cNvSpPr/>
          <p:nvPr/>
        </p:nvSpPr>
        <p:spPr>
          <a:xfrm>
            <a:off x="2234197" y="2104877"/>
            <a:ext cx="1617785" cy="1164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UDITO</a:t>
            </a:r>
          </a:p>
        </p:txBody>
      </p:sp>
      <p:sp>
        <p:nvSpPr>
          <p:cNvPr id="15" name="Ovale 14">
            <a:extLst>
              <a:ext uri="{FF2B5EF4-FFF2-40B4-BE49-F238E27FC236}">
                <a16:creationId xmlns:a16="http://schemas.microsoft.com/office/drawing/2014/main" id="{CC7982FE-D2B7-B7E1-C5FF-DE41CA0D7EB7}"/>
              </a:ext>
            </a:extLst>
          </p:cNvPr>
          <p:cNvSpPr/>
          <p:nvPr/>
        </p:nvSpPr>
        <p:spPr>
          <a:xfrm>
            <a:off x="6190637" y="4446564"/>
            <a:ext cx="1716259" cy="1209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VISTA</a:t>
            </a:r>
          </a:p>
        </p:txBody>
      </p:sp>
      <p:sp>
        <p:nvSpPr>
          <p:cNvPr id="16" name="Ovale 15">
            <a:extLst>
              <a:ext uri="{FF2B5EF4-FFF2-40B4-BE49-F238E27FC236}">
                <a16:creationId xmlns:a16="http://schemas.microsoft.com/office/drawing/2014/main" id="{B134DDFE-A301-6D91-D809-6FF5ABA49619}"/>
              </a:ext>
            </a:extLst>
          </p:cNvPr>
          <p:cNvSpPr/>
          <p:nvPr/>
        </p:nvSpPr>
        <p:spPr>
          <a:xfrm flipH="1">
            <a:off x="8738376" y="3429000"/>
            <a:ext cx="1617783" cy="1308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OLFATTO</a:t>
            </a:r>
          </a:p>
        </p:txBody>
      </p:sp>
      <p:sp>
        <p:nvSpPr>
          <p:cNvPr id="17" name="Ovale 16">
            <a:extLst>
              <a:ext uri="{FF2B5EF4-FFF2-40B4-BE49-F238E27FC236}">
                <a16:creationId xmlns:a16="http://schemas.microsoft.com/office/drawing/2014/main" id="{090D9EE9-E794-C0AF-8F6B-FAE47088A817}"/>
              </a:ext>
            </a:extLst>
          </p:cNvPr>
          <p:cNvSpPr/>
          <p:nvPr/>
        </p:nvSpPr>
        <p:spPr>
          <a:xfrm>
            <a:off x="10276030" y="2084948"/>
            <a:ext cx="1617785" cy="1164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t>GUSTO</a:t>
            </a:r>
          </a:p>
        </p:txBody>
      </p:sp>
      <p:sp>
        <p:nvSpPr>
          <p:cNvPr id="18" name="Titolo 17">
            <a:extLst>
              <a:ext uri="{FF2B5EF4-FFF2-40B4-BE49-F238E27FC236}">
                <a16:creationId xmlns:a16="http://schemas.microsoft.com/office/drawing/2014/main" id="{531DB6EB-BC9C-FC18-75DB-959EC99AE746}"/>
              </a:ext>
            </a:extLst>
          </p:cNvPr>
          <p:cNvSpPr>
            <a:spLocks noGrp="1"/>
          </p:cNvSpPr>
          <p:nvPr>
            <p:ph type="title"/>
          </p:nvPr>
        </p:nvSpPr>
        <p:spPr>
          <a:xfrm>
            <a:off x="2592924" y="624110"/>
            <a:ext cx="8911687" cy="965539"/>
          </a:xfrm>
        </p:spPr>
        <p:txBody>
          <a:bodyPr/>
          <a:lstStyle/>
          <a:p>
            <a:pPr algn="ctr"/>
            <a:r>
              <a:rPr lang="it-IT" b="1" dirty="0"/>
              <a:t>I 5 SENSI SONO:</a:t>
            </a:r>
          </a:p>
        </p:txBody>
      </p:sp>
      <p:cxnSp>
        <p:nvCxnSpPr>
          <p:cNvPr id="22" name="Connettore 2 21">
            <a:extLst>
              <a:ext uri="{FF2B5EF4-FFF2-40B4-BE49-F238E27FC236}">
                <a16:creationId xmlns:a16="http://schemas.microsoft.com/office/drawing/2014/main" id="{93C02857-6E17-A4BC-2B99-96F516DABAA4}"/>
              </a:ext>
            </a:extLst>
          </p:cNvPr>
          <p:cNvCxnSpPr/>
          <p:nvPr/>
        </p:nvCxnSpPr>
        <p:spPr>
          <a:xfrm>
            <a:off x="8187397" y="1744394"/>
            <a:ext cx="675249" cy="128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072BAB58-4A61-8EE4-7F8E-5F7EC6194AC5}"/>
              </a:ext>
            </a:extLst>
          </p:cNvPr>
          <p:cNvCxnSpPr/>
          <p:nvPr/>
        </p:nvCxnSpPr>
        <p:spPr>
          <a:xfrm>
            <a:off x="7048766" y="2084948"/>
            <a:ext cx="0" cy="174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7B93DE15-8EA6-D897-4905-7BCAC4B7766A}"/>
              </a:ext>
            </a:extLst>
          </p:cNvPr>
          <p:cNvCxnSpPr/>
          <p:nvPr/>
        </p:nvCxnSpPr>
        <p:spPr>
          <a:xfrm flipH="1">
            <a:off x="5247249" y="1914671"/>
            <a:ext cx="618979" cy="1109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AF7D8750-EBB7-2581-47E4-BBA7599FE736}"/>
              </a:ext>
            </a:extLst>
          </p:cNvPr>
          <p:cNvCxnSpPr/>
          <p:nvPr/>
        </p:nvCxnSpPr>
        <p:spPr>
          <a:xfrm flipH="1">
            <a:off x="3821503" y="1589649"/>
            <a:ext cx="1169109" cy="661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A275E3D6-7404-6745-796B-28559D17EA53}"/>
              </a:ext>
            </a:extLst>
          </p:cNvPr>
          <p:cNvCxnSpPr/>
          <p:nvPr/>
        </p:nvCxnSpPr>
        <p:spPr>
          <a:xfrm>
            <a:off x="8862646" y="1589649"/>
            <a:ext cx="1252025" cy="661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606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DCA6099-0E45-EA28-CE12-EEC2C865A45C}"/>
              </a:ext>
            </a:extLst>
          </p:cNvPr>
          <p:cNvSpPr>
            <a:spLocks noGrp="1"/>
          </p:cNvSpPr>
          <p:nvPr>
            <p:ph type="title"/>
          </p:nvPr>
        </p:nvSpPr>
        <p:spPr>
          <a:xfrm>
            <a:off x="2090057" y="624110"/>
            <a:ext cx="9414555" cy="577673"/>
          </a:xfrm>
        </p:spPr>
        <p:txBody>
          <a:bodyPr>
            <a:normAutofit/>
          </a:bodyPr>
          <a:lstStyle/>
          <a:p>
            <a:pPr algn="ctr"/>
            <a:r>
              <a:rPr lang="it-IT" sz="2800" b="1" dirty="0"/>
              <a:t>LE LEGGI DELL’ORGANIZZAZIONE PERCETTIVA</a:t>
            </a:r>
          </a:p>
        </p:txBody>
      </p:sp>
      <p:sp>
        <p:nvSpPr>
          <p:cNvPr id="5" name="Segnaposto contenuto 4">
            <a:extLst>
              <a:ext uri="{FF2B5EF4-FFF2-40B4-BE49-F238E27FC236}">
                <a16:creationId xmlns:a16="http://schemas.microsoft.com/office/drawing/2014/main" id="{C8E4D580-A92A-9A5C-BCFB-A0DE7DD55223}"/>
              </a:ext>
            </a:extLst>
          </p:cNvPr>
          <p:cNvSpPr>
            <a:spLocks noGrp="1"/>
          </p:cNvSpPr>
          <p:nvPr>
            <p:ph idx="1"/>
          </p:nvPr>
        </p:nvSpPr>
        <p:spPr>
          <a:xfrm>
            <a:off x="2090057" y="1097281"/>
            <a:ext cx="9414555" cy="5368833"/>
          </a:xfrm>
        </p:spPr>
        <p:txBody>
          <a:bodyPr>
            <a:normAutofit lnSpcReduction="10000"/>
          </a:bodyPr>
          <a:lstStyle/>
          <a:p>
            <a:pPr>
              <a:buFont typeface="Arial" panose="020B0604020202020204" pitchFamily="34" charset="0"/>
              <a:buChar char="•"/>
            </a:pPr>
            <a:r>
              <a:rPr lang="it-IT" b="1" dirty="0"/>
              <a:t>SECONDO GLI PSICOLOGI DELLA GESTALT, I SINGOLI PERCETTI VENGONO ORGANIZZATI IN UN TUTTO UNITARIO. SI TENDE A PERCEPIRE GLI INTERI PRIMA DELLE LORO PARTI. </a:t>
            </a:r>
            <a:r>
              <a:rPr lang="it-IT" b="1" i="1" u="sng" dirty="0"/>
              <a:t>WERTHEIMER</a:t>
            </a:r>
            <a:r>
              <a:rPr lang="it-IT" b="1" dirty="0"/>
              <a:t> HA PROPOSTO DEI PRINCIPI CHE REGOLANO COME LE PARTI VENGANO ORGANIZZATE IN UN TUTTO CHE SONO </a:t>
            </a:r>
            <a:r>
              <a:rPr lang="it-IT" b="1" i="1" u="sng" dirty="0"/>
              <a:t>LE LEGGI DI ORGANIZZAZIONE PERCETTIVA</a:t>
            </a:r>
            <a:r>
              <a:rPr lang="it-IT" b="1" dirty="0"/>
              <a:t>:</a:t>
            </a:r>
          </a:p>
          <a:p>
            <a:pPr>
              <a:buFont typeface="+mj-lt"/>
              <a:buAutoNum type="alphaLcParenR"/>
            </a:pPr>
            <a:r>
              <a:rPr lang="it-IT" b="1" u="sng" dirty="0"/>
              <a:t>LEGGE DELLA PROSSIMITA’ O VICINANZA</a:t>
            </a:r>
            <a:r>
              <a:rPr lang="it-IT" b="1" dirty="0"/>
              <a:t>: ELEMENTI TRA LORO VICINI VENGONO ASSOCIATI COME PARTI DI UNO STESSO SOGGETTO:</a:t>
            </a:r>
          </a:p>
          <a:p>
            <a:pPr>
              <a:buFont typeface="+mj-lt"/>
              <a:buAutoNum type="alphaLcParenR"/>
            </a:pPr>
            <a:r>
              <a:rPr lang="it-IT" b="1" u="sng" dirty="0"/>
              <a:t>LEGGE DELLA SOMIGLIANZA: </a:t>
            </a:r>
            <a:r>
              <a:rPr lang="it-IT" b="1" dirty="0"/>
              <a:t>SE TUTTO E’ UGUALE, ELEMENTI SIMILI VENGONO ASSOCIATI COME PARTI DI UNO STESSO OGGETTO;</a:t>
            </a:r>
          </a:p>
          <a:p>
            <a:pPr>
              <a:buFont typeface="+mj-lt"/>
              <a:buAutoNum type="alphaLcParenR"/>
            </a:pPr>
            <a:r>
              <a:rPr lang="it-IT" b="1" u="sng" dirty="0"/>
              <a:t>LEGGE DELLA CONTINUITA’ DI DIREZIONE/BUONA CONTINUAZIONE</a:t>
            </a:r>
            <a:r>
              <a:rPr lang="it-IT" b="1" dirty="0"/>
              <a:t>: ELEMENTI CHE PRESENTANO CONTINUITA’ DI DIREZIONE VENGONO ASSOCIATI;</a:t>
            </a:r>
          </a:p>
          <a:p>
            <a:pPr>
              <a:buFont typeface="+mj-lt"/>
              <a:buAutoNum type="alphaLcParenR"/>
            </a:pPr>
            <a:r>
              <a:rPr lang="it-IT" b="1" u="sng" dirty="0"/>
              <a:t>LEGGE DELLA CHIUSURA</a:t>
            </a:r>
            <a:r>
              <a:rPr lang="it-IT" b="1" dirty="0"/>
              <a:t>: ELEMENTI CHE CREANO UNA FORMA CHIUSA VENGONO ASSOCIATI;</a:t>
            </a:r>
          </a:p>
          <a:p>
            <a:pPr>
              <a:buFont typeface="+mj-lt"/>
              <a:buAutoNum type="alphaLcParenR"/>
            </a:pPr>
            <a:r>
              <a:rPr lang="it-IT" b="1" u="sng" dirty="0"/>
              <a:t>LEGGE DEL DESTINO COMUNE</a:t>
            </a:r>
            <a:r>
              <a:rPr lang="it-IT" b="1" dirty="0"/>
              <a:t>: ELEMENTI CHE SEGUONO LO STESSO MOVIMENTO VENGONO ASSOCIATI (I PUNTI IN MOVIMENTO PERCEPIREMMO UN TRIANGOLO);</a:t>
            </a:r>
          </a:p>
          <a:p>
            <a:pPr>
              <a:buFont typeface="+mj-lt"/>
              <a:buAutoNum type="alphaLcParenR"/>
            </a:pPr>
            <a:r>
              <a:rPr lang="it-IT" b="1" u="sng" dirty="0"/>
              <a:t>REGIONE COMUNE O CONTRASTO CROMATICO</a:t>
            </a:r>
            <a:r>
              <a:rPr lang="it-IT" b="1" dirty="0"/>
              <a:t>: STIMOLI IN UN’AREA COMUNE VENGONO ASSOCIATI (SI ASSOCIANO I DUE CERCHI ROSSI VICINI).</a:t>
            </a:r>
          </a:p>
          <a:p>
            <a:pPr>
              <a:buFont typeface="+mj-lt"/>
              <a:buAutoNum type="alphaLcParenR"/>
            </a:pPr>
            <a:endParaRPr lang="it-IT" b="1" dirty="0"/>
          </a:p>
        </p:txBody>
      </p:sp>
    </p:spTree>
    <p:extLst>
      <p:ext uri="{BB962C8B-B14F-4D97-AF65-F5344CB8AC3E}">
        <p14:creationId xmlns:p14="http://schemas.microsoft.com/office/powerpoint/2010/main" val="3307150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0">
            <a:extLst>
              <a:ext uri="{FF2B5EF4-FFF2-40B4-BE49-F238E27FC236}">
                <a16:creationId xmlns:a16="http://schemas.microsoft.com/office/drawing/2014/main" id="{EF2FFC44-D1B1-924E-2985-43AB7AD7A9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4007" y="652463"/>
            <a:ext cx="9565712" cy="5259387"/>
          </a:xfrm>
        </p:spPr>
      </p:pic>
    </p:spTree>
    <p:extLst>
      <p:ext uri="{BB962C8B-B14F-4D97-AF65-F5344CB8AC3E}">
        <p14:creationId xmlns:p14="http://schemas.microsoft.com/office/powerpoint/2010/main" val="1657189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87C81FD-6FA3-A2EB-E133-2EA682837C79}"/>
              </a:ext>
            </a:extLst>
          </p:cNvPr>
          <p:cNvSpPr>
            <a:spLocks noGrp="1"/>
          </p:cNvSpPr>
          <p:nvPr>
            <p:ph type="title"/>
          </p:nvPr>
        </p:nvSpPr>
        <p:spPr>
          <a:xfrm>
            <a:off x="2090057" y="624109"/>
            <a:ext cx="9414555" cy="1688017"/>
          </a:xfrm>
        </p:spPr>
        <p:txBody>
          <a:bodyPr>
            <a:normAutofit fontScale="90000"/>
          </a:bodyPr>
          <a:lstStyle/>
          <a:p>
            <a:r>
              <a:rPr lang="it-IT" sz="2800" b="1" dirty="0"/>
              <a:t>COMPLETAMENTO AMODALE E MODALE</a:t>
            </a:r>
            <a:br>
              <a:rPr lang="it-IT" sz="2800" b="1" dirty="0"/>
            </a:br>
            <a:r>
              <a:rPr lang="it-IT" sz="1800" b="1" dirty="0"/>
              <a:t>I PROCESSI PERCETTIVI RIEMPIONO GLI SPAZI E PORTANO AD UNA VISIONE COERENTE DEL MONDO CON OGGETTI COMPLETI ANCHE QUANDO QUESTA INFORMAZIONE NON E’ PRESENTE. SI CHIAMA </a:t>
            </a:r>
            <a:r>
              <a:rPr lang="it-IT" sz="1800" b="1" i="1" u="sng" dirty="0">
                <a:effectLst>
                  <a:outerShdw blurRad="38100" dist="38100" dir="2700000" algn="tl">
                    <a:srgbClr val="000000">
                      <a:alpha val="43137"/>
                    </a:srgbClr>
                  </a:outerShdw>
                </a:effectLst>
              </a:rPr>
              <a:t>COMPLETAMENTO AMODALE</a:t>
            </a:r>
            <a:r>
              <a:rPr lang="it-IT" sz="1800" b="1" dirty="0"/>
              <a:t>. ESISTONO CONDIZIONI IN CUI IL SISTEMA PERCETTIVO CREA UN CONTORNO CHE NON ESISTE CREANDO UNA FORMA VERA E PROPRIA (TRIANGOLO DI KANIZSA)</a:t>
            </a:r>
            <a:endParaRPr lang="it-IT" sz="2800" b="1" dirty="0"/>
          </a:p>
        </p:txBody>
      </p:sp>
      <p:pic>
        <p:nvPicPr>
          <p:cNvPr id="19" name="Segnaposto contenuto 18">
            <a:extLst>
              <a:ext uri="{FF2B5EF4-FFF2-40B4-BE49-F238E27FC236}">
                <a16:creationId xmlns:a16="http://schemas.microsoft.com/office/drawing/2014/main" id="{47CA74AC-50CE-2056-CD57-AF81CC4C5CD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98913" y="2584450"/>
            <a:ext cx="6096000" cy="2876550"/>
          </a:xfrm>
        </p:spPr>
      </p:pic>
    </p:spTree>
    <p:extLst>
      <p:ext uri="{BB962C8B-B14F-4D97-AF65-F5344CB8AC3E}">
        <p14:creationId xmlns:p14="http://schemas.microsoft.com/office/powerpoint/2010/main" val="261622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ECAE55-936A-114A-9FA3-93E818D16BBE}"/>
              </a:ext>
            </a:extLst>
          </p:cNvPr>
          <p:cNvSpPr>
            <a:spLocks noGrp="1"/>
          </p:cNvSpPr>
          <p:nvPr>
            <p:ph type="title"/>
          </p:nvPr>
        </p:nvSpPr>
        <p:spPr>
          <a:xfrm>
            <a:off x="1972491" y="441230"/>
            <a:ext cx="9532122" cy="616861"/>
          </a:xfrm>
        </p:spPr>
        <p:txBody>
          <a:bodyPr>
            <a:normAutofit/>
          </a:bodyPr>
          <a:lstStyle/>
          <a:p>
            <a:pPr algn="ctr"/>
            <a:r>
              <a:rPr lang="it-IT" sz="2800" b="1" dirty="0"/>
              <a:t>PERCEZIONE DELLA FORMA</a:t>
            </a:r>
          </a:p>
        </p:txBody>
      </p:sp>
      <p:sp>
        <p:nvSpPr>
          <p:cNvPr id="3" name="Segnaposto contenuto 2">
            <a:extLst>
              <a:ext uri="{FF2B5EF4-FFF2-40B4-BE49-F238E27FC236}">
                <a16:creationId xmlns:a16="http://schemas.microsoft.com/office/drawing/2014/main" id="{5B404AEF-FF2B-56FD-D2B6-5FEA990C634E}"/>
              </a:ext>
            </a:extLst>
          </p:cNvPr>
          <p:cNvSpPr>
            <a:spLocks noGrp="1"/>
          </p:cNvSpPr>
          <p:nvPr>
            <p:ph idx="1"/>
          </p:nvPr>
        </p:nvSpPr>
        <p:spPr>
          <a:xfrm>
            <a:off x="1972491" y="1058091"/>
            <a:ext cx="9532121" cy="4853131"/>
          </a:xfrm>
        </p:spPr>
        <p:txBody>
          <a:bodyPr>
            <a:normAutofit lnSpcReduction="10000"/>
          </a:bodyPr>
          <a:lstStyle/>
          <a:p>
            <a:r>
              <a:rPr lang="it-IT" b="1" dirty="0"/>
              <a:t>IL RICONOSCIMENTO DEGLI OGGETTI PRESUPPONE CHE UN OGGETTO SIA CODIFICATO COME TALE E PARAGONATO A RAPPRESENTAZIONI PREESISTENTI.</a:t>
            </a:r>
          </a:p>
          <a:p>
            <a:r>
              <a:rPr lang="it-IT" b="1" dirty="0"/>
              <a:t>SE SI VEDE UN OGGETTO STRANISSIMO CHE NON SI RICONOSCE, LO SI CLASSIFICA COME OGGETTI E LO SI METTE A CONFRONTO CON OGGETTI CHE SI CONOSCONO PER TROVARNE DELLE SOMIGLIANZE. SENZA IL </a:t>
            </a:r>
            <a:r>
              <a:rPr lang="it-IT" b="1" i="1" u="sng" dirty="0"/>
              <a:t>RICONOSCIMENTO VISIVO DEGLI OGGETTI</a:t>
            </a:r>
            <a:r>
              <a:rPr lang="it-IT" b="1" dirty="0"/>
              <a:t> NON SI POTREBBE PASSARE AL CONFRONTO CON I CONCETTI APPRESI DALL’ESPERIENZA E IMMAGAZZINATI IN MEMORIA. </a:t>
            </a:r>
          </a:p>
          <a:p>
            <a:r>
              <a:rPr lang="it-IT" b="1" dirty="0"/>
              <a:t>SI E’ IPOTIZZATO CHE LA PERCEZIONE DELLA FORMA SIA UNA PROPRIETA’ INNATA DEL SISTEMA VISIVO.</a:t>
            </a:r>
          </a:p>
          <a:p>
            <a:r>
              <a:rPr lang="it-IT" b="1" u="sng" dirty="0">
                <a:effectLst>
                  <a:outerShdw blurRad="38100" dist="38100" dir="2700000" algn="tl">
                    <a:srgbClr val="000000">
                      <a:alpha val="43137"/>
                    </a:srgbClr>
                  </a:outerShdw>
                </a:effectLst>
              </a:rPr>
              <a:t>LA COSTANZA DELLA FORMA:</a:t>
            </a:r>
            <a:r>
              <a:rPr lang="it-IT" b="1" dirty="0"/>
              <a:t> L’IMMAGINE DI UN OGGETTO PROIETTATA SULLA RETINA VARIA A SECONDA DELLA POSIZIONE DELL’OSSEVATORE RISPETTO ALL’OGGETTO, MA IL SISTEMA VISIVO E’ IN GRADO DI RICONOSCERE L’OGGETTO E LA SUA FORMA IN OGNI CASO.</a:t>
            </a:r>
          </a:p>
          <a:p>
            <a:r>
              <a:rPr lang="it-IT" b="1" dirty="0"/>
              <a:t>IL RICONOSCIMENTO DEI VOLTI: L’ABILITA’ DI RICONOSCERE E DISTINGUERE I VOLTI E LE ESPRESSIONI FACCIALI DELLE EMOZIONI E’ PRESENTE SIN DALLA NASCITA, PERTANTO SI E’ IPOTIZZATO CHE L’ELABORAZIONE DEI VOLTI SIA CARATTERIZZATA DA UNA SPECIFICA AREA CERBRALE DEDICATA AI VOLTI, INNATA. </a:t>
            </a:r>
            <a:endParaRPr lang="it-IT"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1813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AE2C80-0EF7-4A8E-905E-03176287EE5D}"/>
              </a:ext>
            </a:extLst>
          </p:cNvPr>
          <p:cNvSpPr>
            <a:spLocks noGrp="1"/>
          </p:cNvSpPr>
          <p:nvPr>
            <p:ph type="title"/>
          </p:nvPr>
        </p:nvSpPr>
        <p:spPr>
          <a:xfrm>
            <a:off x="2135725" y="638347"/>
            <a:ext cx="9372600" cy="616861"/>
          </a:xfrm>
        </p:spPr>
        <p:txBody>
          <a:bodyPr>
            <a:normAutofit/>
          </a:bodyPr>
          <a:lstStyle/>
          <a:p>
            <a:pPr algn="ctr"/>
            <a:r>
              <a:rPr lang="it-IT" sz="2800" b="1" dirty="0"/>
              <a:t>INNATO O APPRESO?</a:t>
            </a:r>
          </a:p>
        </p:txBody>
      </p:sp>
      <p:sp>
        <p:nvSpPr>
          <p:cNvPr id="3" name="Segnaposto contenuto 2">
            <a:extLst>
              <a:ext uri="{FF2B5EF4-FFF2-40B4-BE49-F238E27FC236}">
                <a16:creationId xmlns:a16="http://schemas.microsoft.com/office/drawing/2014/main" id="{2F6EED1A-DA86-34E2-A1BB-D5A251DC87B5}"/>
              </a:ext>
            </a:extLst>
          </p:cNvPr>
          <p:cNvSpPr>
            <a:spLocks noGrp="1"/>
          </p:cNvSpPr>
          <p:nvPr>
            <p:ph idx="1"/>
          </p:nvPr>
        </p:nvSpPr>
        <p:spPr>
          <a:xfrm>
            <a:off x="2116183" y="1371600"/>
            <a:ext cx="9666514" cy="5094514"/>
          </a:xfrm>
        </p:spPr>
        <p:txBody>
          <a:bodyPr/>
          <a:lstStyle/>
          <a:p>
            <a:r>
              <a:rPr lang="it-IT" b="1" dirty="0"/>
              <a:t>LA PERCEZIONE DELLA FORMA E’ UNA PROPRIETA’ INNATA.</a:t>
            </a:r>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a:p>
            <a:pPr marL="0" indent="0">
              <a:buNone/>
            </a:pPr>
            <a:endParaRPr lang="it-IT" b="1" dirty="0"/>
          </a:p>
        </p:txBody>
      </p:sp>
      <p:sp>
        <p:nvSpPr>
          <p:cNvPr id="4" name="Rettangolo 3">
            <a:extLst>
              <a:ext uri="{FF2B5EF4-FFF2-40B4-BE49-F238E27FC236}">
                <a16:creationId xmlns:a16="http://schemas.microsoft.com/office/drawing/2014/main" id="{D916BA72-090B-0E95-E562-D181A7A64353}"/>
              </a:ext>
            </a:extLst>
          </p:cNvPr>
          <p:cNvSpPr/>
          <p:nvPr/>
        </p:nvSpPr>
        <p:spPr>
          <a:xfrm>
            <a:off x="2135725" y="2374314"/>
            <a:ext cx="2782389" cy="12670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endParaRPr lang="it-IT" b="1" dirty="0"/>
          </a:p>
          <a:p>
            <a:pPr marL="285750" indent="-285750">
              <a:buFont typeface="Wingdings" panose="05000000000000000000" pitchFamily="2" charset="2"/>
              <a:buChar char="§"/>
            </a:pPr>
            <a:endParaRPr lang="it-IT" b="1" dirty="0"/>
          </a:p>
          <a:p>
            <a:pPr marL="285750" indent="-285750">
              <a:buFont typeface="Wingdings" panose="05000000000000000000" pitchFamily="2" charset="2"/>
              <a:buChar char="§"/>
            </a:pPr>
            <a:r>
              <a:rPr lang="it-IT" b="1" dirty="0"/>
              <a:t>RAGGRUPPAMENTO PERCETTIVO;</a:t>
            </a:r>
          </a:p>
          <a:p>
            <a:pPr marL="285750" indent="-285750">
              <a:buFont typeface="Wingdings" panose="05000000000000000000" pitchFamily="2" charset="2"/>
              <a:buChar char="§"/>
            </a:pPr>
            <a:r>
              <a:rPr lang="it-IT" b="1" dirty="0"/>
              <a:t>FIGURA – SFONDO;</a:t>
            </a:r>
          </a:p>
          <a:p>
            <a:pPr marL="285750" indent="-285750">
              <a:buFont typeface="Wingdings" panose="05000000000000000000" pitchFamily="2" charset="2"/>
              <a:buChar char="§"/>
            </a:pPr>
            <a:r>
              <a:rPr lang="it-IT" b="1" dirty="0"/>
              <a:t>COLORE</a:t>
            </a:r>
          </a:p>
          <a:p>
            <a:endParaRPr lang="it-IT" b="1" dirty="0"/>
          </a:p>
          <a:p>
            <a:pPr algn="ctr"/>
            <a:endParaRPr lang="it-IT" b="1" dirty="0"/>
          </a:p>
        </p:txBody>
      </p:sp>
      <p:cxnSp>
        <p:nvCxnSpPr>
          <p:cNvPr id="6" name="Connettore 2 5">
            <a:extLst>
              <a:ext uri="{FF2B5EF4-FFF2-40B4-BE49-F238E27FC236}">
                <a16:creationId xmlns:a16="http://schemas.microsoft.com/office/drawing/2014/main" id="{7A7E6CC5-D00D-A338-08FE-649B29CAFB3C}"/>
              </a:ext>
            </a:extLst>
          </p:cNvPr>
          <p:cNvCxnSpPr/>
          <p:nvPr/>
        </p:nvCxnSpPr>
        <p:spPr>
          <a:xfrm>
            <a:off x="5238206" y="3007862"/>
            <a:ext cx="17765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DF59D2F5-661D-9B7A-FE54-9837C9B0DDFA}"/>
              </a:ext>
            </a:extLst>
          </p:cNvPr>
          <p:cNvSpPr/>
          <p:nvPr/>
        </p:nvSpPr>
        <p:spPr>
          <a:xfrm>
            <a:off x="7511143" y="2704011"/>
            <a:ext cx="2312126" cy="7249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t>PROPRIETA’ INNATE</a:t>
            </a:r>
          </a:p>
        </p:txBody>
      </p:sp>
      <p:sp>
        <p:nvSpPr>
          <p:cNvPr id="8" name="Ovale 7">
            <a:extLst>
              <a:ext uri="{FF2B5EF4-FFF2-40B4-BE49-F238E27FC236}">
                <a16:creationId xmlns:a16="http://schemas.microsoft.com/office/drawing/2014/main" id="{57C33221-1B95-A97D-0992-0B65B227666D}"/>
              </a:ext>
            </a:extLst>
          </p:cNvPr>
          <p:cNvSpPr/>
          <p:nvPr/>
        </p:nvSpPr>
        <p:spPr>
          <a:xfrm>
            <a:off x="2599509" y="4459545"/>
            <a:ext cx="2782389" cy="126709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t>PERCEZIONE DI PROFONDITA’</a:t>
            </a:r>
          </a:p>
        </p:txBody>
      </p:sp>
      <p:cxnSp>
        <p:nvCxnSpPr>
          <p:cNvPr id="10" name="Connettore 2 9">
            <a:extLst>
              <a:ext uri="{FF2B5EF4-FFF2-40B4-BE49-F238E27FC236}">
                <a16:creationId xmlns:a16="http://schemas.microsoft.com/office/drawing/2014/main" id="{C5E8122F-EBE5-9B68-247A-3C061255A473}"/>
              </a:ext>
            </a:extLst>
          </p:cNvPr>
          <p:cNvCxnSpPr/>
          <p:nvPr/>
        </p:nvCxnSpPr>
        <p:spPr>
          <a:xfrm>
            <a:off x="5577840" y="5093090"/>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B3E2D78-8F2C-95A4-7817-48D2D2E6E2F5}"/>
              </a:ext>
            </a:extLst>
          </p:cNvPr>
          <p:cNvSpPr/>
          <p:nvPr/>
        </p:nvSpPr>
        <p:spPr>
          <a:xfrm>
            <a:off x="7602583" y="3997235"/>
            <a:ext cx="3775166" cy="23251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b="1" dirty="0"/>
              <a:t>E’ FRUTTO DEL SISTEMA VISIVO INNATO E DELL’APPRENDIMENTO ED ESPERIENZA</a:t>
            </a:r>
          </a:p>
        </p:txBody>
      </p:sp>
    </p:spTree>
    <p:extLst>
      <p:ext uri="{BB962C8B-B14F-4D97-AF65-F5344CB8AC3E}">
        <p14:creationId xmlns:p14="http://schemas.microsoft.com/office/powerpoint/2010/main" val="327351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9B5726-D020-42DC-51B3-6E5026785CED}"/>
              </a:ext>
            </a:extLst>
          </p:cNvPr>
          <p:cNvSpPr>
            <a:spLocks noGrp="1"/>
          </p:cNvSpPr>
          <p:nvPr>
            <p:ph type="title"/>
          </p:nvPr>
        </p:nvSpPr>
        <p:spPr/>
        <p:txBody>
          <a:bodyPr>
            <a:normAutofit/>
          </a:bodyPr>
          <a:lstStyle/>
          <a:p>
            <a:pPr algn="ctr"/>
            <a:r>
              <a:rPr lang="it-IT" b="1" dirty="0"/>
              <a:t>IL SISTEMA VISIVO</a:t>
            </a:r>
          </a:p>
        </p:txBody>
      </p:sp>
      <p:pic>
        <p:nvPicPr>
          <p:cNvPr id="5" name="Segnaposto contenuto 4">
            <a:extLst>
              <a:ext uri="{FF2B5EF4-FFF2-40B4-BE49-F238E27FC236}">
                <a16:creationId xmlns:a16="http://schemas.microsoft.com/office/drawing/2014/main" id="{C2B62575-3EED-92D3-6881-7C7D4E79BF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4892" y="1491175"/>
            <a:ext cx="7399606" cy="4742715"/>
          </a:xfrm>
        </p:spPr>
      </p:pic>
    </p:spTree>
    <p:extLst>
      <p:ext uri="{BB962C8B-B14F-4D97-AF65-F5344CB8AC3E}">
        <p14:creationId xmlns:p14="http://schemas.microsoft.com/office/powerpoint/2010/main" val="121720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8BE16-2C34-B551-76D3-8A4D6586471C}"/>
              </a:ext>
            </a:extLst>
          </p:cNvPr>
          <p:cNvSpPr>
            <a:spLocks noGrp="1"/>
          </p:cNvSpPr>
          <p:nvPr>
            <p:ph type="title"/>
          </p:nvPr>
        </p:nvSpPr>
        <p:spPr>
          <a:xfrm>
            <a:off x="2592924" y="624109"/>
            <a:ext cx="8911687" cy="5467201"/>
          </a:xfrm>
        </p:spPr>
        <p:txBody>
          <a:bodyPr>
            <a:normAutofit/>
          </a:bodyPr>
          <a:lstStyle/>
          <a:p>
            <a:pPr algn="just"/>
            <a:br>
              <a:rPr lang="it-IT" sz="2000" b="1" dirty="0"/>
            </a:br>
            <a:r>
              <a:rPr lang="it-IT" sz="2400" b="1" dirty="0"/>
              <a:t>UNA VOLTA OPERATA LA TRASDUZIONE DEL SEGNALE E GENERATO L’IMPULSO NERVOSO, QUESTO VIENE INVIATO AL CERVELLO ATTRAVERSO LE VIE DI TRASMISSIONE </a:t>
            </a:r>
            <a:r>
              <a:rPr lang="it-IT" sz="2400" b="1" u="sng" dirty="0"/>
              <a:t>AFFERENTI.</a:t>
            </a:r>
            <a:r>
              <a:rPr lang="it-IT" sz="2400" b="1" dirty="0"/>
              <a:t> </a:t>
            </a:r>
            <a:br>
              <a:rPr lang="it-IT" sz="2400" b="1" dirty="0"/>
            </a:br>
            <a:br>
              <a:rPr lang="it-IT" sz="2400" b="1" dirty="0"/>
            </a:br>
            <a:r>
              <a:rPr lang="it-IT" sz="2000" b="1" dirty="0"/>
              <a:t>LE INFORMAZIONI ARRIVANO ALLA CORTECCIA CEREBRALE DOVE RAGGIUNGONO IL MASSIMO GRADO DI ELABORAZIONE, INCLUSA LA PERCEZIONE COSCIENTE. LE AREE CORTICALI PRENDONO IL NOME DI </a:t>
            </a:r>
            <a:r>
              <a:rPr lang="it-IT" sz="2000" b="1" u="sng" dirty="0"/>
              <a:t>CORTECCE SENSORIALI PRIMARIE.</a:t>
            </a:r>
            <a:r>
              <a:rPr lang="it-IT" sz="2000" b="1" dirty="0"/>
              <a:t> DA QUI LE INFORMAZIONI SONO TRASMESSE AD AREE CORTICALI DI ORDINE SUPERIORE NELLE QUALI IL SEGNALE VIENE ULTERIORMENTE ELABORATO E INTEGRATO CON INDICAZIONI PROVENIENTI DA ALTRI ORGANI DI SENSO.                                      </a:t>
            </a:r>
            <a:br>
              <a:rPr lang="it-IT" sz="2000" b="1" dirty="0"/>
            </a:br>
            <a:br>
              <a:rPr lang="it-IT" sz="2000" b="1" dirty="0"/>
            </a:br>
            <a:r>
              <a:rPr lang="it-IT" sz="2400" b="1" dirty="0"/>
              <a:t>L’ANALISI SENSORIALE OPERATA DAL CERVELLO E’ </a:t>
            </a:r>
            <a:r>
              <a:rPr lang="it-IT" sz="2400" b="1" i="1" u="sng" dirty="0"/>
              <a:t>MULTISENSORIALE</a:t>
            </a:r>
            <a:r>
              <a:rPr lang="it-IT" sz="2400" b="1" dirty="0"/>
              <a:t> FIN DAI PRIMI STADI DI ELABORAZIONE DEI SEGNALI AFFERENTI.</a:t>
            </a:r>
            <a:r>
              <a:rPr lang="it-IT" sz="2400" b="1" i="1" u="sng" dirty="0"/>
              <a:t> </a:t>
            </a:r>
            <a:r>
              <a:rPr lang="it-IT" sz="2000" b="1" dirty="0"/>
              <a:t> </a:t>
            </a:r>
          </a:p>
        </p:txBody>
      </p:sp>
    </p:spTree>
    <p:extLst>
      <p:ext uri="{BB962C8B-B14F-4D97-AF65-F5344CB8AC3E}">
        <p14:creationId xmlns:p14="http://schemas.microsoft.com/office/powerpoint/2010/main" val="394936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8BDD661-08CE-2F24-87EE-B73B08ECCF24}"/>
              </a:ext>
            </a:extLst>
          </p:cNvPr>
          <p:cNvSpPr>
            <a:spLocks noGrp="1"/>
          </p:cNvSpPr>
          <p:nvPr>
            <p:ph type="title"/>
          </p:nvPr>
        </p:nvSpPr>
        <p:spPr>
          <a:xfrm>
            <a:off x="2592925" y="400051"/>
            <a:ext cx="8911687" cy="546728"/>
          </a:xfrm>
        </p:spPr>
        <p:txBody>
          <a:bodyPr>
            <a:normAutofit fontScale="90000"/>
          </a:bodyPr>
          <a:lstStyle/>
          <a:p>
            <a:pPr algn="ctr"/>
            <a:r>
              <a:rPr lang="it-IT" b="1" dirty="0"/>
              <a:t>IL CERVELLO</a:t>
            </a:r>
          </a:p>
        </p:txBody>
      </p:sp>
      <p:pic>
        <p:nvPicPr>
          <p:cNvPr id="6" name="Segnaposto contenuto 5">
            <a:extLst>
              <a:ext uri="{FF2B5EF4-FFF2-40B4-BE49-F238E27FC236}">
                <a16:creationId xmlns:a16="http://schemas.microsoft.com/office/drawing/2014/main" id="{562DA8A4-C8A6-1910-DD1A-F178961D6BE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3683" y="946150"/>
            <a:ext cx="6957197" cy="4965700"/>
          </a:xfrm>
        </p:spPr>
      </p:pic>
    </p:spTree>
    <p:extLst>
      <p:ext uri="{BB962C8B-B14F-4D97-AF65-F5344CB8AC3E}">
        <p14:creationId xmlns:p14="http://schemas.microsoft.com/office/powerpoint/2010/main" val="342345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96A03B-A27A-57BD-D00F-E37C593BEC61}"/>
              </a:ext>
            </a:extLst>
          </p:cNvPr>
          <p:cNvSpPr>
            <a:spLocks noGrp="1"/>
          </p:cNvSpPr>
          <p:nvPr>
            <p:ph type="title"/>
          </p:nvPr>
        </p:nvSpPr>
        <p:spPr>
          <a:xfrm>
            <a:off x="2286001" y="624110"/>
            <a:ext cx="9218612" cy="504603"/>
          </a:xfrm>
        </p:spPr>
        <p:txBody>
          <a:bodyPr>
            <a:normAutofit fontScale="90000"/>
          </a:bodyPr>
          <a:lstStyle/>
          <a:p>
            <a:pPr algn="ctr"/>
            <a:r>
              <a:rPr lang="it-IT" b="1" dirty="0"/>
              <a:t>I LOBI CEREBRALI</a:t>
            </a:r>
          </a:p>
        </p:txBody>
      </p:sp>
      <p:sp>
        <p:nvSpPr>
          <p:cNvPr id="3" name="Segnaposto contenuto 2">
            <a:extLst>
              <a:ext uri="{FF2B5EF4-FFF2-40B4-BE49-F238E27FC236}">
                <a16:creationId xmlns:a16="http://schemas.microsoft.com/office/drawing/2014/main" id="{E12136FC-EEF2-50DA-3D96-5BE09E75882C}"/>
              </a:ext>
            </a:extLst>
          </p:cNvPr>
          <p:cNvSpPr>
            <a:spLocks noGrp="1"/>
          </p:cNvSpPr>
          <p:nvPr>
            <p:ph idx="1"/>
          </p:nvPr>
        </p:nvSpPr>
        <p:spPr>
          <a:xfrm>
            <a:off x="1843088" y="1257300"/>
            <a:ext cx="10044112" cy="4976590"/>
          </a:xfrm>
        </p:spPr>
        <p:txBody>
          <a:bodyPr>
            <a:normAutofit/>
          </a:bodyPr>
          <a:lstStyle/>
          <a:p>
            <a:r>
              <a:rPr lang="it-IT" b="1" dirty="0"/>
              <a:t>IL CERVELLO E’ DIVISO IN DUE EMISFERI, SINISTRO E DESTRO, CONNESSI AL CENTRO DAL CORPO CALLOSO. LA SUPERFICIE E’ DENOMINATA </a:t>
            </a:r>
            <a:r>
              <a:rPr lang="it-IT" b="1" u="sng" dirty="0"/>
              <a:t>CORTECCIA CEREBRALE;</a:t>
            </a:r>
            <a:r>
              <a:rPr lang="it-IT" b="1" dirty="0"/>
              <a:t> ESSA è COSTITUITA DA SOLCHI E CIRCONVOLUZIONI</a:t>
            </a:r>
          </a:p>
          <a:p>
            <a:r>
              <a:rPr lang="it-IT" b="1" dirty="0"/>
              <a:t>IL CERVELLO è SUDDIVISO IN </a:t>
            </a:r>
            <a:r>
              <a:rPr lang="it-IT" b="1" u="sng" dirty="0"/>
              <a:t>QUATTRO LOBI</a:t>
            </a:r>
            <a:r>
              <a:rPr lang="it-IT" b="1" dirty="0"/>
              <a:t>:</a:t>
            </a:r>
          </a:p>
          <a:p>
            <a:pPr>
              <a:buClr>
                <a:srgbClr val="002060"/>
              </a:buClr>
              <a:buFont typeface="Wingdings" panose="05000000000000000000" pitchFamily="2" charset="2"/>
              <a:buChar char="v"/>
            </a:pPr>
            <a:r>
              <a:rPr lang="it-IT" b="1" u="sng" dirty="0"/>
              <a:t>LOBO FRONTALE</a:t>
            </a:r>
            <a:r>
              <a:rPr lang="it-IT" b="1" dirty="0"/>
              <a:t>, IN POSIZIONE ANTERIORE, E’ IL PIU’ GRANDE (41% DELLA  CORTECCIA); E’ PREPOSTO AL CONTROLLO DELLE EMOZIONI, AL PENSIERO RAZIONALE ED AI MOVIMENTI INVOLONTARI.</a:t>
            </a:r>
          </a:p>
          <a:p>
            <a:pPr>
              <a:buClr>
                <a:srgbClr val="002060"/>
              </a:buClr>
              <a:buFont typeface="Wingdings" panose="05000000000000000000" pitchFamily="2" charset="2"/>
              <a:buChar char="v"/>
            </a:pPr>
            <a:r>
              <a:rPr lang="it-IT" b="1" u="sng" dirty="0"/>
              <a:t>LOBO PARIETALE</a:t>
            </a:r>
            <a:r>
              <a:rPr lang="it-IT" b="1" dirty="0"/>
              <a:t>, PREPOSTO ALLA PERCEZIONE DELLO SPAZIO ED ALLA SENSIBILITA’ SOMATICA (DOLORIFICA, TATTILE E TERMICA).</a:t>
            </a:r>
          </a:p>
          <a:p>
            <a:pPr>
              <a:buClr>
                <a:srgbClr val="002060"/>
              </a:buClr>
              <a:buFont typeface="Wingdings" panose="05000000000000000000" pitchFamily="2" charset="2"/>
              <a:buChar char="v"/>
            </a:pPr>
            <a:r>
              <a:rPr lang="it-IT" b="1" u="sng" dirty="0"/>
              <a:t>LOBO TEMPORALE</a:t>
            </a:r>
            <a:r>
              <a:rPr lang="it-IT" b="1" dirty="0"/>
              <a:t>, PREPOSTO ALLA FUNZIONE UDITIVA ED AL LINGUAGGIO.</a:t>
            </a:r>
          </a:p>
          <a:p>
            <a:pPr>
              <a:buClr>
                <a:srgbClr val="002060"/>
              </a:buClr>
              <a:buFont typeface="Wingdings" panose="05000000000000000000" pitchFamily="2" charset="2"/>
              <a:buChar char="v"/>
            </a:pPr>
            <a:r>
              <a:rPr lang="it-IT" b="1" u="sng" dirty="0"/>
              <a:t>LOBO OCCIPITALE</a:t>
            </a:r>
            <a:r>
              <a:rPr lang="it-IT" b="1" dirty="0"/>
              <a:t>, PREORDINATO ALLA FUNZIONE VISIVA.</a:t>
            </a:r>
            <a:endParaRPr lang="it-IT" b="1" u="sng" dirty="0"/>
          </a:p>
          <a:p>
            <a:pPr marL="0" indent="0">
              <a:buClr>
                <a:srgbClr val="002060"/>
              </a:buClr>
              <a:buNone/>
            </a:pPr>
            <a:r>
              <a:rPr lang="it-IT" b="1" dirty="0"/>
              <a:t>UNA DELLE CARATTERISTICHE PIU’ AFFASCINANTI DEL CERVELLO E’ LA SUA PLASTICITA’, OVVERO LA SUA CAPACITA’ DI RIMODELLAMENTO E ADATTAMENTO CONTINUI IN BASE AGLI INPUT RICEVUTI.</a:t>
            </a:r>
          </a:p>
        </p:txBody>
      </p:sp>
    </p:spTree>
    <p:extLst>
      <p:ext uri="{BB962C8B-B14F-4D97-AF65-F5344CB8AC3E}">
        <p14:creationId xmlns:p14="http://schemas.microsoft.com/office/powerpoint/2010/main" val="13466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6D01A91-6039-5071-EFB3-08A43191F3EE}"/>
              </a:ext>
            </a:extLst>
          </p:cNvPr>
          <p:cNvSpPr>
            <a:spLocks noGrp="1"/>
          </p:cNvSpPr>
          <p:nvPr>
            <p:ph type="title"/>
          </p:nvPr>
        </p:nvSpPr>
        <p:spPr>
          <a:xfrm>
            <a:off x="2592925" y="624110"/>
            <a:ext cx="8911687" cy="1668924"/>
          </a:xfrm>
        </p:spPr>
        <p:txBody>
          <a:bodyPr>
            <a:noAutofit/>
          </a:bodyPr>
          <a:lstStyle/>
          <a:p>
            <a:pPr algn="just"/>
            <a:r>
              <a:rPr lang="it-IT" sz="2400" b="1" u="sng" dirty="0"/>
              <a:t>LE SENSAZIONI</a:t>
            </a:r>
            <a:r>
              <a:rPr lang="it-IT" sz="2400" b="1" dirty="0"/>
              <a:t> SONO LE ESPERIENZE GREZZE ASSOCIATE A LIVELLO BIOLOGICO A QUESTE RISPOSTE FISIOLOGICHE. LE SENSAZIONI DEVONO ESSERE RIELABORATE NELLE AREE CORTICALI PER ESSERE TRASFORMATE IN </a:t>
            </a:r>
            <a:r>
              <a:rPr lang="it-IT" sz="2400" b="1" u="sng" dirty="0"/>
              <a:t>PERCEZIONI.</a:t>
            </a:r>
          </a:p>
        </p:txBody>
      </p:sp>
      <p:sp>
        <p:nvSpPr>
          <p:cNvPr id="4" name="Segnaposto contenuto 3">
            <a:extLst>
              <a:ext uri="{FF2B5EF4-FFF2-40B4-BE49-F238E27FC236}">
                <a16:creationId xmlns:a16="http://schemas.microsoft.com/office/drawing/2014/main" id="{BD3A22CD-C717-D859-478A-FA5BD1BF2959}"/>
              </a:ext>
            </a:extLst>
          </p:cNvPr>
          <p:cNvSpPr>
            <a:spLocks noGrp="1"/>
          </p:cNvSpPr>
          <p:nvPr>
            <p:ph idx="1"/>
          </p:nvPr>
        </p:nvSpPr>
        <p:spPr>
          <a:xfrm>
            <a:off x="2589212" y="2433710"/>
            <a:ext cx="8915400" cy="3477511"/>
          </a:xfrm>
        </p:spPr>
        <p:txBody>
          <a:bodyPr>
            <a:normAutofit lnSpcReduction="10000"/>
          </a:bodyPr>
          <a:lstStyle/>
          <a:p>
            <a:pPr algn="ctr"/>
            <a:r>
              <a:rPr lang="it-IT" sz="2800" b="1" u="sng" dirty="0"/>
              <a:t>LA PERCEZIONE E’ UN’ESPERIENZA PSICOLOGICA SOGGETTIVA E CONSAPEVOLE DEGLI OGGETTI E DELL’AMBIENTE CIRCOSTANTE SULLA BASE DEI QUALI SI AGISCE.</a:t>
            </a:r>
          </a:p>
          <a:p>
            <a:pPr algn="just"/>
            <a:r>
              <a:rPr lang="it-IT" sz="2400" b="1" u="sng" dirty="0"/>
              <a:t>IL PERCETTO </a:t>
            </a:r>
            <a:r>
              <a:rPr lang="it-IT" sz="2400" b="1" dirty="0"/>
              <a:t>è IL RISULTATO FENOMENICO DI CUI VIENE FATTA ESPERIENZA ATTRAVERSO IL PROCESSO PERCETTIVO.</a:t>
            </a:r>
          </a:p>
          <a:p>
            <a:pPr algn="just"/>
            <a:r>
              <a:rPr lang="it-IT" sz="2000" b="1" dirty="0"/>
              <a:t>L’IDENTIFICAZIONE DEGLI OGGETTI E’ IL FINE ULTIMO DELL’ANALISI PERCETTIVA.</a:t>
            </a:r>
          </a:p>
        </p:txBody>
      </p:sp>
    </p:spTree>
    <p:extLst>
      <p:ext uri="{BB962C8B-B14F-4D97-AF65-F5344CB8AC3E}">
        <p14:creationId xmlns:p14="http://schemas.microsoft.com/office/powerpoint/2010/main" val="303708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4C3A0CE-D99F-6578-0172-285F97A99FD5}"/>
              </a:ext>
            </a:extLst>
          </p:cNvPr>
          <p:cNvSpPr>
            <a:spLocks noGrp="1"/>
          </p:cNvSpPr>
          <p:nvPr>
            <p:ph type="title"/>
          </p:nvPr>
        </p:nvSpPr>
        <p:spPr>
          <a:xfrm>
            <a:off x="2592925" y="624110"/>
            <a:ext cx="7395138" cy="1280890"/>
          </a:xfrm>
        </p:spPr>
        <p:txBody>
          <a:bodyPr/>
          <a:lstStyle/>
          <a:p>
            <a:pPr algn="ctr"/>
            <a:r>
              <a:rPr lang="it-IT" b="1" dirty="0"/>
              <a:t>PROCESSO PERCETTIVO</a:t>
            </a:r>
          </a:p>
        </p:txBody>
      </p:sp>
      <p:sp>
        <p:nvSpPr>
          <p:cNvPr id="5" name="Ovale 4">
            <a:extLst>
              <a:ext uri="{FF2B5EF4-FFF2-40B4-BE49-F238E27FC236}">
                <a16:creationId xmlns:a16="http://schemas.microsoft.com/office/drawing/2014/main" id="{3D9687AB-0748-AC04-A02A-81D50015E5D4}"/>
              </a:ext>
            </a:extLst>
          </p:cNvPr>
          <p:cNvSpPr/>
          <p:nvPr/>
        </p:nvSpPr>
        <p:spPr>
          <a:xfrm>
            <a:off x="2138289" y="2827605"/>
            <a:ext cx="2813539" cy="199761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b="1" dirty="0">
                <a:solidFill>
                  <a:schemeClr val="tx1"/>
                </a:solidFill>
              </a:rPr>
              <a:t>STIMOLO </a:t>
            </a:r>
          </a:p>
          <a:p>
            <a:pPr algn="ctr"/>
            <a:r>
              <a:rPr lang="it-IT" sz="2400" b="1" dirty="0">
                <a:solidFill>
                  <a:schemeClr val="tx1"/>
                </a:solidFill>
              </a:rPr>
              <a:t>PROSSIMALE</a:t>
            </a:r>
          </a:p>
        </p:txBody>
      </p:sp>
      <p:sp>
        <p:nvSpPr>
          <p:cNvPr id="6" name="Ovale 5">
            <a:extLst>
              <a:ext uri="{FF2B5EF4-FFF2-40B4-BE49-F238E27FC236}">
                <a16:creationId xmlns:a16="http://schemas.microsoft.com/office/drawing/2014/main" id="{BB0E59D2-3649-D435-2357-39801421C2AB}"/>
              </a:ext>
            </a:extLst>
          </p:cNvPr>
          <p:cNvSpPr/>
          <p:nvPr/>
        </p:nvSpPr>
        <p:spPr>
          <a:xfrm>
            <a:off x="7582486" y="2827606"/>
            <a:ext cx="2968283" cy="199761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b="1" dirty="0">
                <a:solidFill>
                  <a:schemeClr val="tx1"/>
                </a:solidFill>
              </a:rPr>
              <a:t>STIMOLO </a:t>
            </a:r>
          </a:p>
          <a:p>
            <a:pPr algn="ctr"/>
            <a:r>
              <a:rPr lang="it-IT" sz="2400" b="1" dirty="0">
                <a:solidFill>
                  <a:schemeClr val="tx1"/>
                </a:solidFill>
              </a:rPr>
              <a:t>DISTALE</a:t>
            </a:r>
          </a:p>
        </p:txBody>
      </p:sp>
      <p:cxnSp>
        <p:nvCxnSpPr>
          <p:cNvPr id="8" name="Connettore 2 7">
            <a:extLst>
              <a:ext uri="{FF2B5EF4-FFF2-40B4-BE49-F238E27FC236}">
                <a16:creationId xmlns:a16="http://schemas.microsoft.com/office/drawing/2014/main" id="{1AE6852F-0FC8-AF68-FCC4-142A8BE04DC1}"/>
              </a:ext>
            </a:extLst>
          </p:cNvPr>
          <p:cNvCxnSpPr>
            <a:cxnSpLocks/>
          </p:cNvCxnSpPr>
          <p:nvPr/>
        </p:nvCxnSpPr>
        <p:spPr>
          <a:xfrm>
            <a:off x="7765366" y="1364566"/>
            <a:ext cx="731520" cy="135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266E6C7E-A824-E0DF-B930-76932071F364}"/>
              </a:ext>
            </a:extLst>
          </p:cNvPr>
          <p:cNvCxnSpPr/>
          <p:nvPr/>
        </p:nvCxnSpPr>
        <p:spPr>
          <a:xfrm flipH="1">
            <a:off x="3938954" y="1364566"/>
            <a:ext cx="773723" cy="135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819250"/>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25281</TotalTime>
  <Words>3095</Words>
  <Application>Microsoft Office PowerPoint</Application>
  <PresentationFormat>Widescreen</PresentationFormat>
  <Paragraphs>146</Paragraphs>
  <Slides>34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Century Gothic</vt:lpstr>
      <vt:lpstr>Wingdings</vt:lpstr>
      <vt:lpstr>Wingdings 3</vt:lpstr>
      <vt:lpstr>Filo</vt:lpstr>
      <vt:lpstr>PSICOLOGIA GENERALE LA PERCEZIONE</vt:lpstr>
      <vt:lpstr>I SISTEMI SENSORIALI</vt:lpstr>
      <vt:lpstr>I 5 SENSI SONO:</vt:lpstr>
      <vt:lpstr>IL SISTEMA VISIVO</vt:lpstr>
      <vt:lpstr> UNA VOLTA OPERATA LA TRASDUZIONE DEL SEGNALE E GENERATO L’IMPULSO NERVOSO, QUESTO VIENE INVIATO AL CERVELLO ATTRAVERSO LE VIE DI TRASMISSIONE AFFERENTI.   LE INFORMAZIONI ARRIVANO ALLA CORTECCIA CEREBRALE DOVE RAGGIUNGONO IL MASSIMO GRADO DI ELABORAZIONE, INCLUSA LA PERCEZIONE COSCIENTE. LE AREE CORTICALI PRENDONO IL NOME DI CORTECCE SENSORIALI PRIMARIE. DA QUI LE INFORMAZIONI SONO TRASMESSE AD AREE CORTICALI DI ORDINE SUPERIORE NELLE QUALI IL SEGNALE VIENE ULTERIORMENTE ELABORATO E INTEGRATO CON INDICAZIONI PROVENIENTI DA ALTRI ORGANI DI SENSO.                                        L’ANALISI SENSORIALE OPERATA DAL CERVELLO E’ MULTISENSORIALE FIN DAI PRIMI STADI DI ELABORAZIONE DEI SEGNALI AFFERENTI.  </vt:lpstr>
      <vt:lpstr>IL CERVELLO</vt:lpstr>
      <vt:lpstr>I LOBI CEREBRALI</vt:lpstr>
      <vt:lpstr>LE SENSAZIONI SONO LE ESPERIENZE GREZZE ASSOCIATE A LIVELLO BIOLOGICO A QUESTE RISPOSTE FISIOLOGICHE. LE SENSAZIONI DEVONO ESSERE RIELABORATE NELLE AREE CORTICALI PER ESSERE TRASFORMATE IN PERCEZIONI.</vt:lpstr>
      <vt:lpstr>PROCESSO PERCETTIVO</vt:lpstr>
      <vt:lpstr>STIMOLO DISTALE: OGGETTO NELL’AMBIENTE CON CARATTERISTICHE MISURABILI DI CUI E’ POSSIBILE DARE UNA DESCRIZIONE OGGETTIVA. L’OGGETTO DEVE POTER EMETTERE ENERGIA CHE PUO’ ESSERE TRASDOTTA DAGLI ORGANI DI SENSO.  STIMOLO PROSSIMALE: LA REGISTRAZIONE DELLA PRESENZA DELL’OGGETTO NELL’AMBIENTE PROVOCA L’ATTIVAZIONE DEGLI ORGANI SENSORIALI  E DELLE VIE NERVOSE CHE CREANO LO STIMOLO PROSSIMALE (STIMOLO ELABORATO)  NELLA CORTECCIA AVVIENE L’ELABORAZIONE DELLO STIMOLO PROSSIMALE IN UNA RAPPRESENTAZIONE MENTALE SOGGETTIVA DELLO STIMOLO DISTALE, IL PERCETTO. </vt:lpstr>
      <vt:lpstr>LA COSTANZA PERCETTIVA</vt:lpstr>
      <vt:lpstr>LE INFORMAZIONI DELL’AMBIENTE ENTRANO DAGLI ORGANI SENSORIALI DOVE AVVIENE UNA PRIMA CODIFICA TRASMESSA AI CENTRI CORTICALI SUPERIORI DOVE AVVIENE L’ELABORAZIONE DEL PERCETTO. QUESTO PROCESSO E’ DETTO: BOTTOM UP (O DAL BASSO VERSO L’ALTO). NEL SISTEMA PERCETTIVO L’INTERPRETAZIONE DEL SEGNALE NON DIPENDE SOLO DAI DATI SENSORIALI: UNA STESSA IMMAGINE PUO’ ESSERE INTERPRETATA IN MODO DIVERSO DALLO STESSO OSSERVATORE IN TEMPI SUCCESSIVI. LE INFORMAZIONI CONTENUTE IN MEMORIA E LE ASPETTATIVE POSSONO MODIFICARE IL PROCESSO DI ELABORAZIONE ED INFLUENZARE LA COSTRUZIONE DEL PERCETTO (TOP DOWN O DALL’ALTO IN BASSO).  </vt:lpstr>
      <vt:lpstr>LA PERCEZIONE VISIVA </vt:lpstr>
      <vt:lpstr>VIA VENTRALE: RESPONSABILE PER LA CODIFICA E IL RICONOSCIMENTO DEGLI OGGETTI. VIA DORSALE: RESPONSABILE PER LA VISIONE SPAZIALE, MANTIENE UNA MAPPA TRIDIMENSIONALE ALL’INTERNO DELLA QUALE VENGONO LOCALIZZATI GLI OGGETTI. (VENTRALE: COSA,  DORSALE: DOVE)</vt:lpstr>
      <vt:lpstr>LE PERCEZIONI VISIVE POSSONO ESSERE SUDDIVISE IN :</vt:lpstr>
      <vt:lpstr>PERCEZIONE DEL COLORE</vt:lpstr>
      <vt:lpstr>la costanza del colore</vt:lpstr>
      <vt:lpstr>La percezione della distanza e dimensione</vt:lpstr>
      <vt:lpstr>INDIZI PITTORICI (MONOCULARI)</vt:lpstr>
      <vt:lpstr>GLI INDIZI PITTORICI</vt:lpstr>
      <vt:lpstr>INDIZI DI MOVIMENTO</vt:lpstr>
      <vt:lpstr>INDIZI BINOCULARI</vt:lpstr>
      <vt:lpstr>COSTANZA DELLA GRANDEZZA</vt:lpstr>
      <vt:lpstr>UNA TEORIA NOTA E’ LA TEORIA DEGLI INDIZI DI PROFONDITA’: IL SISTEMA VISIVO CERCANDO DI MANTENERE LA COSTANZA DI GRANDEZZA, IN ALCUNI CASI FALLISCE E CI FA PERCEPIRE ERRONEAMENTE LA DIMENSIONE DELL’OGGETTO. NELL’IMMAGINE DI A LA LINEA DI SINISTRA SEMBRA PIU’ CORTA DI QUELLA DI DESTRA, PERCHE’ LE LINEE CHE CONVERGONO DANNO L’ILLUSIONE CHE LA LINEA SIA PIU’ CORTA RISPETTO ALLE LINEE CHE DIVERGONO (ILLUSIONE DI MULLER – LYER) NELL’IMMAGINE B IL SISTEMA PERCETTIVO PORTA A UNA CORRETTA INTERPRETAZIONE DELL’IMMAGINE TRIDIMENSIONALE, NELL’IMMAGINE A L’INTERPRETAZIONE E’ ERRATA.   </vt:lpstr>
      <vt:lpstr>                  LE ILLUSIONI PERCETTIVE L’ILLUSIONE DI PONZO: QUANDO DUE LINEE CONVERGONO ALL’INFINITO, DUE OGGETTI DELLA STESSA DIMENSIONE RETINICA VENGONO INTERPRETATI COME DI DIVERSA DIMENSIONE SE POSIZIONATI SULL’IMMAGINE IN DUE POSIZIONI DIVERSE. </vt:lpstr>
      <vt:lpstr>                        LE ILLUSIONI PERCETTIVE L’ILLUSIONE DELLA LUNA: SI PERCEPISCE LA LUNA MOLTO PIU’ GRANDE QUANDO APPARE ALL’ORIZZONTE PIUTTOSTO CHE SOPRA DI NOI (ZENITH). LA PRESENZA DI EDIFICI, ALBERI, MONTAGNE, SUGGERISCONO QUESTA CONDIZIONE. </vt:lpstr>
      <vt:lpstr>PERCEZIONE DEL MOVIMENTO</vt:lpstr>
      <vt:lpstr>I PROCESSI DI ORGANIZZAZIONE PERCETTIVA</vt:lpstr>
      <vt:lpstr>                              LE FIGURE REVERSIBILI E’ POSSIBILIE INVERTIRE IL PERCETTO E VEDERLO IN DUE MODI DIFFERENTI, MA LE FIGURE NON POSSONO ESSERE PERCEPITE CONTEMPORANEAMENTE.  ESEMPIO: IL VASO DI RUBIN</vt:lpstr>
      <vt:lpstr>LE LEGGI DELL’ORGANIZZAZIONE PERCETTIVA</vt:lpstr>
      <vt:lpstr>Presentazione standard di PowerPoint</vt:lpstr>
      <vt:lpstr>COMPLETAMENTO AMODALE E MODALE I PROCESSI PERCETTIVI RIEMPIONO GLI SPAZI E PORTANO AD UNA VISIONE COERENTE DEL MONDO CON OGGETTI COMPLETI ANCHE QUANDO QUESTA INFORMAZIONE NON E’ PRESENTE. SI CHIAMA COMPLETAMENTO AMODALE. ESISTONO CONDIZIONI IN CUI IL SISTEMA PERCETTIVO CREA UN CONTORNO CHE NON ESISTE CREANDO UNA FORMA VERA E PROPRIA (TRIANGOLO DI KANIZSA)</vt:lpstr>
      <vt:lpstr>PERCEZIONE DELLA FORMA</vt:lpstr>
      <vt:lpstr>INNATO O APPRESO?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PSICOLOGIA GENERALE LA PERCEZIONE</dc:title>
  <dc:creator>Monica Paola Sciacca</dc:creator>
  <cp:lastModifiedBy>Monica Paola Sciacca</cp:lastModifiedBy>
  <cp:revision>20</cp:revision>
  <dcterms:created xsi:type="dcterms:W3CDTF">2022-10-31T08:52:12Z</dcterms:created>
  <dcterms:modified xsi:type="dcterms:W3CDTF">2025-02-16T17:18:51Z</dcterms:modified>
</cp:coreProperties>
</file>