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9"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Paola Sciacca" userId="454e2f0ecd8a7bc4" providerId="LiveId" clId="{DEB34724-F908-4DAA-BEF4-256B1D186E32}"/>
    <pc:docChg chg="custSel addSld modSld">
      <pc:chgData name="Monica Paola Sciacca" userId="454e2f0ecd8a7bc4" providerId="LiveId" clId="{DEB34724-F908-4DAA-BEF4-256B1D186E32}" dt="2025-03-17T17:11:19.327" v="26235" actId="20577"/>
      <pc:docMkLst>
        <pc:docMk/>
      </pc:docMkLst>
      <pc:sldChg chg="addSp delSp modSp new mod modClrScheme chgLayout">
        <pc:chgData name="Monica Paola Sciacca" userId="454e2f0ecd8a7bc4" providerId="LiveId" clId="{DEB34724-F908-4DAA-BEF4-256B1D186E32}" dt="2023-03-12T17:56:12.882" v="25880" actId="20577"/>
        <pc:sldMkLst>
          <pc:docMk/>
          <pc:sldMk cId="4190307909" sldId="256"/>
        </pc:sldMkLst>
      </pc:sldChg>
      <pc:sldChg chg="modSp new mod">
        <pc:chgData name="Monica Paola Sciacca" userId="454e2f0ecd8a7bc4" providerId="LiveId" clId="{DEB34724-F908-4DAA-BEF4-256B1D186E32}" dt="2025-03-10T17:32:29.378" v="26012" actId="20577"/>
        <pc:sldMkLst>
          <pc:docMk/>
          <pc:sldMk cId="2024831302" sldId="257"/>
        </pc:sldMkLst>
        <pc:spChg chg="mod">
          <ac:chgData name="Monica Paola Sciacca" userId="454e2f0ecd8a7bc4" providerId="LiveId" clId="{DEB34724-F908-4DAA-BEF4-256B1D186E32}" dt="2025-03-10T17:32:29.378" v="26012" actId="20577"/>
          <ac:spMkLst>
            <pc:docMk/>
            <pc:sldMk cId="2024831302" sldId="257"/>
            <ac:spMk id="3" creationId="{17B7243E-77E0-5397-6D84-5264798FF25D}"/>
          </ac:spMkLst>
        </pc:spChg>
      </pc:sldChg>
      <pc:sldChg chg="modSp new mod">
        <pc:chgData name="Monica Paola Sciacca" userId="454e2f0ecd8a7bc4" providerId="LiveId" clId="{DEB34724-F908-4DAA-BEF4-256B1D186E32}" dt="2025-03-10T18:10:21.221" v="26124" actId="115"/>
        <pc:sldMkLst>
          <pc:docMk/>
          <pc:sldMk cId="4203997322" sldId="258"/>
        </pc:sldMkLst>
        <pc:spChg chg="mod">
          <ac:chgData name="Monica Paola Sciacca" userId="454e2f0ecd8a7bc4" providerId="LiveId" clId="{DEB34724-F908-4DAA-BEF4-256B1D186E32}" dt="2025-03-10T18:10:21.221" v="26124" actId="115"/>
          <ac:spMkLst>
            <pc:docMk/>
            <pc:sldMk cId="4203997322" sldId="258"/>
            <ac:spMk id="3" creationId="{5E21A143-9AA8-038C-A098-3909A0627789}"/>
          </ac:spMkLst>
        </pc:spChg>
      </pc:sldChg>
      <pc:sldChg chg="modSp new mod">
        <pc:chgData name="Monica Paola Sciacca" userId="454e2f0ecd8a7bc4" providerId="LiveId" clId="{DEB34724-F908-4DAA-BEF4-256B1D186E32}" dt="2023-03-20T17:32:00.095" v="25939" actId="20577"/>
        <pc:sldMkLst>
          <pc:docMk/>
          <pc:sldMk cId="3957460741" sldId="259"/>
        </pc:sldMkLst>
      </pc:sldChg>
      <pc:sldChg chg="modSp new mod">
        <pc:chgData name="Monica Paola Sciacca" userId="454e2f0ecd8a7bc4" providerId="LiveId" clId="{DEB34724-F908-4DAA-BEF4-256B1D186E32}" dt="2025-03-10T17:44:50.089" v="26102" actId="207"/>
        <pc:sldMkLst>
          <pc:docMk/>
          <pc:sldMk cId="2163431029" sldId="260"/>
        </pc:sldMkLst>
        <pc:spChg chg="mod">
          <ac:chgData name="Monica Paola Sciacca" userId="454e2f0ecd8a7bc4" providerId="LiveId" clId="{DEB34724-F908-4DAA-BEF4-256B1D186E32}" dt="2025-03-10T17:44:50.089" v="26102" actId="207"/>
          <ac:spMkLst>
            <pc:docMk/>
            <pc:sldMk cId="2163431029" sldId="260"/>
            <ac:spMk id="3" creationId="{95FD4283-BEE7-4F5C-B5C8-3F3A8AABF36A}"/>
          </ac:spMkLst>
        </pc:spChg>
      </pc:sldChg>
      <pc:sldChg chg="addSp delSp modSp new mod">
        <pc:chgData name="Monica Paola Sciacca" userId="454e2f0ecd8a7bc4" providerId="LiveId" clId="{DEB34724-F908-4DAA-BEF4-256B1D186E32}" dt="2025-03-10T17:46:28.011" v="26105" actId="115"/>
        <pc:sldMkLst>
          <pc:docMk/>
          <pc:sldMk cId="4162105194" sldId="261"/>
        </pc:sldMkLst>
        <pc:spChg chg="mod">
          <ac:chgData name="Monica Paola Sciacca" userId="454e2f0ecd8a7bc4" providerId="LiveId" clId="{DEB34724-F908-4DAA-BEF4-256B1D186E32}" dt="2025-03-10T17:46:28.011" v="26105" actId="115"/>
          <ac:spMkLst>
            <pc:docMk/>
            <pc:sldMk cId="4162105194" sldId="261"/>
            <ac:spMk id="2" creationId="{0618B406-343A-0F42-2942-CE1F1662A534}"/>
          </ac:spMkLst>
        </pc:spChg>
      </pc:sldChg>
      <pc:sldChg chg="modSp new mod">
        <pc:chgData name="Monica Paola Sciacca" userId="454e2f0ecd8a7bc4" providerId="LiveId" clId="{DEB34724-F908-4DAA-BEF4-256B1D186E32}" dt="2025-03-10T17:47:57.547" v="26110" actId="313"/>
        <pc:sldMkLst>
          <pc:docMk/>
          <pc:sldMk cId="1954766464" sldId="262"/>
        </pc:sldMkLst>
        <pc:spChg chg="mod">
          <ac:chgData name="Monica Paola Sciacca" userId="454e2f0ecd8a7bc4" providerId="LiveId" clId="{DEB34724-F908-4DAA-BEF4-256B1D186E32}" dt="2025-03-10T17:47:57.547" v="26110" actId="313"/>
          <ac:spMkLst>
            <pc:docMk/>
            <pc:sldMk cId="1954766464" sldId="262"/>
            <ac:spMk id="3" creationId="{22C494AE-D9C9-5B82-CB1D-4B4AC97242D3}"/>
          </ac:spMkLst>
        </pc:spChg>
      </pc:sldChg>
      <pc:sldChg chg="modSp new mod">
        <pc:chgData name="Monica Paola Sciacca" userId="454e2f0ecd8a7bc4" providerId="LiveId" clId="{DEB34724-F908-4DAA-BEF4-256B1D186E32}" dt="2023-03-20T17:43:38.245" v="25941" actId="20577"/>
        <pc:sldMkLst>
          <pc:docMk/>
          <pc:sldMk cId="98809908" sldId="263"/>
        </pc:sldMkLst>
      </pc:sldChg>
      <pc:sldChg chg="modSp new mod">
        <pc:chgData name="Monica Paola Sciacca" userId="454e2f0ecd8a7bc4" providerId="LiveId" clId="{DEB34724-F908-4DAA-BEF4-256B1D186E32}" dt="2023-04-17T17:48:47.787" v="25958" actId="20577"/>
        <pc:sldMkLst>
          <pc:docMk/>
          <pc:sldMk cId="2837151084" sldId="264"/>
        </pc:sldMkLst>
      </pc:sldChg>
      <pc:sldChg chg="modSp new mod">
        <pc:chgData name="Monica Paola Sciacca" userId="454e2f0ecd8a7bc4" providerId="LiveId" clId="{DEB34724-F908-4DAA-BEF4-256B1D186E32}" dt="2025-03-10T17:56:33.554" v="26113" actId="20577"/>
        <pc:sldMkLst>
          <pc:docMk/>
          <pc:sldMk cId="2758247941" sldId="265"/>
        </pc:sldMkLst>
        <pc:spChg chg="mod">
          <ac:chgData name="Monica Paola Sciacca" userId="454e2f0ecd8a7bc4" providerId="LiveId" clId="{DEB34724-F908-4DAA-BEF4-256B1D186E32}" dt="2025-03-10T17:56:33.554" v="26113" actId="20577"/>
          <ac:spMkLst>
            <pc:docMk/>
            <pc:sldMk cId="2758247941" sldId="265"/>
            <ac:spMk id="3" creationId="{D8C55649-77DE-762C-8BAE-3ACDF7728930}"/>
          </ac:spMkLst>
        </pc:spChg>
      </pc:sldChg>
      <pc:sldChg chg="modSp new mod">
        <pc:chgData name="Monica Paola Sciacca" userId="454e2f0ecd8a7bc4" providerId="LiveId" clId="{DEB34724-F908-4DAA-BEF4-256B1D186E32}" dt="2025-03-10T18:01:19.757" v="26115" actId="20577"/>
        <pc:sldMkLst>
          <pc:docMk/>
          <pc:sldMk cId="939099022" sldId="266"/>
        </pc:sldMkLst>
        <pc:spChg chg="mod">
          <ac:chgData name="Monica Paola Sciacca" userId="454e2f0ecd8a7bc4" providerId="LiveId" clId="{DEB34724-F908-4DAA-BEF4-256B1D186E32}" dt="2025-03-10T18:01:19.757" v="26115" actId="20577"/>
          <ac:spMkLst>
            <pc:docMk/>
            <pc:sldMk cId="939099022" sldId="266"/>
            <ac:spMk id="3" creationId="{F58C18F2-4996-5D08-5E65-D8FEDC7B5DAB}"/>
          </ac:spMkLst>
        </pc:spChg>
      </pc:sldChg>
      <pc:sldChg chg="modSp new mod">
        <pc:chgData name="Monica Paola Sciacca" userId="454e2f0ecd8a7bc4" providerId="LiveId" clId="{DEB34724-F908-4DAA-BEF4-256B1D186E32}" dt="2025-03-10T18:02:04.216" v="26120" actId="20577"/>
        <pc:sldMkLst>
          <pc:docMk/>
          <pc:sldMk cId="2309427099" sldId="267"/>
        </pc:sldMkLst>
        <pc:spChg chg="mod">
          <ac:chgData name="Monica Paola Sciacca" userId="454e2f0ecd8a7bc4" providerId="LiveId" clId="{DEB34724-F908-4DAA-BEF4-256B1D186E32}" dt="2025-03-10T18:02:04.216" v="26120" actId="20577"/>
          <ac:spMkLst>
            <pc:docMk/>
            <pc:sldMk cId="2309427099" sldId="267"/>
            <ac:spMk id="3" creationId="{CB982C9D-8F9A-0401-F974-A6F20B0FE386}"/>
          </ac:spMkLst>
        </pc:spChg>
      </pc:sldChg>
      <pc:sldChg chg="modSp new mod">
        <pc:chgData name="Monica Paola Sciacca" userId="454e2f0ecd8a7bc4" providerId="LiveId" clId="{DEB34724-F908-4DAA-BEF4-256B1D186E32}" dt="2025-03-10T18:08:30.779" v="26122" actId="207"/>
        <pc:sldMkLst>
          <pc:docMk/>
          <pc:sldMk cId="990581521" sldId="268"/>
        </pc:sldMkLst>
        <pc:spChg chg="mod">
          <ac:chgData name="Monica Paola Sciacca" userId="454e2f0ecd8a7bc4" providerId="LiveId" clId="{DEB34724-F908-4DAA-BEF4-256B1D186E32}" dt="2025-03-10T18:08:30.779" v="26122" actId="207"/>
          <ac:spMkLst>
            <pc:docMk/>
            <pc:sldMk cId="990581521" sldId="268"/>
            <ac:spMk id="3" creationId="{4F1B94D5-F74D-5281-C765-53930A349BFD}"/>
          </ac:spMkLst>
        </pc:spChg>
      </pc:sldChg>
      <pc:sldChg chg="modSp new mod">
        <pc:chgData name="Monica Paola Sciacca" userId="454e2f0ecd8a7bc4" providerId="LiveId" clId="{DEB34724-F908-4DAA-BEF4-256B1D186E32}" dt="2025-03-10T18:11:13.374" v="26184" actId="20577"/>
        <pc:sldMkLst>
          <pc:docMk/>
          <pc:sldMk cId="3697190145" sldId="269"/>
        </pc:sldMkLst>
        <pc:spChg chg="mod">
          <ac:chgData name="Monica Paola Sciacca" userId="454e2f0ecd8a7bc4" providerId="LiveId" clId="{DEB34724-F908-4DAA-BEF4-256B1D186E32}" dt="2025-03-10T18:11:13.374" v="26184" actId="20577"/>
          <ac:spMkLst>
            <pc:docMk/>
            <pc:sldMk cId="3697190145" sldId="269"/>
            <ac:spMk id="3" creationId="{594A3F52-301A-61AF-8907-C02741A175CB}"/>
          </ac:spMkLst>
        </pc:spChg>
      </pc:sldChg>
      <pc:sldChg chg="modSp new mod">
        <pc:chgData name="Monica Paola Sciacca" userId="454e2f0ecd8a7bc4" providerId="LiveId" clId="{DEB34724-F908-4DAA-BEF4-256B1D186E32}" dt="2025-03-10T18:13:53.993" v="26227" actId="20577"/>
        <pc:sldMkLst>
          <pc:docMk/>
          <pc:sldMk cId="3570971071" sldId="270"/>
        </pc:sldMkLst>
        <pc:spChg chg="mod">
          <ac:chgData name="Monica Paola Sciacca" userId="454e2f0ecd8a7bc4" providerId="LiveId" clId="{DEB34724-F908-4DAA-BEF4-256B1D186E32}" dt="2025-03-10T18:13:53.993" v="26227" actId="20577"/>
          <ac:spMkLst>
            <pc:docMk/>
            <pc:sldMk cId="3570971071" sldId="270"/>
            <ac:spMk id="3" creationId="{261A315E-FCBF-FAD3-2C28-1048BEB612EA}"/>
          </ac:spMkLst>
        </pc:spChg>
      </pc:sldChg>
      <pc:sldChg chg="modSp new mod">
        <pc:chgData name="Monica Paola Sciacca" userId="454e2f0ecd8a7bc4" providerId="LiveId" clId="{DEB34724-F908-4DAA-BEF4-256B1D186E32}" dt="2024-03-17T10:14:40.623" v="25992" actId="115"/>
        <pc:sldMkLst>
          <pc:docMk/>
          <pc:sldMk cId="2773589182" sldId="271"/>
        </pc:sldMkLst>
      </pc:sldChg>
      <pc:sldChg chg="modSp new mod">
        <pc:chgData name="Monica Paola Sciacca" userId="454e2f0ecd8a7bc4" providerId="LiveId" clId="{DEB34724-F908-4DAA-BEF4-256B1D186E32}" dt="2025-03-17T17:11:19.327" v="26235" actId="20577"/>
        <pc:sldMkLst>
          <pc:docMk/>
          <pc:sldMk cId="347186268" sldId="272"/>
        </pc:sldMkLst>
        <pc:spChg chg="mod">
          <ac:chgData name="Monica Paola Sciacca" userId="454e2f0ecd8a7bc4" providerId="LiveId" clId="{DEB34724-F908-4DAA-BEF4-256B1D186E32}" dt="2025-03-17T17:11:19.327" v="26235" actId="20577"/>
          <ac:spMkLst>
            <pc:docMk/>
            <pc:sldMk cId="347186268" sldId="272"/>
            <ac:spMk id="3" creationId="{C67703A4-44AA-536B-95FB-51E13AA5AC40}"/>
          </ac:spMkLst>
        </pc:spChg>
      </pc:sldChg>
      <pc:sldChg chg="modSp new mod">
        <pc:chgData name="Monica Paola Sciacca" userId="454e2f0ecd8a7bc4" providerId="LiveId" clId="{DEB34724-F908-4DAA-BEF4-256B1D186E32}" dt="2025-03-10T18:15:57.271" v="26228" actId="207"/>
        <pc:sldMkLst>
          <pc:docMk/>
          <pc:sldMk cId="2319991864" sldId="273"/>
        </pc:sldMkLst>
        <pc:spChg chg="mod">
          <ac:chgData name="Monica Paola Sciacca" userId="454e2f0ecd8a7bc4" providerId="LiveId" clId="{DEB34724-F908-4DAA-BEF4-256B1D186E32}" dt="2025-03-10T18:15:57.271" v="26228" actId="207"/>
          <ac:spMkLst>
            <pc:docMk/>
            <pc:sldMk cId="2319991864" sldId="273"/>
            <ac:spMk id="3" creationId="{D16EC275-73D7-62DA-D067-355469F52C10}"/>
          </ac:spMkLst>
        </pc:spChg>
      </pc:sldChg>
      <pc:sldChg chg="modSp new mod">
        <pc:chgData name="Monica Paola Sciacca" userId="454e2f0ecd8a7bc4" providerId="LiveId" clId="{DEB34724-F908-4DAA-BEF4-256B1D186E32}" dt="2025-03-10T18:16:35.675" v="26234" actId="207"/>
        <pc:sldMkLst>
          <pc:docMk/>
          <pc:sldMk cId="2414525685" sldId="274"/>
        </pc:sldMkLst>
        <pc:spChg chg="mod">
          <ac:chgData name="Monica Paola Sciacca" userId="454e2f0ecd8a7bc4" providerId="LiveId" clId="{DEB34724-F908-4DAA-BEF4-256B1D186E32}" dt="2025-03-10T18:16:35.675" v="26234" actId="207"/>
          <ac:spMkLst>
            <pc:docMk/>
            <pc:sldMk cId="2414525685" sldId="274"/>
            <ac:spMk id="3" creationId="{BCA7454C-1866-DBC7-3517-123460C5E19F}"/>
          </ac:spMkLst>
        </pc:spChg>
      </pc:sldChg>
      <pc:sldChg chg="modSp new mod">
        <pc:chgData name="Monica Paola Sciacca" userId="454e2f0ecd8a7bc4" providerId="LiveId" clId="{DEB34724-F908-4DAA-BEF4-256B1D186E32}" dt="2023-03-12T17:44:37.071" v="25426" actId="20577"/>
        <pc:sldMkLst>
          <pc:docMk/>
          <pc:sldMk cId="3620129449" sldId="275"/>
        </pc:sldMkLst>
      </pc:sldChg>
      <pc:sldChg chg="addSp delSp modSp new mod">
        <pc:chgData name="Monica Paola Sciacca" userId="454e2f0ecd8a7bc4" providerId="LiveId" clId="{DEB34724-F908-4DAA-BEF4-256B1D186E32}" dt="2023-03-12T17:54:01.749" v="25806" actId="14100"/>
        <pc:sldMkLst>
          <pc:docMk/>
          <pc:sldMk cId="726082309" sldId="2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BC7278-A120-48B9-B3FB-6264221644D3}" type="datetimeFigureOut">
              <a:rPr lang="it-IT" smtClean="0"/>
              <a:t>17/03/2025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141A1F-8CA6-4F56-B020-6C0E39E9AFF2}" type="slidenum">
              <a:rPr lang="it-IT" smtClean="0"/>
              <a:t>‹N›</a:t>
            </a:fld>
            <a:endParaRPr lang="it-IT"/>
          </a:p>
        </p:txBody>
      </p:sp>
    </p:spTree>
    <p:extLst>
      <p:ext uri="{BB962C8B-B14F-4D97-AF65-F5344CB8AC3E}">
        <p14:creationId xmlns:p14="http://schemas.microsoft.com/office/powerpoint/2010/main" val="3803235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AA141A1F-8CA6-4F56-B020-6C0E39E9AFF2}" type="slidenum">
              <a:rPr lang="it-IT" smtClean="0"/>
              <a:t>8</a:t>
            </a:fld>
            <a:endParaRPr lang="it-IT"/>
          </a:p>
        </p:txBody>
      </p:sp>
    </p:spTree>
    <p:extLst>
      <p:ext uri="{BB962C8B-B14F-4D97-AF65-F5344CB8AC3E}">
        <p14:creationId xmlns:p14="http://schemas.microsoft.com/office/powerpoint/2010/main" val="22181352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188676ED-BF88-41A0-BE28-690B22DFF59A}" type="datetimeFigureOut">
              <a:rPr lang="it-IT" smtClean="0"/>
              <a:t>17/03/2025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3662749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88676ED-BF88-41A0-BE28-690B22DFF59A}" type="datetimeFigureOut">
              <a:rPr lang="it-IT" smtClean="0"/>
              <a:t>17/03/2025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3096944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88676ED-BF88-41A0-BE28-690B22DFF59A}" type="datetimeFigureOut">
              <a:rPr lang="it-IT" smtClean="0"/>
              <a:t>17/03/2025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2575256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88676ED-BF88-41A0-BE28-690B22DFF59A}" type="datetimeFigureOut">
              <a:rPr lang="it-IT" smtClean="0"/>
              <a:t>17/03/2025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462017-097B-4235-AE9B-509EC1B60516}" type="slidenum">
              <a:rPr lang="it-IT" smtClean="0"/>
              <a:t>‹N›</a:t>
            </a:fld>
            <a:endParaRPr lang="it-IT"/>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108441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88676ED-BF88-41A0-BE28-690B22DFF59A}" type="datetimeFigureOut">
              <a:rPr lang="it-IT" smtClean="0"/>
              <a:t>17/03/2025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28886871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188676ED-BF88-41A0-BE28-690B22DFF59A}" type="datetimeFigureOut">
              <a:rPr lang="it-IT" smtClean="0"/>
              <a:t>17/03/2025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34268730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188676ED-BF88-41A0-BE28-690B22DFF59A}" type="datetimeFigureOut">
              <a:rPr lang="it-IT" smtClean="0"/>
              <a:t>17/03/2025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29358648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88676ED-BF88-41A0-BE28-690B22DFF59A}" type="datetimeFigureOut">
              <a:rPr lang="it-IT" smtClean="0"/>
              <a:t>17/03/2025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11497123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it-IT"/>
              <a:t>Fare clic per modificare lo stile del titolo dello schema</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88676ED-BF88-41A0-BE28-690B22DFF59A}" type="datetimeFigureOut">
              <a:rPr lang="it-IT" smtClean="0"/>
              <a:t>17/03/2025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27326751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88676ED-BF88-41A0-BE28-690B22DFF59A}" type="datetimeFigureOut">
              <a:rPr lang="it-IT" smtClean="0"/>
              <a:t>17/03/2025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1114868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88676ED-BF88-41A0-BE28-690B22DFF59A}" type="datetimeFigureOut">
              <a:rPr lang="it-IT" smtClean="0"/>
              <a:t>17/03/2025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2066601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188676ED-BF88-41A0-BE28-690B22DFF59A}" type="datetimeFigureOut">
              <a:rPr lang="it-IT" smtClean="0"/>
              <a:t>17/03/2025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374595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188676ED-BF88-41A0-BE28-690B22DFF59A}" type="datetimeFigureOut">
              <a:rPr lang="it-IT" smtClean="0"/>
              <a:t>17/03/2025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3042230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Content Placeholder 3"/>
          <p:cNvSpPr>
            <a:spLocks noGrp="1"/>
          </p:cNvSpPr>
          <p:nvPr>
            <p:ph sz="quarter" idx="13"/>
          </p:nvPr>
        </p:nvSpPr>
        <p:spPr>
          <a:xfrm>
            <a:off x="913774" y="3051012"/>
            <a:ext cx="5106027" cy="27401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3" name="Content Placeholder 5"/>
          <p:cNvSpPr>
            <a:spLocks noGrp="1"/>
          </p:cNvSpPr>
          <p:nvPr>
            <p:ph sz="quarter" idx="14"/>
          </p:nvPr>
        </p:nvSpPr>
        <p:spPr>
          <a:xfrm>
            <a:off x="6172200" y="3051012"/>
            <a:ext cx="5105401" cy="27401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188676ED-BF88-41A0-BE28-690B22DFF59A}" type="datetimeFigureOut">
              <a:rPr lang="it-IT" smtClean="0"/>
              <a:t>17/03/2025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3181456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88676ED-BF88-41A0-BE28-690B22DFF59A}" type="datetimeFigureOut">
              <a:rPr lang="it-IT" smtClean="0"/>
              <a:t>17/03/2025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2865526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188676ED-BF88-41A0-BE28-690B22DFF59A}" type="datetimeFigureOut">
              <a:rPr lang="it-IT" smtClean="0"/>
              <a:t>17/03/2025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20371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it-IT"/>
              <a:t>Fare clic per modificare lo stile del titolo dello schema</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88676ED-BF88-41A0-BE28-690B22DFF59A}" type="datetimeFigureOut">
              <a:rPr lang="it-IT" smtClean="0"/>
              <a:t>17/03/2025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3371856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88676ED-BF88-41A0-BE28-690B22DFF59A}" type="datetimeFigureOut">
              <a:rPr lang="it-IT" smtClean="0"/>
              <a:t>17/03/2025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462017-097B-4235-AE9B-509EC1B60516}" type="slidenum">
              <a:rPr lang="it-IT" smtClean="0"/>
              <a:t>‹N›</a:t>
            </a:fld>
            <a:endParaRPr lang="it-IT"/>
          </a:p>
        </p:txBody>
      </p:sp>
    </p:spTree>
    <p:extLst>
      <p:ext uri="{BB962C8B-B14F-4D97-AF65-F5344CB8AC3E}">
        <p14:creationId xmlns:p14="http://schemas.microsoft.com/office/powerpoint/2010/main" val="3946758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188676ED-BF88-41A0-BE28-690B22DFF59A}" type="datetimeFigureOut">
              <a:rPr lang="it-IT" smtClean="0"/>
              <a:t>17/03/2025</a:t>
            </a:fld>
            <a:endParaRPr lang="it-IT"/>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it-IT"/>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4462017-097B-4235-AE9B-509EC1B60516}" type="slidenum">
              <a:rPr lang="it-IT" smtClean="0"/>
              <a:t>‹N›</a:t>
            </a:fld>
            <a:endParaRPr lang="it-IT"/>
          </a:p>
        </p:txBody>
      </p:sp>
    </p:spTree>
    <p:extLst>
      <p:ext uri="{BB962C8B-B14F-4D97-AF65-F5344CB8AC3E}">
        <p14:creationId xmlns:p14="http://schemas.microsoft.com/office/powerpoint/2010/main" val="2888907930"/>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 id="2147483832" r:id="rId13"/>
    <p:sldLayoutId id="2147483833" r:id="rId14"/>
    <p:sldLayoutId id="2147483834" r:id="rId15"/>
    <p:sldLayoutId id="2147483835" r:id="rId16"/>
    <p:sldLayoutId id="2147483836" r:id="rId17"/>
    <p:sldLayoutId id="2147483837"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earn.eduopen.org/course/view.php?id=294" TargetMode="External"/><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hyperlink" Target="https://pedagogiaedidattica.blogspot.it/p/citazioni-famose.html" TargetMode="External"/><Relationship Id="rId2" Type="http://schemas.openxmlformats.org/officeDocument/2006/relationships/image" Target="../media/image6.jp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hyperlink" Target="https://gabriellagiudici.it/lapprendimento-i-comportamenti-di-risposta/" TargetMode="External"/><Relationship Id="rId2" Type="http://schemas.openxmlformats.org/officeDocument/2006/relationships/image" Target="../media/image5.gif"/><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2A1A2495-8D15-2A44-444E-93FB0C6F5A80}"/>
              </a:ext>
            </a:extLst>
          </p:cNvPr>
          <p:cNvSpPr>
            <a:spLocks noGrp="1"/>
          </p:cNvSpPr>
          <p:nvPr>
            <p:ph type="title"/>
          </p:nvPr>
        </p:nvSpPr>
        <p:spPr>
          <a:xfrm>
            <a:off x="1097280" y="142875"/>
            <a:ext cx="10058400" cy="923924"/>
          </a:xfrm>
        </p:spPr>
        <p:txBody>
          <a:bodyPr>
            <a:normAutofit/>
          </a:bodyPr>
          <a:lstStyle/>
          <a:p>
            <a:r>
              <a:rPr lang="it-IT" b="1" dirty="0">
                <a:effectLst>
                  <a:outerShdw blurRad="38100" dist="38100" dir="2700000" algn="tl">
                    <a:srgbClr val="000000">
                      <a:alpha val="43137"/>
                    </a:srgbClr>
                  </a:outerShdw>
                </a:effectLst>
              </a:rPr>
              <a:t>L’APPRENDIMENTO</a:t>
            </a:r>
            <a:br>
              <a:rPr lang="it-IT" b="1" dirty="0">
                <a:effectLst>
                  <a:outerShdw blurRad="38100" dist="38100" dir="2700000" algn="tl">
                    <a:srgbClr val="000000">
                      <a:alpha val="43137"/>
                    </a:srgbClr>
                  </a:outerShdw>
                </a:effectLst>
              </a:rPr>
            </a:br>
            <a:r>
              <a:rPr lang="it-IT" sz="1200" b="1" dirty="0">
                <a:effectLst>
                  <a:outerShdw blurRad="38100" dist="38100" dir="2700000" algn="tl">
                    <a:srgbClr val="000000">
                      <a:alpha val="43137"/>
                    </a:srgbClr>
                  </a:outerShdw>
                </a:effectLst>
              </a:rPr>
              <a:t>TRATTO DAL LIBRO «PSICOLOGIA GENERALE», DA PAG. </a:t>
            </a:r>
            <a:r>
              <a:rPr lang="it-IT" sz="1200" b="1">
                <a:effectLst>
                  <a:outerShdw blurRad="38100" dist="38100" dir="2700000" algn="tl">
                    <a:srgbClr val="000000">
                      <a:alpha val="43137"/>
                    </a:srgbClr>
                  </a:outerShdw>
                </a:effectLst>
              </a:rPr>
              <a:t>202</a:t>
            </a:r>
            <a:br>
              <a:rPr lang="it-IT" sz="1200" b="1">
                <a:effectLst>
                  <a:outerShdw blurRad="38100" dist="38100" dir="2700000" algn="tl">
                    <a:srgbClr val="000000">
                      <a:alpha val="43137"/>
                    </a:srgbClr>
                  </a:outerShdw>
                </a:effectLst>
              </a:rPr>
            </a:br>
            <a:r>
              <a:rPr lang="it-IT" sz="1200" b="1">
                <a:effectLst>
                  <a:outerShdw blurRad="38100" dist="38100" dir="2700000" algn="tl">
                    <a:srgbClr val="000000">
                      <a:alpha val="43137"/>
                    </a:srgbClr>
                  </a:outerShdw>
                </a:effectLst>
              </a:rPr>
              <a:t>MANUALE DIAGNOSTICO STATISTICO DEI DISTURBI MENTALI – DSM V</a:t>
            </a:r>
            <a:endParaRPr lang="it-IT" b="1" dirty="0">
              <a:effectLst>
                <a:outerShdw blurRad="38100" dist="38100" dir="2700000" algn="tl">
                  <a:srgbClr val="000000">
                    <a:alpha val="43137"/>
                  </a:srgbClr>
                </a:outerShdw>
              </a:effectLst>
            </a:endParaRPr>
          </a:p>
        </p:txBody>
      </p:sp>
      <p:pic>
        <p:nvPicPr>
          <p:cNvPr id="12" name="Segnaposto contenuto 11">
            <a:extLst>
              <a:ext uri="{FF2B5EF4-FFF2-40B4-BE49-F238E27FC236}">
                <a16:creationId xmlns:a16="http://schemas.microsoft.com/office/drawing/2014/main" id="{38800061-B72B-891F-3FC5-A4933387FDE9}"/>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243013" y="1271588"/>
            <a:ext cx="9586912" cy="4843461"/>
          </a:xfrm>
        </p:spPr>
      </p:pic>
    </p:spTree>
    <p:extLst>
      <p:ext uri="{BB962C8B-B14F-4D97-AF65-F5344CB8AC3E}">
        <p14:creationId xmlns:p14="http://schemas.microsoft.com/office/powerpoint/2010/main" val="4190307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028377-F2C9-E40D-A9BC-3E15C57177C6}"/>
              </a:ext>
            </a:extLst>
          </p:cNvPr>
          <p:cNvSpPr>
            <a:spLocks noGrp="1"/>
          </p:cNvSpPr>
          <p:nvPr>
            <p:ph type="title"/>
          </p:nvPr>
        </p:nvSpPr>
        <p:spPr>
          <a:xfrm>
            <a:off x="385763" y="171451"/>
            <a:ext cx="11430000" cy="457199"/>
          </a:xfrm>
        </p:spPr>
        <p:txBody>
          <a:bodyPr>
            <a:noAutofit/>
          </a:bodyPr>
          <a:lstStyle/>
          <a:p>
            <a:r>
              <a:rPr lang="it-IT" sz="2800" b="1" dirty="0">
                <a:latin typeface="Arial" panose="020B0604020202020204" pitchFamily="34" charset="0"/>
                <a:cs typeface="Arial" panose="020B0604020202020204" pitchFamily="34" charset="0"/>
              </a:rPr>
              <a:t>IL CONDIZIONAMENTO OPERANTE - SKINNER</a:t>
            </a:r>
          </a:p>
        </p:txBody>
      </p:sp>
      <p:sp>
        <p:nvSpPr>
          <p:cNvPr id="3" name="Segnaposto contenuto 2">
            <a:extLst>
              <a:ext uri="{FF2B5EF4-FFF2-40B4-BE49-F238E27FC236}">
                <a16:creationId xmlns:a16="http://schemas.microsoft.com/office/drawing/2014/main" id="{D8C55649-77DE-762C-8BAE-3ACDF7728930}"/>
              </a:ext>
            </a:extLst>
          </p:cNvPr>
          <p:cNvSpPr>
            <a:spLocks noGrp="1"/>
          </p:cNvSpPr>
          <p:nvPr>
            <p:ph idx="1"/>
          </p:nvPr>
        </p:nvSpPr>
        <p:spPr>
          <a:xfrm>
            <a:off x="385763" y="757239"/>
            <a:ext cx="11430000" cy="5929310"/>
          </a:xfrm>
        </p:spPr>
        <p:txBody>
          <a:bodyPr>
            <a:normAutofit fontScale="92500" lnSpcReduction="10000"/>
          </a:bodyPr>
          <a:lstStyle/>
          <a:p>
            <a:r>
              <a:rPr lang="it-IT" b="1" dirty="0">
                <a:latin typeface="Arial" panose="020B0604020202020204" pitchFamily="34" charset="0"/>
                <a:cs typeface="Arial" panose="020B0604020202020204" pitchFamily="34" charset="0"/>
              </a:rPr>
              <a:t>GLI SCHEMI PRESENTATI NELLA PRECEDENTE SLIDE HANNO UN DIVERSO EFFETTO SULL’APPRENDIMENTO; IL </a:t>
            </a:r>
            <a:r>
              <a:rPr lang="it-IT" b="1" u="sng" dirty="0">
                <a:latin typeface="Arial" panose="020B0604020202020204" pitchFamily="34" charset="0"/>
                <a:cs typeface="Arial" panose="020B0604020202020204" pitchFamily="34" charset="0"/>
              </a:rPr>
              <a:t>PIANO DI RINFORZO AD INTERVALLI FISSI</a:t>
            </a:r>
            <a:r>
              <a:rPr lang="it-IT" b="1" dirty="0">
                <a:latin typeface="Arial" panose="020B0604020202020204" pitchFamily="34" charset="0"/>
                <a:cs typeface="Arial" panose="020B0604020202020204" pitchFamily="34" charset="0"/>
              </a:rPr>
              <a:t> PRODUCE UNA SERIE FREQUENTE DI RISPOSTE ALL’AVVICINARSI DEL MOMENTO IN CUI SI AVVICINA IL RINFORZO; IL </a:t>
            </a:r>
            <a:r>
              <a:rPr lang="it-IT" b="1" u="sng" dirty="0">
                <a:latin typeface="Arial" panose="020B0604020202020204" pitchFamily="34" charset="0"/>
                <a:cs typeface="Arial" panose="020B0604020202020204" pitchFamily="34" charset="0"/>
              </a:rPr>
              <a:t>PIANO AD INTERVALLI VARIABILI</a:t>
            </a:r>
            <a:r>
              <a:rPr lang="it-IT" b="1" dirty="0">
                <a:latin typeface="Arial" panose="020B0604020202020204" pitchFamily="34" charset="0"/>
                <a:cs typeface="Arial" panose="020B0604020202020204" pitchFamily="34" charset="0"/>
              </a:rPr>
              <a:t> PRODUCE COMPORTAMENTI COSTANTI NEL TEMPO: IL PIANO A INTERVALLI REGOLARI OTTIENE COMPORTAMENTI FREQUENTI AL MOMENTO DELL’EROGAZIONE DEL RINFORZO, POI LA FREQUENZA SCENDE, MENTRE CON QUELLO AD INTERVALLI IRREGOLARI SI OTTENGONO RISPOSTE CONTINUE NEL TEMPO, PERTANTO E’ PIU EFFICACE E RESISTE NEL TEMPO (PENSIAMO AGLI STUDENTI CHE STUDIANO PER L’INTERROGAZIONE PERCHE’ SANNO QUANDO IL PROF. INTERROGHERA’ ED A QUELLI CHE NON SANNO QUANDO AVVERRA’).</a:t>
            </a:r>
          </a:p>
          <a:p>
            <a:r>
              <a:rPr lang="it-IT" b="1" dirty="0">
                <a:latin typeface="Arial" panose="020B0604020202020204" pitchFamily="34" charset="0"/>
                <a:cs typeface="Arial" panose="020B0604020202020204" pitchFamily="34" charset="0"/>
              </a:rPr>
              <a:t>IL </a:t>
            </a:r>
            <a:r>
              <a:rPr lang="it-IT" b="1" u="sng" dirty="0">
                <a:latin typeface="Arial" panose="020B0604020202020204" pitchFamily="34" charset="0"/>
                <a:cs typeface="Arial" panose="020B0604020202020204" pitchFamily="34" charset="0"/>
              </a:rPr>
              <a:t>MODELLAMENTO</a:t>
            </a:r>
            <a:r>
              <a:rPr lang="it-IT" b="1" dirty="0">
                <a:latin typeface="Arial" panose="020B0604020202020204" pitchFamily="34" charset="0"/>
                <a:cs typeface="Arial" panose="020B0604020202020204" pitchFamily="34" charset="0"/>
              </a:rPr>
              <a:t> (SHAPING): SKINNER DIMOSTRO’ L’EFFICACIA DEI SUOI STUDI NELL’ADDESTRAMENTO DEGLI ANIMALI ATTRAVERSO IL </a:t>
            </a:r>
            <a:r>
              <a:rPr lang="it-IT" b="1" i="1" dirty="0">
                <a:latin typeface="Arial" panose="020B0604020202020204" pitchFamily="34" charset="0"/>
                <a:cs typeface="Arial" panose="020B0604020202020204" pitchFamily="34" charset="0"/>
              </a:rPr>
              <a:t>MODELLAMENTO</a:t>
            </a:r>
            <a:r>
              <a:rPr lang="it-IT" b="1" dirty="0">
                <a:latin typeface="Arial" panose="020B0604020202020204" pitchFamily="34" charset="0"/>
                <a:cs typeface="Arial" panose="020B0604020202020204" pitchFamily="34" charset="0"/>
              </a:rPr>
              <a:t>; RINFORZANDO LA PRIMA COMPONENTE DI UN COMPORTAMENTO FINCHE’ ESSA NON E’ APPRESA, POI RINFORZANDO LA SECONDA COMPONENTE (TALVOLTA INDOTTA GUIDANDO L’ANIMALE) QUANDO E’ EMESSA DOPO LA PRIMA E COSI’ VIA, L’ANIMALE RIESCE A CREARE UNA CATENA DI ASSOCIAZIONI, SOLO AL TERMINE DELLA QUALE OTTIENE L’INCENTIVO. QUESTA TECNICA E’ ANCORA EFFICACE NELL’ADDESTRARE GLI ANIMALI (FACENDO APPRENDERE ANCHE COMPORTAMENTI INNATURALI)</a:t>
            </a:r>
          </a:p>
        </p:txBody>
      </p:sp>
    </p:spTree>
    <p:extLst>
      <p:ext uri="{BB962C8B-B14F-4D97-AF65-F5344CB8AC3E}">
        <p14:creationId xmlns:p14="http://schemas.microsoft.com/office/powerpoint/2010/main" val="2758247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C85F73-CCD9-FED4-193F-AA647477E01D}"/>
              </a:ext>
            </a:extLst>
          </p:cNvPr>
          <p:cNvSpPr>
            <a:spLocks noGrp="1"/>
          </p:cNvSpPr>
          <p:nvPr>
            <p:ph type="title"/>
          </p:nvPr>
        </p:nvSpPr>
        <p:spPr>
          <a:xfrm>
            <a:off x="385763" y="185739"/>
            <a:ext cx="11430000" cy="485774"/>
          </a:xfrm>
        </p:spPr>
        <p:txBody>
          <a:bodyPr>
            <a:normAutofit/>
          </a:bodyPr>
          <a:lstStyle/>
          <a:p>
            <a:r>
              <a:rPr lang="it-IT" sz="2800" b="1" dirty="0">
                <a:latin typeface="Arial" panose="020B0604020202020204" pitchFamily="34" charset="0"/>
                <a:cs typeface="Arial" panose="020B0604020202020204" pitchFamily="34" charset="0"/>
              </a:rPr>
              <a:t>IL CONDIZIONAMENTO OPERANTE - SKINNER</a:t>
            </a:r>
          </a:p>
        </p:txBody>
      </p:sp>
      <p:sp>
        <p:nvSpPr>
          <p:cNvPr id="3" name="Segnaposto contenuto 2">
            <a:extLst>
              <a:ext uri="{FF2B5EF4-FFF2-40B4-BE49-F238E27FC236}">
                <a16:creationId xmlns:a16="http://schemas.microsoft.com/office/drawing/2014/main" id="{F58C18F2-4996-5D08-5E65-D8FEDC7B5DAB}"/>
              </a:ext>
            </a:extLst>
          </p:cNvPr>
          <p:cNvSpPr>
            <a:spLocks noGrp="1"/>
          </p:cNvSpPr>
          <p:nvPr>
            <p:ph idx="1"/>
          </p:nvPr>
        </p:nvSpPr>
        <p:spPr>
          <a:xfrm>
            <a:off x="376237" y="671512"/>
            <a:ext cx="11430000" cy="6186487"/>
          </a:xfrm>
        </p:spPr>
        <p:txBody>
          <a:bodyPr>
            <a:normAutofit/>
          </a:bodyPr>
          <a:lstStyle/>
          <a:p>
            <a:r>
              <a:rPr lang="it-IT" b="1" dirty="0">
                <a:latin typeface="Arial" panose="020B0604020202020204" pitchFamily="34" charset="0"/>
                <a:cs typeface="Arial" panose="020B0604020202020204" pitchFamily="34" charset="0"/>
              </a:rPr>
              <a:t>LA </a:t>
            </a:r>
            <a:r>
              <a:rPr lang="it-IT" b="1" u="sng" dirty="0">
                <a:latin typeface="Arial" panose="020B0604020202020204" pitchFamily="34" charset="0"/>
                <a:cs typeface="Arial" panose="020B0604020202020204" pitchFamily="34" charset="0"/>
              </a:rPr>
              <a:t>PUNIZIONE</a:t>
            </a:r>
            <a:r>
              <a:rPr lang="it-IT" b="1" dirty="0">
                <a:latin typeface="Arial" panose="020B0604020202020204" pitchFamily="34" charset="0"/>
                <a:cs typeface="Arial" panose="020B0604020202020204" pitchFamily="34" charset="0"/>
              </a:rPr>
              <a:t>: VIENE SOMMINISTRATO UNO STIMOLO DOLOROSO PER INDEBOLIRE UNA RISPOSTA, IN MODO TALE CHE DIVENTI SEMPRE MENO PROBABILE. IL RINFORZO NEGATIVO INVECE PERMETTE DI FISSARE UNA RISPOSTA (L’ANIMALE CON LA SUA RISPOSTA EVITA UNO STIMOLO NEGATIVO O DOLOROSO), MENTRE LA PUNIZIONE PERMETTE DI SOPPRIMERE UNA RISPOSTA, QUINDI SCORAGGIA IL COMPORTAMENTO CHE DETERMINA LA RISPOSTA. TANTE VOLTE PERO’ QUESTA MODALITA’ PORTA AD EVITARE UN CERTO TIPO DI COMPORTAMENTO PER EVITARE LA PUNIZIONE (NON SI APPRENDE CHE IL COMPORTAMENTO E’ SBAGLIATO MA SI VUOLE EVITARE LA PUNIZIONE). SE VENGONO INCORPORATI COMPORTAMENTI ALTERNATIVI POSITIVI, IL COMPORTAMENTO NEGATIVO PUO’ ESSERE SOSTITUITO DA QUELLO POSITIVO. SE PERO’ VENGONO DATE PUNIZIONI LIEVI IN MODO DISCONTINUO E NON SI INCORPORANO COMPORTAMENTI POSITIVI, L’ATTEGGIAMENTO VERRA’ MODIFICATO POCO ANZI SI CERCHERANNO STRATAGEMMI PER EVITARE LE PUNIZIONI.</a:t>
            </a:r>
          </a:p>
          <a:p>
            <a:r>
              <a:rPr lang="it-IT" b="1" dirty="0">
                <a:latin typeface="Arial" panose="020B0604020202020204" pitchFamily="34" charset="0"/>
                <a:cs typeface="Arial" panose="020B0604020202020204" pitchFamily="34" charset="0"/>
              </a:rPr>
              <a:t>LE PUNIZIONI SEVERE POSSONO ELIMINATE UN COMPORTAMENTO INDESIDERATO MA POSSONO PROVOCARE EFFETTI INDESIDERATI: CONFLITTI INTERIORI, STATI DI ANSIA ANCHE DI UNA CERTA ENTITA’. </a:t>
            </a:r>
          </a:p>
        </p:txBody>
      </p:sp>
    </p:spTree>
    <p:extLst>
      <p:ext uri="{BB962C8B-B14F-4D97-AF65-F5344CB8AC3E}">
        <p14:creationId xmlns:p14="http://schemas.microsoft.com/office/powerpoint/2010/main" val="939099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718459-3C45-F893-889D-4C7CCCA78CF3}"/>
              </a:ext>
            </a:extLst>
          </p:cNvPr>
          <p:cNvSpPr>
            <a:spLocks noGrp="1"/>
          </p:cNvSpPr>
          <p:nvPr>
            <p:ph type="title"/>
          </p:nvPr>
        </p:nvSpPr>
        <p:spPr>
          <a:xfrm>
            <a:off x="328613" y="200026"/>
            <a:ext cx="11501437" cy="457200"/>
          </a:xfrm>
        </p:spPr>
        <p:txBody>
          <a:bodyPr>
            <a:noAutofit/>
          </a:bodyPr>
          <a:lstStyle/>
          <a:p>
            <a:r>
              <a:rPr lang="it-IT" sz="2800" b="1" dirty="0">
                <a:latin typeface="Arial" panose="020B0604020202020204" pitchFamily="34" charset="0"/>
                <a:cs typeface="Arial" panose="020B0604020202020204" pitchFamily="34" charset="0"/>
              </a:rPr>
              <a:t>ALTRI ASPETTI DEL CONDIZIONAMENTO</a:t>
            </a:r>
          </a:p>
        </p:txBody>
      </p:sp>
      <p:sp>
        <p:nvSpPr>
          <p:cNvPr id="3" name="Segnaposto contenuto 2">
            <a:extLst>
              <a:ext uri="{FF2B5EF4-FFF2-40B4-BE49-F238E27FC236}">
                <a16:creationId xmlns:a16="http://schemas.microsoft.com/office/drawing/2014/main" id="{CB982C9D-8F9A-0401-F974-A6F20B0FE386}"/>
              </a:ext>
            </a:extLst>
          </p:cNvPr>
          <p:cNvSpPr>
            <a:spLocks noGrp="1"/>
          </p:cNvSpPr>
          <p:nvPr>
            <p:ph idx="1"/>
          </p:nvPr>
        </p:nvSpPr>
        <p:spPr>
          <a:xfrm>
            <a:off x="328613" y="785813"/>
            <a:ext cx="11501436" cy="5872161"/>
          </a:xfrm>
        </p:spPr>
        <p:txBody>
          <a:bodyPr/>
          <a:lstStyle/>
          <a:p>
            <a:r>
              <a:rPr lang="it-IT" b="1" dirty="0">
                <a:latin typeface="Arial" panose="020B0604020202020204" pitchFamily="34" charset="0"/>
                <a:cs typeface="Arial" panose="020B0604020202020204" pitchFamily="34" charset="0"/>
              </a:rPr>
              <a:t>DAGLI STUDI DI PAVLOV, THORNDIKE E SKINNER, EMERSE CHE I FATTORI NECESSARI E SUFFICIENTI PER L’APPRENDIMENTO ASSOCIATIVO SONO:</a:t>
            </a:r>
          </a:p>
          <a:p>
            <a:pPr marL="457200" indent="-457200">
              <a:buFont typeface="+mj-lt"/>
              <a:buAutoNum type="arabicPeriod"/>
            </a:pPr>
            <a:r>
              <a:rPr lang="it-IT" b="1" u="sng" dirty="0">
                <a:solidFill>
                  <a:srgbClr val="FF0000"/>
                </a:solidFill>
                <a:latin typeface="Arial" panose="020B0604020202020204" pitchFamily="34" charset="0"/>
                <a:cs typeface="Arial" panose="020B0604020202020204" pitchFamily="34" charset="0"/>
              </a:rPr>
              <a:t>LA RIPETIZIONE DI CONTINGENZE O FREQUENZA;</a:t>
            </a:r>
          </a:p>
          <a:p>
            <a:pPr marL="457200" indent="-457200">
              <a:buFont typeface="+mj-lt"/>
              <a:buAutoNum type="arabicPeriod"/>
            </a:pPr>
            <a:r>
              <a:rPr lang="it-IT" b="1" u="sng" dirty="0">
                <a:solidFill>
                  <a:srgbClr val="FF0000"/>
                </a:solidFill>
                <a:latin typeface="Arial" panose="020B0604020202020204" pitchFamily="34" charset="0"/>
                <a:cs typeface="Arial" panose="020B0604020202020204" pitchFamily="34" charset="0"/>
              </a:rPr>
              <a:t>LA CONTIGUITA’ TEMPORALE;</a:t>
            </a:r>
          </a:p>
          <a:p>
            <a:pPr marL="457200" indent="-457200">
              <a:buFont typeface="+mj-lt"/>
              <a:buAutoNum type="arabicPeriod"/>
            </a:pPr>
            <a:r>
              <a:rPr lang="it-IT" b="1" u="sng" dirty="0">
                <a:solidFill>
                  <a:srgbClr val="FF0000"/>
                </a:solidFill>
                <a:latin typeface="Arial" panose="020B0604020202020204" pitchFamily="34" charset="0"/>
                <a:cs typeface="Arial" panose="020B0604020202020204" pitchFamily="34" charset="0"/>
              </a:rPr>
              <a:t>IL VALORE INCENTIVANTE.</a:t>
            </a:r>
          </a:p>
          <a:p>
            <a:r>
              <a:rPr lang="it-IT" b="1" dirty="0">
                <a:latin typeface="Arial" panose="020B0604020202020204" pitchFamily="34" charset="0"/>
                <a:cs typeface="Arial" panose="020B0604020202020204" pitchFamily="34" charset="0"/>
              </a:rPr>
              <a:t>OGGI SI E’ ARRIVATI ALLA CONCLUSIONE CHE CIO’ CHE SUPPORTA L’APPRENDIMENTO PER ASSOCIAZIONE NON SONO LA FREQUENZA, LA CONTIGUITA’ E IL VALORE DELL’INCENTIVO (SONO ASPETTI ANCORA PRESENTI MA L’APPRENDIMENTO E’ SUPPORTATO DA ALTRO…); PIUTTOSTO E’ IL </a:t>
            </a:r>
            <a:r>
              <a:rPr lang="it-IT" b="1" u="sng" dirty="0">
                <a:latin typeface="Arial" panose="020B0604020202020204" pitchFamily="34" charset="0"/>
                <a:cs typeface="Arial" panose="020B0604020202020204" pitchFamily="34" charset="0"/>
              </a:rPr>
              <a:t>SAPER FARE PREVISIONI ACCURATE:</a:t>
            </a:r>
            <a:r>
              <a:rPr lang="it-IT" b="1" dirty="0">
                <a:latin typeface="Arial" panose="020B0604020202020204" pitchFamily="34" charset="0"/>
                <a:cs typeface="Arial" panose="020B0604020202020204" pitchFamily="34" charset="0"/>
              </a:rPr>
              <a:t> L’APPRENDIMENTO RINFORZA SE STESSO GRAZIE AL CONTINUO CONFRONTO TRA CIO’ CHE E’ STATO APPRESO E LA PRECISIONE CON CUI QUEGLI APPRENDIMENTI CONSENTANO DI CAPIRE, PREVEDERE E CONTROLLARE L’AMBIENTE CIRCOSTANTE.</a:t>
            </a:r>
          </a:p>
        </p:txBody>
      </p:sp>
    </p:spTree>
    <p:extLst>
      <p:ext uri="{BB962C8B-B14F-4D97-AF65-F5344CB8AC3E}">
        <p14:creationId xmlns:p14="http://schemas.microsoft.com/office/powerpoint/2010/main" val="2309427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5F8CC1-F29C-CCB0-1EED-8F5B2407A578}"/>
              </a:ext>
            </a:extLst>
          </p:cNvPr>
          <p:cNvSpPr>
            <a:spLocks noGrp="1"/>
          </p:cNvSpPr>
          <p:nvPr>
            <p:ph type="title"/>
          </p:nvPr>
        </p:nvSpPr>
        <p:spPr>
          <a:xfrm>
            <a:off x="242889" y="171451"/>
            <a:ext cx="11730036" cy="457199"/>
          </a:xfrm>
        </p:spPr>
        <p:txBody>
          <a:bodyPr>
            <a:noAutofit/>
          </a:bodyPr>
          <a:lstStyle/>
          <a:p>
            <a:r>
              <a:rPr lang="it-IT" sz="2800" b="1" dirty="0">
                <a:latin typeface="Arial" panose="020B0604020202020204" pitchFamily="34" charset="0"/>
                <a:cs typeface="Arial" panose="020B0604020202020204" pitchFamily="34" charset="0"/>
              </a:rPr>
              <a:t>IL CONDIZIONAMENTO SECONDO TOLMAN</a:t>
            </a:r>
          </a:p>
        </p:txBody>
      </p:sp>
      <p:sp>
        <p:nvSpPr>
          <p:cNvPr id="3" name="Segnaposto contenuto 2">
            <a:extLst>
              <a:ext uri="{FF2B5EF4-FFF2-40B4-BE49-F238E27FC236}">
                <a16:creationId xmlns:a16="http://schemas.microsoft.com/office/drawing/2014/main" id="{4F1B94D5-F74D-5281-C765-53930A349BFD}"/>
              </a:ext>
            </a:extLst>
          </p:cNvPr>
          <p:cNvSpPr>
            <a:spLocks noGrp="1"/>
          </p:cNvSpPr>
          <p:nvPr>
            <p:ph idx="1"/>
          </p:nvPr>
        </p:nvSpPr>
        <p:spPr>
          <a:xfrm>
            <a:off x="242888" y="771525"/>
            <a:ext cx="11730035" cy="5915024"/>
          </a:xfrm>
        </p:spPr>
        <p:txBody>
          <a:bodyPr>
            <a:normAutofit lnSpcReduction="10000"/>
          </a:bodyPr>
          <a:lstStyle/>
          <a:p>
            <a:r>
              <a:rPr lang="it-IT" b="1" dirty="0">
                <a:latin typeface="Arial" panose="020B0604020202020204" pitchFamily="34" charset="0"/>
                <a:cs typeface="Arial" panose="020B0604020202020204" pitchFamily="34" charset="0"/>
              </a:rPr>
              <a:t>SECONDO </a:t>
            </a:r>
            <a:r>
              <a:rPr lang="it-IT" b="1" u="sng" dirty="0">
                <a:latin typeface="Arial" panose="020B0604020202020204" pitchFamily="34" charset="0"/>
                <a:cs typeface="Arial" panose="020B0604020202020204" pitchFamily="34" charset="0"/>
              </a:rPr>
              <a:t>TOLMAN</a:t>
            </a:r>
            <a:r>
              <a:rPr lang="it-IT" b="1" dirty="0">
                <a:latin typeface="Arial" panose="020B0604020202020204" pitchFamily="34" charset="0"/>
                <a:cs typeface="Arial" panose="020B0604020202020204" pitchFamily="34" charset="0"/>
              </a:rPr>
              <a:t> TRA LO STIMOLO S E LA RISPOSTA R SI INTERPONEVA Lo </a:t>
            </a:r>
            <a:r>
              <a:rPr lang="it-IT" b="1" i="1" u="sng" dirty="0">
                <a:solidFill>
                  <a:srgbClr val="FF0000"/>
                </a:solidFill>
                <a:latin typeface="Arial" panose="020B0604020202020204" pitchFamily="34" charset="0"/>
                <a:cs typeface="Arial" panose="020B0604020202020204" pitchFamily="34" charset="0"/>
              </a:rPr>
              <a:t>ORGANISMO</a:t>
            </a:r>
            <a:r>
              <a:rPr lang="it-IT" b="1" dirty="0">
                <a:latin typeface="Arial" panose="020B0604020202020204" pitchFamily="34" charset="0"/>
                <a:cs typeface="Arial" panose="020B0604020202020204" pitchFamily="34" charset="0"/>
              </a:rPr>
              <a:t>: LE INFORMAZIONI IN ENTRATA VENIVANO ELABORATE SOTTO FORMA DI UNA «MAPPA MENTALE» DELL’AMBIENTE DI TIPO COGNITIVO. QUESTA MAPPA INDICAVA PERCORSI, SENTIERI E RELAZIONI TRA EVENTI. </a:t>
            </a:r>
          </a:p>
          <a:p>
            <a:r>
              <a:rPr lang="it-IT" b="1" dirty="0">
                <a:latin typeface="Arial" panose="020B0604020202020204" pitchFamily="34" charset="0"/>
                <a:cs typeface="Arial" panose="020B0604020202020204" pitchFamily="34" charset="0"/>
              </a:rPr>
              <a:t>QUESTI ELEMENTI SONO STATI SCOPERTI DA TOLMAN ATTRAVERSO I SUOI ESPERIMENTI SUI TOPI: POSTI NEL LABIRINTO OGGETTO DI STUDIO, I TOPI VAGAVANO PER DIVERSO TEMPO NEI CORRIDOI PRIMA DI ARRIVARE NELLA STANZA </a:t>
            </a:r>
            <a:r>
              <a:rPr lang="it-IT" b="1" i="1" dirty="0">
                <a:latin typeface="Arial" panose="020B0604020202020204" pitchFamily="34" charset="0"/>
                <a:cs typeface="Arial" panose="020B0604020202020204" pitchFamily="34" charset="0"/>
              </a:rPr>
              <a:t>FOOD</a:t>
            </a:r>
            <a:r>
              <a:rPr lang="it-IT" b="1" dirty="0">
                <a:latin typeface="Arial" panose="020B0604020202020204" pitchFamily="34" charset="0"/>
                <a:cs typeface="Arial" panose="020B0604020202020204" pitchFamily="34" charset="0"/>
              </a:rPr>
              <a:t>, ALCUNI TROVAVANO IL CIBO DOPO IL TERZO GIORNO, ALTRI ANCHE DOPO IL SETTIMO GIORNO. COME MOSTRAVANO LE CURVE DI APPRENDIMENTO, I GIORNI IN CUI I TOPI DEI GRUPPI SPERIMENTALI VAGAVANO NEL LABIRINTO IN ASSENZA DI INCENTIVI, NON ERANO STATI SPESI INVANO; I TOPI AVEVANO APPRESO AD ORIENTARSI, TANTO CHE IL GIORNO SUCCESSIVO IN CUI AVEVANO TROVATO IL CIBO SI RECAVANO DIRETTAMENTE NELLA STANZA </a:t>
            </a:r>
            <a:r>
              <a:rPr lang="it-IT" b="1" i="1" dirty="0">
                <a:latin typeface="Arial" panose="020B0604020202020204" pitchFamily="34" charset="0"/>
                <a:cs typeface="Arial" panose="020B0604020202020204" pitchFamily="34" charset="0"/>
              </a:rPr>
              <a:t>FOOD</a:t>
            </a:r>
            <a:r>
              <a:rPr lang="it-IT" b="1" dirty="0">
                <a:latin typeface="Arial" panose="020B0604020202020204" pitchFamily="34" charset="0"/>
                <a:cs typeface="Arial" panose="020B0604020202020204" pitchFamily="34" charset="0"/>
              </a:rPr>
              <a:t>.</a:t>
            </a:r>
          </a:p>
          <a:p>
            <a:r>
              <a:rPr lang="it-IT" b="1" dirty="0">
                <a:latin typeface="Arial" panose="020B0604020202020204" pitchFamily="34" charset="0"/>
                <a:cs typeface="Arial" panose="020B0604020202020204" pitchFamily="34" charset="0"/>
              </a:rPr>
              <a:t>QUESTI RISULTATI DIMOSTRANO CHE IL RINFORZO </a:t>
            </a:r>
            <a:r>
              <a:rPr lang="it-IT" b="1" i="1" dirty="0">
                <a:solidFill>
                  <a:srgbClr val="FF0000"/>
                </a:solidFill>
                <a:latin typeface="Arial" panose="020B0604020202020204" pitchFamily="34" charset="0"/>
                <a:cs typeface="Arial" panose="020B0604020202020204" pitchFamily="34" charset="0"/>
              </a:rPr>
              <a:t>NON E’ UNA CONDIZIONE NECESSARIA</a:t>
            </a:r>
            <a:r>
              <a:rPr lang="it-IT" b="1" dirty="0">
                <a:solidFill>
                  <a:srgbClr val="FF0000"/>
                </a:solidFill>
                <a:latin typeface="Arial" panose="020B0604020202020204" pitchFamily="34" charset="0"/>
                <a:cs typeface="Arial" panose="020B0604020202020204" pitchFamily="34" charset="0"/>
              </a:rPr>
              <a:t> </a:t>
            </a:r>
            <a:r>
              <a:rPr lang="it-IT" b="1" dirty="0">
                <a:latin typeface="Arial" panose="020B0604020202020204" pitchFamily="34" charset="0"/>
                <a:cs typeface="Arial" panose="020B0604020202020204" pitchFamily="34" charset="0"/>
              </a:rPr>
              <a:t>PERCHE’ ABBIA LUOGO L’APPRENDIMENTO DI ASSOCIAZIONI TRA DIVERSI STIMOLI AMIENTALI.</a:t>
            </a:r>
          </a:p>
        </p:txBody>
      </p:sp>
    </p:spTree>
    <p:extLst>
      <p:ext uri="{BB962C8B-B14F-4D97-AF65-F5344CB8AC3E}">
        <p14:creationId xmlns:p14="http://schemas.microsoft.com/office/powerpoint/2010/main" val="990581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9762F8-DA7B-AA1D-4BF2-9C6166FBC84D}"/>
              </a:ext>
            </a:extLst>
          </p:cNvPr>
          <p:cNvSpPr>
            <a:spLocks noGrp="1"/>
          </p:cNvSpPr>
          <p:nvPr>
            <p:ph type="title"/>
          </p:nvPr>
        </p:nvSpPr>
        <p:spPr>
          <a:xfrm>
            <a:off x="257175" y="228601"/>
            <a:ext cx="11715750" cy="500062"/>
          </a:xfrm>
        </p:spPr>
        <p:txBody>
          <a:bodyPr>
            <a:normAutofit/>
          </a:bodyPr>
          <a:lstStyle/>
          <a:p>
            <a:r>
              <a:rPr lang="it-IT" sz="2800" b="1" dirty="0">
                <a:latin typeface="Arial" panose="020B0604020202020204" pitchFamily="34" charset="0"/>
                <a:cs typeface="Arial" panose="020B0604020202020204" pitchFamily="34" charset="0"/>
              </a:rPr>
              <a:t>IL CONDIZIONAMENTO SECONDO TOLMAN</a:t>
            </a:r>
          </a:p>
        </p:txBody>
      </p:sp>
      <p:sp>
        <p:nvSpPr>
          <p:cNvPr id="3" name="Segnaposto contenuto 2">
            <a:extLst>
              <a:ext uri="{FF2B5EF4-FFF2-40B4-BE49-F238E27FC236}">
                <a16:creationId xmlns:a16="http://schemas.microsoft.com/office/drawing/2014/main" id="{594A3F52-301A-61AF-8907-C02741A175CB}"/>
              </a:ext>
            </a:extLst>
          </p:cNvPr>
          <p:cNvSpPr>
            <a:spLocks noGrp="1"/>
          </p:cNvSpPr>
          <p:nvPr>
            <p:ph idx="1"/>
          </p:nvPr>
        </p:nvSpPr>
        <p:spPr>
          <a:xfrm>
            <a:off x="257175" y="842963"/>
            <a:ext cx="11815763" cy="5786436"/>
          </a:xfrm>
        </p:spPr>
        <p:txBody>
          <a:bodyPr/>
          <a:lstStyle/>
          <a:p>
            <a:r>
              <a:rPr lang="it-IT" b="1" dirty="0">
                <a:latin typeface="Arial" panose="020B0604020202020204" pitchFamily="34" charset="0"/>
                <a:cs typeface="Arial" panose="020B0604020202020204" pitchFamily="34" charset="0"/>
              </a:rPr>
              <a:t>TOLMAN IN SEGUITO DIMOSTRO’ IL </a:t>
            </a:r>
            <a:r>
              <a:rPr lang="it-IT" b="1" u="sng" dirty="0">
                <a:latin typeface="Arial" panose="020B0604020202020204" pitchFamily="34" charset="0"/>
                <a:cs typeface="Arial" panose="020B0604020202020204" pitchFamily="34" charset="0"/>
              </a:rPr>
              <a:t>FENOMENO DELL’ORIENTAMENTO SPAZIALE</a:t>
            </a:r>
            <a:r>
              <a:rPr lang="it-IT" b="1" dirty="0">
                <a:latin typeface="Arial" panose="020B0604020202020204" pitchFamily="34" charset="0"/>
                <a:cs typeface="Arial" panose="020B0604020202020204" pitchFamily="34" charset="0"/>
              </a:rPr>
              <a:t> NELL’APPRENDIMENTO DI LABIRINTI: I TOPI AVEVANO IMPARATO IN CHE DIREZIONE SI TROVAVA LA LORO DESTINAZIONE ED ERANO IN GRADO DI CALCOLARE PERCORSI NUOVI E PIU’ RAPIDI PER IL RAGGIUNGIMENTO DELLA LORO META;</a:t>
            </a:r>
          </a:p>
          <a:p>
            <a:r>
              <a:rPr lang="it-IT" b="1" dirty="0">
                <a:latin typeface="Arial" panose="020B0604020202020204" pitchFamily="34" charset="0"/>
                <a:cs typeface="Arial" panose="020B0604020202020204" pitchFamily="34" charset="0"/>
              </a:rPr>
              <a:t>GLI STUDI DI TOLMAN FORNISCONO PROVE DELL’ESISTENZA DI STADI INTERMEDI DI ELABORAZIONE TRA STIMOLI E COMPORTAMENTI: I TOPI ERANO IN GRADO DI COSTRUIRE MAPPE MENTALI DI CONNESSIONI TRA STIMOLI IN ASSENZA DI INCENTIVI ED ERANO IN GRADO DI USARLE IN MODO FLESSIBILE.</a:t>
            </a:r>
          </a:p>
          <a:p>
            <a:r>
              <a:rPr lang="it-IT" b="1" dirty="0">
                <a:latin typeface="Arial" panose="020B0604020202020204" pitchFamily="34" charset="0"/>
                <a:cs typeface="Arial" panose="020B0604020202020204" pitchFamily="34" charset="0"/>
              </a:rPr>
              <a:t>L’APPRENDIMENTO AVVENIVA ATTRAVERSO L’ESPLORAZIONE ATTIVA E L’OSSERVAZIONE. L’EVENTO INCENTIVANTE SERVIVA A FAR EMERGERE COMPORTAMENTI </a:t>
            </a:r>
            <a:r>
              <a:rPr lang="it-IT" b="1" i="1" dirty="0">
                <a:latin typeface="Arial" panose="020B0604020202020204" pitchFamily="34" charset="0"/>
                <a:cs typeface="Arial" panose="020B0604020202020204" pitchFamily="34" charset="0"/>
              </a:rPr>
              <a:t>MANIFESTI </a:t>
            </a:r>
            <a:r>
              <a:rPr lang="it-IT" b="1" dirty="0">
                <a:latin typeface="Arial" panose="020B0604020202020204" pitchFamily="34" charset="0"/>
                <a:cs typeface="Arial" panose="020B0604020202020204" pitchFamily="34" charset="0"/>
              </a:rPr>
              <a:t>DAI PRECEDENTI APPRENDIMENTI </a:t>
            </a:r>
            <a:r>
              <a:rPr lang="it-IT" b="1" i="1" dirty="0">
                <a:latin typeface="Arial" panose="020B0604020202020204" pitchFamily="34" charset="0"/>
                <a:cs typeface="Arial" panose="020B0604020202020204" pitchFamily="34" charset="0"/>
              </a:rPr>
              <a:t>LATENTI.</a:t>
            </a:r>
          </a:p>
          <a:p>
            <a:r>
              <a:rPr lang="it-IT" b="1" dirty="0">
                <a:latin typeface="Arial" panose="020B0604020202020204" pitchFamily="34" charset="0"/>
                <a:cs typeface="Arial" panose="020B0604020202020204" pitchFamily="34" charset="0"/>
              </a:rPr>
              <a:t>QUESTI STUDI HANNO CONSENTITO DI CONCEPIRE CHE L’APPRENDIMENTO NON COINCIDE CON LA MODIFICA DEL COMPORTAMENTO, MA SEMMAI CON </a:t>
            </a:r>
            <a:r>
              <a:rPr lang="it-IT" b="1" dirty="0">
                <a:solidFill>
                  <a:srgbClr val="FF0000"/>
                </a:solidFill>
                <a:latin typeface="Arial" panose="020B0604020202020204" pitchFamily="34" charset="0"/>
                <a:cs typeface="Arial" panose="020B0604020202020204" pitchFamily="34" charset="0"/>
              </a:rPr>
              <a:t>«LA CAUSA DELLA MODIFICA DEL COMPORTAMENTO» </a:t>
            </a:r>
            <a:r>
              <a:rPr lang="it-IT" b="1" dirty="0">
                <a:latin typeface="Arial" panose="020B0604020202020204" pitchFamily="34" charset="0"/>
                <a:cs typeface="Arial" panose="020B0604020202020204" pitchFamily="34" charset="0"/>
              </a:rPr>
              <a:t>(SLIDE 3).</a:t>
            </a:r>
            <a:endParaRPr lang="it-IT"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7190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CFC5C9-D974-FD0D-C94C-9465D825B4A5}"/>
              </a:ext>
            </a:extLst>
          </p:cNvPr>
          <p:cNvSpPr>
            <a:spLocks noGrp="1"/>
          </p:cNvSpPr>
          <p:nvPr>
            <p:ph type="title"/>
          </p:nvPr>
        </p:nvSpPr>
        <p:spPr>
          <a:xfrm>
            <a:off x="257175" y="200026"/>
            <a:ext cx="11658600" cy="400050"/>
          </a:xfrm>
        </p:spPr>
        <p:txBody>
          <a:bodyPr>
            <a:noAutofit/>
          </a:bodyPr>
          <a:lstStyle/>
          <a:p>
            <a:r>
              <a:rPr lang="it-IT" sz="2800" b="1" dirty="0">
                <a:latin typeface="Arial" panose="020B0604020202020204" pitchFamily="34" charset="0"/>
                <a:cs typeface="Arial" panose="020B0604020202020204" pitchFamily="34" charset="0"/>
              </a:rPr>
              <a:t>L’APPRENDIMENTO PER IMITAZIONE: BANDURA</a:t>
            </a:r>
          </a:p>
        </p:txBody>
      </p:sp>
      <p:sp>
        <p:nvSpPr>
          <p:cNvPr id="3" name="Segnaposto contenuto 2">
            <a:extLst>
              <a:ext uri="{FF2B5EF4-FFF2-40B4-BE49-F238E27FC236}">
                <a16:creationId xmlns:a16="http://schemas.microsoft.com/office/drawing/2014/main" id="{261A315E-FCBF-FAD3-2C28-1048BEB612EA}"/>
              </a:ext>
            </a:extLst>
          </p:cNvPr>
          <p:cNvSpPr>
            <a:spLocks noGrp="1"/>
          </p:cNvSpPr>
          <p:nvPr>
            <p:ph idx="1"/>
          </p:nvPr>
        </p:nvSpPr>
        <p:spPr>
          <a:xfrm>
            <a:off x="276225" y="600076"/>
            <a:ext cx="11658600" cy="6057898"/>
          </a:xfrm>
        </p:spPr>
        <p:txBody>
          <a:bodyPr>
            <a:normAutofit fontScale="92500" lnSpcReduction="20000"/>
          </a:bodyPr>
          <a:lstStyle/>
          <a:p>
            <a:r>
              <a:rPr lang="it-IT" b="1" dirty="0">
                <a:latin typeface="Arial" panose="020B0604020202020204" pitchFamily="34" charset="0"/>
                <a:cs typeface="Arial" panose="020B0604020202020204" pitchFamily="34" charset="0"/>
              </a:rPr>
              <a:t>NON SEMPRE E’ NECESSARIO L’INCENTIVO PERCHE’ L’APPRENDIMENTO SI TRADUCA IN COMPORTAMENTO MANIFESTO. </a:t>
            </a:r>
            <a:r>
              <a:rPr lang="it-IT" b="1" u="sng" dirty="0">
                <a:latin typeface="Arial" panose="020B0604020202020204" pitchFamily="34" charset="0"/>
                <a:cs typeface="Arial" panose="020B0604020202020204" pitchFamily="34" charset="0"/>
              </a:rPr>
              <a:t>BANDURA</a:t>
            </a:r>
            <a:r>
              <a:rPr lang="it-IT" b="1" dirty="0">
                <a:latin typeface="Arial" panose="020B0604020202020204" pitchFamily="34" charset="0"/>
                <a:cs typeface="Arial" panose="020B0604020202020204" pitchFamily="34" charset="0"/>
              </a:rPr>
              <a:t>, INTERESSATO ALLO SVILUPPO DEI COMPORTAMENTI AGGRESSIVI, DIMOSTRO’ CHE GRUPPI DI BAMBINI CHE AVEVANO OSSERVATO ADULTI METTERE IN ATTO COMPORTAMENTI AGGRESSIVI VERSO UN BAMBOLOTTO GONFIABILE, TENDEVANO POI A REPLICARE QUELLE TIPOLOGIE DI COMPORTAMENTO.</a:t>
            </a:r>
          </a:p>
          <a:p>
            <a:r>
              <a:rPr lang="it-IT" b="1" dirty="0">
                <a:latin typeface="Arial" panose="020B0604020202020204" pitchFamily="34" charset="0"/>
                <a:cs typeface="Arial" panose="020B0604020202020204" pitchFamily="34" charset="0"/>
              </a:rPr>
              <a:t>I COMPORTAMENTI ERANO STATI APPRESI IN MODO LATENTE, PER OSSERVAZIONE. ERANO STATI POI APPRESI PASSANDO DALL’APPRENDIMENTO LATENTE ALL’APPRENDIMENTO MANIFESTO. </a:t>
            </a:r>
          </a:p>
          <a:p>
            <a:r>
              <a:rPr lang="it-IT" b="1" dirty="0">
                <a:latin typeface="Arial" panose="020B0604020202020204" pitchFamily="34" charset="0"/>
                <a:cs typeface="Arial" panose="020B0604020202020204" pitchFamily="34" charset="0"/>
              </a:rPr>
              <a:t>SE I BAMBINI OSSERVAVANO CHE L’ADULTO VENIVA PUNITO PER I SUOI COMPORTAMENTI AGGRESSIVI, TENDEVANO A NON RIPRODURLI; SE INVECE OSSERVAVANO CHE ERA LODATO PER ESSI, TENDEVANO A RIPRODURLI IN MAGGIOR MISURA. QUESTO FENOMENO E’ NOTO COME </a:t>
            </a:r>
            <a:r>
              <a:rPr lang="it-IT" b="1" u="sng" dirty="0">
                <a:latin typeface="Arial" panose="020B0604020202020204" pitchFamily="34" charset="0"/>
                <a:cs typeface="Arial" panose="020B0604020202020204" pitchFamily="34" charset="0"/>
              </a:rPr>
              <a:t>RINFORZO VICARIO</a:t>
            </a:r>
            <a:r>
              <a:rPr lang="it-IT" b="1" dirty="0">
                <a:latin typeface="Arial" panose="020B0604020202020204" pitchFamily="34" charset="0"/>
                <a:cs typeface="Arial" panose="020B0604020202020204" pitchFamily="34" charset="0"/>
              </a:rPr>
              <a:t>. L’EFFICACIA DI «UN INCENTIVO ALTRUI» RICHIEDE CHE L’OSSERVATORE SIA IN GRADO DI OSSERVARE L’ESITO DI UN COMPORTAMENTO ESPRESSO DA ALTRI, VALUTARNE IL VALORE PUR SENZA AVERLO DIRETTAMENTE ESPERITO E SIA IN GRADO DI STABILIRE SE QUEI COMPORTAMENTI «SIANO O NON SIANO STATI» LE PROBABILI CAUSE DEGLI INCENTIVI RICEVUTI DAL MODELLO.</a:t>
            </a:r>
          </a:p>
          <a:p>
            <a:r>
              <a:rPr lang="it-IT" b="1" dirty="0">
                <a:latin typeface="Arial" panose="020B0604020202020204" pitchFamily="34" charset="0"/>
                <a:cs typeface="Arial" panose="020B0604020202020204" pitchFamily="34" charset="0"/>
              </a:rPr>
              <a:t>BANDURA DIMOSTRO’ CHE L’APPRENDIMENTO E I COMPORTAMENTI PER IMITAZIONE SONO POSSIBILI E FREQUENTI (TEORIA DELL’APPRENDIMENTO SOCIALE).</a:t>
            </a:r>
          </a:p>
        </p:txBody>
      </p:sp>
    </p:spTree>
    <p:extLst>
      <p:ext uri="{BB962C8B-B14F-4D97-AF65-F5344CB8AC3E}">
        <p14:creationId xmlns:p14="http://schemas.microsoft.com/office/powerpoint/2010/main" val="3570971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48C676-695A-D0A5-AACC-9E415844E04E}"/>
              </a:ext>
            </a:extLst>
          </p:cNvPr>
          <p:cNvSpPr>
            <a:spLocks noGrp="1"/>
          </p:cNvSpPr>
          <p:nvPr>
            <p:ph type="title"/>
          </p:nvPr>
        </p:nvSpPr>
        <p:spPr>
          <a:xfrm>
            <a:off x="242888" y="142875"/>
            <a:ext cx="11701461" cy="557213"/>
          </a:xfrm>
        </p:spPr>
        <p:txBody>
          <a:bodyPr>
            <a:normAutofit/>
          </a:bodyPr>
          <a:lstStyle/>
          <a:p>
            <a:r>
              <a:rPr lang="it-IT" sz="2800" b="1" dirty="0">
                <a:latin typeface="Arial" panose="020B0604020202020204" pitchFamily="34" charset="0"/>
                <a:cs typeface="Arial" panose="020B0604020202020204" pitchFamily="34" charset="0"/>
              </a:rPr>
              <a:t>ALTRE FORME DI APPRENDIMENTO</a:t>
            </a:r>
          </a:p>
        </p:txBody>
      </p:sp>
      <p:sp>
        <p:nvSpPr>
          <p:cNvPr id="3" name="Segnaposto contenuto 2">
            <a:extLst>
              <a:ext uri="{FF2B5EF4-FFF2-40B4-BE49-F238E27FC236}">
                <a16:creationId xmlns:a16="http://schemas.microsoft.com/office/drawing/2014/main" id="{02DBBC24-95FA-B526-1DE1-79D12BBCC2FE}"/>
              </a:ext>
            </a:extLst>
          </p:cNvPr>
          <p:cNvSpPr>
            <a:spLocks noGrp="1"/>
          </p:cNvSpPr>
          <p:nvPr>
            <p:ph idx="1"/>
          </p:nvPr>
        </p:nvSpPr>
        <p:spPr>
          <a:xfrm>
            <a:off x="242888" y="700089"/>
            <a:ext cx="11701461" cy="5886450"/>
          </a:xfrm>
        </p:spPr>
        <p:txBody>
          <a:bodyPr>
            <a:normAutofit lnSpcReduction="10000"/>
          </a:bodyPr>
          <a:lstStyle/>
          <a:p>
            <a:r>
              <a:rPr lang="it-IT" b="1" dirty="0">
                <a:latin typeface="Arial" panose="020B0604020202020204" pitchFamily="34" charset="0"/>
                <a:cs typeface="Arial" panose="020B0604020202020204" pitchFamily="34" charset="0"/>
              </a:rPr>
              <a:t>LE </a:t>
            </a:r>
            <a:r>
              <a:rPr lang="it-IT" b="1" u="sng" dirty="0">
                <a:latin typeface="Arial" panose="020B0604020202020204" pitchFamily="34" charset="0"/>
                <a:cs typeface="Arial" panose="020B0604020202020204" pitchFamily="34" charset="0"/>
              </a:rPr>
              <a:t>CORRELAZIONI ILLUSORIE</a:t>
            </a:r>
            <a:r>
              <a:rPr lang="it-IT" b="1" dirty="0">
                <a:latin typeface="Arial" panose="020B0604020202020204" pitchFamily="34" charset="0"/>
                <a:cs typeface="Arial" panose="020B0604020202020204" pitchFamily="34" charset="0"/>
              </a:rPr>
              <a:t>: ESSE CONTRIBUISCONO A FORMARE O PRESERVARE NUMEROSE CREDENZE PERICOLOSE E FALLACI: PREGIUDIZI, RAZZISMI, SUPERSTIZIONI, FIDUCIA VERSO PRATICHE MAGICHE O TRATTAMENTI INEFFICACI; IN QUESTE CREDENZE SI ASSOCIA UN </a:t>
            </a:r>
            <a:r>
              <a:rPr lang="it-IT" b="1" u="sng" dirty="0">
                <a:latin typeface="Arial" panose="020B0604020202020204" pitchFamily="34" charset="0"/>
                <a:cs typeface="Arial" panose="020B0604020202020204" pitchFamily="34" charset="0"/>
              </a:rPr>
              <a:t>ANTECEDENTE IPOTETICO </a:t>
            </a:r>
            <a:r>
              <a:rPr lang="it-IT" b="1" dirty="0">
                <a:latin typeface="Arial" panose="020B0604020202020204" pitchFamily="34" charset="0"/>
                <a:cs typeface="Arial" panose="020B0604020202020204" pitchFamily="34" charset="0"/>
              </a:rPr>
              <a:t>(UN EVENTO, UN COMPORTAMENTO, UN ATTRIBUTO, AD ES. FAR PARTE DI UN CERTO GRUPPO SOCIALE O ETNICO, ESEGUIRE UN RITO, ASSUMERE UNA SOSTANZA, ECC.) AD UN </a:t>
            </a:r>
            <a:r>
              <a:rPr lang="it-IT" b="1" u="sng" dirty="0">
                <a:latin typeface="Arial" panose="020B0604020202020204" pitchFamily="34" charset="0"/>
                <a:cs typeface="Arial" panose="020B0604020202020204" pitchFamily="34" charset="0"/>
              </a:rPr>
              <a:t>CONSEGUENTE IPOTETICO </a:t>
            </a:r>
            <a:r>
              <a:rPr lang="it-IT" b="1" dirty="0">
                <a:latin typeface="Arial" panose="020B0604020202020204" pitchFamily="34" charset="0"/>
                <a:cs typeface="Arial" panose="020B0604020202020204" pitchFamily="34" charset="0"/>
              </a:rPr>
              <a:t>(ALTRI COMPORTAMENTI O ATTRIBUTI, COME ESSERE PIGRI, DISONESTI, PROLUNGARSI LA VITA, GUARIRE DA UNA MALATTIA, OTTENERE UN SUCCESSO, ECC.). </a:t>
            </a:r>
          </a:p>
          <a:p>
            <a:r>
              <a:rPr lang="it-IT" b="1" dirty="0">
                <a:latin typeface="Arial" panose="020B0604020202020204" pitchFamily="34" charset="0"/>
                <a:cs typeface="Arial" panose="020B0604020202020204" pitchFamily="34" charset="0"/>
              </a:rPr>
              <a:t>QUESTE A LORO VOLTA POSSONO PROVOCARE LE </a:t>
            </a:r>
            <a:r>
              <a:rPr lang="it-IT" b="1" u="sng" dirty="0">
                <a:latin typeface="Arial" panose="020B0604020202020204" pitchFamily="34" charset="0"/>
                <a:cs typeface="Arial" panose="020B0604020202020204" pitchFamily="34" charset="0"/>
              </a:rPr>
              <a:t>ILLUSIONI DI CONTROLLO</a:t>
            </a:r>
            <a:r>
              <a:rPr lang="it-IT" b="1" dirty="0">
                <a:latin typeface="Arial" panose="020B0604020202020204" pitchFamily="34" charset="0"/>
                <a:cs typeface="Arial" panose="020B0604020202020204" pitchFamily="34" charset="0"/>
              </a:rPr>
              <a:t>: CONVINZIONI DI POTER ESERCITARE CONTROLLO SU EVENTI INDIPENDENTEMENTE DA NOI, COME QUANDO SI RITIENE CHE SCEGLIERE IL BIGLIETTO DELLA LOTTERIA AUMENTI LE CHANCE DI VINCERE O CHE SVOLGENDO QUALCHE RITO CI SI POSSA GARANTIRE SALUTE E BUONA SORTE.</a:t>
            </a:r>
          </a:p>
          <a:p>
            <a:r>
              <a:rPr lang="it-IT" b="1" u="sng" dirty="0">
                <a:latin typeface="Arial" panose="020B0604020202020204" pitchFamily="34" charset="0"/>
                <a:cs typeface="Arial" panose="020B0604020202020204" pitchFamily="34" charset="0"/>
              </a:rPr>
              <a:t>L’APPRENDIMENTO DELLA FUGA</a:t>
            </a:r>
            <a:r>
              <a:rPr lang="it-IT" b="1" dirty="0">
                <a:latin typeface="Arial" panose="020B0604020202020204" pitchFamily="34" charset="0"/>
                <a:cs typeface="Arial" panose="020B0604020202020204" pitchFamily="34" charset="0"/>
              </a:rPr>
              <a:t>: IMPARARE A FUGGIRE DA UNO STIMOLO AVERSIVO PIU’ RAPIDAMENTE POSSIBILE DOPO UN PRIMO CONTATTO.</a:t>
            </a:r>
          </a:p>
          <a:p>
            <a:r>
              <a:rPr lang="it-IT" b="1" u="sng" dirty="0">
                <a:latin typeface="Arial" panose="020B0604020202020204" pitchFamily="34" charset="0"/>
                <a:cs typeface="Arial" panose="020B0604020202020204" pitchFamily="34" charset="0"/>
              </a:rPr>
              <a:t>APPRENDIMENTO ALL’EVITAMENTO</a:t>
            </a:r>
            <a:r>
              <a:rPr lang="it-IT" b="1" dirty="0">
                <a:latin typeface="Arial" panose="020B0604020202020204" pitchFamily="34" charset="0"/>
                <a:cs typeface="Arial" panose="020B0604020202020204" pitchFamily="34" charset="0"/>
              </a:rPr>
              <a:t>: IMPARARE AD EVITARE LO STIMOLO AVERSIVO</a:t>
            </a:r>
          </a:p>
        </p:txBody>
      </p:sp>
    </p:spTree>
    <p:extLst>
      <p:ext uri="{BB962C8B-B14F-4D97-AF65-F5344CB8AC3E}">
        <p14:creationId xmlns:p14="http://schemas.microsoft.com/office/powerpoint/2010/main" val="27735891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DF977D-FB52-E2B9-70ED-1145CDA1D679}"/>
              </a:ext>
            </a:extLst>
          </p:cNvPr>
          <p:cNvSpPr>
            <a:spLocks noGrp="1"/>
          </p:cNvSpPr>
          <p:nvPr>
            <p:ph type="title"/>
          </p:nvPr>
        </p:nvSpPr>
        <p:spPr>
          <a:xfrm>
            <a:off x="185738" y="100013"/>
            <a:ext cx="11758611" cy="485775"/>
          </a:xfrm>
        </p:spPr>
        <p:txBody>
          <a:bodyPr>
            <a:noAutofit/>
          </a:bodyPr>
          <a:lstStyle/>
          <a:p>
            <a:r>
              <a:rPr lang="it-IT" sz="2800" b="1" dirty="0">
                <a:latin typeface="Arial" panose="020B0604020202020204" pitchFamily="34" charset="0"/>
                <a:cs typeface="Arial" panose="020B0604020202020204" pitchFamily="34" charset="0"/>
              </a:rPr>
              <a:t>ALTRE FORME DI APPRENDIMENTO</a:t>
            </a:r>
          </a:p>
        </p:txBody>
      </p:sp>
      <p:sp>
        <p:nvSpPr>
          <p:cNvPr id="3" name="Segnaposto contenuto 2">
            <a:extLst>
              <a:ext uri="{FF2B5EF4-FFF2-40B4-BE49-F238E27FC236}">
                <a16:creationId xmlns:a16="http://schemas.microsoft.com/office/drawing/2014/main" id="{C67703A4-44AA-536B-95FB-51E13AA5AC40}"/>
              </a:ext>
            </a:extLst>
          </p:cNvPr>
          <p:cNvSpPr>
            <a:spLocks noGrp="1"/>
          </p:cNvSpPr>
          <p:nvPr>
            <p:ph idx="1"/>
          </p:nvPr>
        </p:nvSpPr>
        <p:spPr>
          <a:xfrm>
            <a:off x="0" y="585788"/>
            <a:ext cx="12192000" cy="6272213"/>
          </a:xfrm>
        </p:spPr>
        <p:txBody>
          <a:bodyPr>
            <a:normAutofit fontScale="85000" lnSpcReduction="20000"/>
          </a:bodyPr>
          <a:lstStyle/>
          <a:p>
            <a:r>
              <a:rPr lang="it-IT" b="1" dirty="0">
                <a:latin typeface="Arial" panose="020B0604020202020204" pitchFamily="34" charset="0"/>
                <a:cs typeface="Arial" panose="020B0604020202020204" pitchFamily="34" charset="0"/>
              </a:rPr>
              <a:t>L’APPRENDIMENTO «NON» ASSOCIATIVO: NON COMPORTA UN’ASSOCIAZIONE TRA EVENTI COME SUCCEDE NEI DUE SEGUENTI ASPETTI:</a:t>
            </a:r>
          </a:p>
          <a:p>
            <a:pPr marL="457200" indent="-457200">
              <a:buFont typeface="+mj-lt"/>
              <a:buAutoNum type="arabicPeriod"/>
            </a:pPr>
            <a:r>
              <a:rPr lang="it-IT" b="1" u="sng" dirty="0">
                <a:latin typeface="Arial" panose="020B0604020202020204" pitchFamily="34" charset="0"/>
                <a:cs typeface="Arial" panose="020B0604020202020204" pitchFamily="34" charset="0"/>
              </a:rPr>
              <a:t>L’ASSUEFAZIONE </a:t>
            </a:r>
            <a:r>
              <a:rPr lang="it-IT" b="1" dirty="0">
                <a:latin typeface="Arial" panose="020B0604020202020204" pitchFamily="34" charset="0"/>
                <a:cs typeface="Arial" panose="020B0604020202020204" pitchFamily="34" charset="0"/>
              </a:rPr>
              <a:t>(DIMINUZIONE DELLE RISPOSTE), E’ UN TIPO DI APPRENDIMENTO CHE SI VERIFICA QUANDO L’ORGANISMO NON PUO’ CONTROLLARE IL PROPRIO AMBIENTE E SI HA UNA RIDUZIONE DELLA RISPOSTA ALLO STIMOLO, COME AD ES. QUANDO SI ABITA IN UNA CITTA’ MOLTO RUMOROSA E SI IMPARA A NON SENTIRE PIU’ I RUMORI, CI SI ABITUA (QUANDO SI VA IN CAMPEGGIO IN QUESTI CASI LA PRIMA NOTTE NON SI DORME PER IL TROPPO SILENZIO);</a:t>
            </a:r>
          </a:p>
          <a:p>
            <a:pPr marL="457200" indent="-457200">
              <a:buFont typeface="+mj-lt"/>
              <a:buAutoNum type="arabicPeriod"/>
            </a:pPr>
            <a:r>
              <a:rPr lang="it-IT" b="1" u="sng" dirty="0">
                <a:latin typeface="Arial" panose="020B0604020202020204" pitchFamily="34" charset="0"/>
                <a:cs typeface="Arial" panose="020B0604020202020204" pitchFamily="34" charset="0"/>
              </a:rPr>
              <a:t>LA SENSIBILIZZAZIONE </a:t>
            </a:r>
            <a:r>
              <a:rPr lang="it-IT" b="1" dirty="0">
                <a:latin typeface="Arial" panose="020B0604020202020204" pitchFamily="34" charset="0"/>
                <a:cs typeface="Arial" panose="020B0604020202020204" pitchFamily="34" charset="0"/>
              </a:rPr>
              <a:t>(AUMENTO DELLE RISPOSTE), SOLITAMENTE E’ IL RISULTATO DI STIMOLI O EVENTI PRECEDENTI, SE AD ES. SI STA GUARDANDO UN FILM DELL’ORRORE E QUALCUNO SCHIOCCA LE DITA SI HA UN SOBBALZO; SI E’ STATI SENSIBILIZZATI ED UNO STIMOLO MINIMO PROVOCA UNA RISPOSTA ECCESSIVA (SOTTOPORRE UN ORGANISMO A STIMOLI DOLOROSI INTENSI, PRODURRA’ RISPOSTE SEMPRE ENERGICHE PER EFFETTO DELLA SENSIBILIZZAZIONE).</a:t>
            </a:r>
          </a:p>
          <a:p>
            <a:r>
              <a:rPr lang="it-IT" b="1" u="sng" dirty="0">
                <a:latin typeface="Arial" panose="020B0604020202020204" pitchFamily="34" charset="0"/>
                <a:cs typeface="Arial" panose="020B0604020202020204" pitchFamily="34" charset="0"/>
              </a:rPr>
              <a:t>LA SUPERSTIZIONE</a:t>
            </a:r>
            <a:r>
              <a:rPr lang="it-IT" b="1" dirty="0">
                <a:latin typeface="Arial" panose="020B0604020202020204" pitchFamily="34" charset="0"/>
                <a:cs typeface="Arial" panose="020B0604020202020204" pitchFamily="34" charset="0"/>
              </a:rPr>
              <a:t>: LA CONVINZIONE CHE LA RIPETIZIONE DI UN COMPORTAMENTO DETERMINERA’ O IMPEDIRA’ IL VERIFICARSI DI UN EVENTO (UNA SITUAZIONE ACCIDENTALE PUO’ SCATENARLA COME INDOSSARE GLI STESSI ABITI CHE «HANNO PORTATO FORTUNA»).</a:t>
            </a:r>
          </a:p>
          <a:p>
            <a:r>
              <a:rPr lang="it-IT" b="1" u="sng" dirty="0">
                <a:latin typeface="Arial" panose="020B0604020202020204" pitchFamily="34" charset="0"/>
                <a:cs typeface="Arial" panose="020B0604020202020204" pitchFamily="34" charset="0"/>
              </a:rPr>
              <a:t>L’INCAPACITA’ APPRESA</a:t>
            </a:r>
            <a:r>
              <a:rPr lang="it-IT" b="1" dirty="0">
                <a:latin typeface="Arial" panose="020B0604020202020204" pitchFamily="34" charset="0"/>
                <a:cs typeface="Arial" panose="020B0604020202020204" pitchFamily="34" charset="0"/>
              </a:rPr>
              <a:t>: ORGANISMI CONDIZIONATI DA UNA SCARICA INEVITABILE LI CONDUCE ALL’INCAPACITA’ APPRESA, NON SI PUO’ IMPEDIRE, FA APPRENDERE SENSO D’IMPOTENZA.</a:t>
            </a:r>
          </a:p>
          <a:p>
            <a:r>
              <a:rPr lang="it-IT" b="1" u="sng" dirty="0">
                <a:latin typeface="Arial" panose="020B0604020202020204" pitchFamily="34" charset="0"/>
                <a:cs typeface="Arial" panose="020B0604020202020204" pitchFamily="34" charset="0"/>
              </a:rPr>
              <a:t>PAURA APPRESA O CONDIZIONATA</a:t>
            </a:r>
            <a:r>
              <a:rPr lang="it-IT" b="1" dirty="0">
                <a:latin typeface="Arial" panose="020B0604020202020204" pitchFamily="34" charset="0"/>
                <a:cs typeface="Arial" panose="020B0604020202020204" pitchFamily="34" charset="0"/>
              </a:rPr>
              <a:t>: IL CASO DI ALBERT (</a:t>
            </a:r>
            <a:r>
              <a:rPr lang="it-IT" b="1">
                <a:latin typeface="Arial" panose="020B0604020202020204" pitchFamily="34" charset="0"/>
                <a:cs typeface="Arial" panose="020B0604020202020204" pitchFamily="34" charset="0"/>
              </a:rPr>
              <a:t>WATSON), </a:t>
            </a:r>
            <a:r>
              <a:rPr lang="it-IT" b="1" dirty="0">
                <a:latin typeface="Arial" panose="020B0604020202020204" pitchFamily="34" charset="0"/>
                <a:cs typeface="Arial" panose="020B0604020202020204" pitchFamily="34" charset="0"/>
              </a:rPr>
              <a:t>IN CUI A UN BAMBINO DI 9 MESI SI ASSOCIAVA LA VISTA DI UN RATTO BIANCO AD UN FORTE RUMORE. QUESTO SVILUPPO’ PAURA DEI RATTI (CONDIZIONAMENTO CLASSICO). QUESTA PAURA FU GENERALIZZATA AI CONIGLI BIANCHI O SIMILI.</a:t>
            </a:r>
          </a:p>
        </p:txBody>
      </p:sp>
    </p:spTree>
    <p:extLst>
      <p:ext uri="{BB962C8B-B14F-4D97-AF65-F5344CB8AC3E}">
        <p14:creationId xmlns:p14="http://schemas.microsoft.com/office/powerpoint/2010/main" val="347186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7EDB2C-B688-BE2C-4749-E818476C47A4}"/>
              </a:ext>
            </a:extLst>
          </p:cNvPr>
          <p:cNvSpPr>
            <a:spLocks noGrp="1"/>
          </p:cNvSpPr>
          <p:nvPr>
            <p:ph type="title"/>
          </p:nvPr>
        </p:nvSpPr>
        <p:spPr>
          <a:xfrm>
            <a:off x="228600" y="185739"/>
            <a:ext cx="11772899" cy="542924"/>
          </a:xfrm>
        </p:spPr>
        <p:txBody>
          <a:bodyPr>
            <a:normAutofit/>
          </a:bodyPr>
          <a:lstStyle/>
          <a:p>
            <a:r>
              <a:rPr lang="it-IT" sz="2800" b="1" dirty="0">
                <a:latin typeface="Arial" panose="020B0604020202020204" pitchFamily="34" charset="0"/>
                <a:cs typeface="Arial" panose="020B0604020202020204" pitchFamily="34" charset="0"/>
              </a:rPr>
              <a:t>DISTURBO SPECIFICO DELL’APPRENDIMENTO</a:t>
            </a:r>
          </a:p>
        </p:txBody>
      </p:sp>
      <p:sp>
        <p:nvSpPr>
          <p:cNvPr id="3" name="Segnaposto contenuto 2">
            <a:extLst>
              <a:ext uri="{FF2B5EF4-FFF2-40B4-BE49-F238E27FC236}">
                <a16:creationId xmlns:a16="http://schemas.microsoft.com/office/drawing/2014/main" id="{D16EC275-73D7-62DA-D067-355469F52C10}"/>
              </a:ext>
            </a:extLst>
          </p:cNvPr>
          <p:cNvSpPr>
            <a:spLocks noGrp="1"/>
          </p:cNvSpPr>
          <p:nvPr>
            <p:ph idx="1"/>
          </p:nvPr>
        </p:nvSpPr>
        <p:spPr>
          <a:xfrm>
            <a:off x="228600" y="871539"/>
            <a:ext cx="11963400" cy="5800722"/>
          </a:xfrm>
        </p:spPr>
        <p:txBody>
          <a:bodyPr>
            <a:normAutofit/>
          </a:bodyPr>
          <a:lstStyle/>
          <a:p>
            <a:pPr marL="457200" indent="-457200">
              <a:buFont typeface="+mj-lt"/>
              <a:buAutoNum type="alphaUcPeriod"/>
            </a:pPr>
            <a:r>
              <a:rPr lang="it-IT" sz="1800" b="1" dirty="0">
                <a:solidFill>
                  <a:srgbClr val="FF0000"/>
                </a:solidFill>
                <a:latin typeface="Arial" panose="020B0604020202020204" pitchFamily="34" charset="0"/>
                <a:cs typeface="Arial" panose="020B0604020202020204" pitchFamily="34" charset="0"/>
              </a:rPr>
              <a:t>DIFFICOLTA’ DI APPRENDIMENTO E NELL’USO DI ABILITA’ SCOLASTICHE, COME INDICATO DALLA PRESENZA DI ALMENO UNO DEI SEGUENTI SINTOMI CHE SONO PERSISTITI PER ALMENO SEI MESI, NONOSTANTE LA MESSA A DISPOSIZIONE DI INTERVENTI MIRATI SU TALI DIFFICOLTA’:</a:t>
            </a:r>
          </a:p>
          <a:p>
            <a:pPr marL="342900" indent="-342900">
              <a:buFont typeface="+mj-lt"/>
              <a:buAutoNum type="arabicPeriod"/>
            </a:pPr>
            <a:r>
              <a:rPr lang="it-IT" sz="1800" b="1" dirty="0">
                <a:latin typeface="Arial" panose="020B0604020202020204" pitchFamily="34" charset="0"/>
                <a:cs typeface="Arial" panose="020B0604020202020204" pitchFamily="34" charset="0"/>
              </a:rPr>
              <a:t>LETTURA DELLE PAROLE IMPRECISA O LENTA E FATICOSA (LEGGE IN MODO ERRATO, LENTAMENTE O CON ESITAZIONE, TIRA A INDOVINARE LE PAROLE, PRONUNCIA CON DIFFICOLTA’);</a:t>
            </a:r>
          </a:p>
          <a:p>
            <a:pPr marL="342900" indent="-342900">
              <a:buFont typeface="+mj-lt"/>
              <a:buAutoNum type="arabicPeriod"/>
            </a:pPr>
            <a:r>
              <a:rPr lang="it-IT" sz="1800" b="1" dirty="0">
                <a:latin typeface="Arial" panose="020B0604020202020204" pitchFamily="34" charset="0"/>
                <a:cs typeface="Arial" panose="020B0604020202020204" pitchFamily="34" charset="0"/>
              </a:rPr>
              <a:t>DIFFICOLTA’ NELLA COMPRENSIONE DEL SIGNIFICATO DI CIO’ CHE VIENE LETTO (ES. PUO’ LEGGERE TESTI IN MODO ADEGUATO MA NON COMPRENDE LE SEQUENZE, LE RELAZIONI, LE INFERENZE O SIGNIFICATI PROFONDI);</a:t>
            </a:r>
          </a:p>
          <a:p>
            <a:pPr marL="342900" indent="-342900">
              <a:buFont typeface="+mj-lt"/>
              <a:buAutoNum type="arabicPeriod"/>
            </a:pPr>
            <a:r>
              <a:rPr lang="it-IT" sz="1800" b="1" dirty="0">
                <a:latin typeface="Arial" panose="020B0604020202020204" pitchFamily="34" charset="0"/>
                <a:cs typeface="Arial" panose="020B0604020202020204" pitchFamily="34" charset="0"/>
              </a:rPr>
              <a:t>DIFFICOLTA’ NELLO SPELLING (ES. AGGIUNGE, OMETTE O SOSTITUISCE VOCALI O CONSONANTI);</a:t>
            </a:r>
          </a:p>
          <a:p>
            <a:pPr marL="342900" indent="-342900">
              <a:buFont typeface="+mj-lt"/>
              <a:buAutoNum type="arabicPeriod"/>
            </a:pPr>
            <a:r>
              <a:rPr lang="it-IT" sz="1800" b="1" dirty="0">
                <a:latin typeface="Arial" panose="020B0604020202020204" pitchFamily="34" charset="0"/>
                <a:cs typeface="Arial" panose="020B0604020202020204" pitchFamily="34" charset="0"/>
              </a:rPr>
              <a:t>DIFFICOLTA’ CON L’ESPRESSIONE SCRITTA (ERRORI GRAMMATICALI O DI PUNTEGGIATURA, SCARSA ORGANIZZAZIONE DI PARAGRAFI, L’ESPRESSIONE SCRITTA MANCA DI CHIAREZZA);</a:t>
            </a:r>
          </a:p>
          <a:p>
            <a:pPr marL="342900" indent="-342900">
              <a:buFont typeface="+mj-lt"/>
              <a:buAutoNum type="arabicPeriod"/>
            </a:pPr>
            <a:r>
              <a:rPr lang="it-IT" sz="1800" b="1" dirty="0">
                <a:latin typeface="Arial" panose="020B0604020202020204" pitchFamily="34" charset="0"/>
                <a:cs typeface="Arial" panose="020B0604020202020204" pitchFamily="34" charset="0"/>
              </a:rPr>
              <a:t>DIFFICOLTA’ DI PADRONEGGIARE IL CONCETTO DI NUMERO, I DATI NUMERICI O IL CALCOLO (PER ES. SCARSA COMPRENSIONE DEI NUMERI A UNA CIFRA, SI PERDE IN CALCOLI ARITMETICI);</a:t>
            </a:r>
          </a:p>
          <a:p>
            <a:pPr marL="342900" indent="-342900">
              <a:buFont typeface="+mj-lt"/>
              <a:buAutoNum type="arabicPeriod"/>
            </a:pPr>
            <a:r>
              <a:rPr lang="it-IT" sz="1800" b="1" dirty="0">
                <a:latin typeface="Arial" panose="020B0604020202020204" pitchFamily="34" charset="0"/>
                <a:cs typeface="Arial" panose="020B0604020202020204" pitchFamily="34" charset="0"/>
              </a:rPr>
              <a:t>DIFFICOLTA’ NEL RAGIONAMENTO MATEMATICO (ES. GRAVI DIFFICOLTA’ AD APPLICARE CONCETTI MATEMATICI, DATI O PROCEDURE PER RISOLVERE PROBLEMI QUANTITATIVI</a:t>
            </a:r>
          </a:p>
        </p:txBody>
      </p:sp>
    </p:spTree>
    <p:extLst>
      <p:ext uri="{BB962C8B-B14F-4D97-AF65-F5344CB8AC3E}">
        <p14:creationId xmlns:p14="http://schemas.microsoft.com/office/powerpoint/2010/main" val="2319991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61E7E1-6E55-192B-7646-63D7849CF9CC}"/>
              </a:ext>
            </a:extLst>
          </p:cNvPr>
          <p:cNvSpPr>
            <a:spLocks noGrp="1"/>
          </p:cNvSpPr>
          <p:nvPr>
            <p:ph type="title"/>
          </p:nvPr>
        </p:nvSpPr>
        <p:spPr>
          <a:xfrm>
            <a:off x="242888" y="185739"/>
            <a:ext cx="11658599" cy="500061"/>
          </a:xfrm>
        </p:spPr>
        <p:txBody>
          <a:bodyPr>
            <a:normAutofit/>
          </a:bodyPr>
          <a:lstStyle/>
          <a:p>
            <a:r>
              <a:rPr lang="it-IT" sz="2800" b="1" dirty="0">
                <a:latin typeface="Arial" panose="020B0604020202020204" pitchFamily="34" charset="0"/>
                <a:cs typeface="Arial" panose="020B0604020202020204" pitchFamily="34" charset="0"/>
              </a:rPr>
              <a:t>DISTURBO SPECIFICO DELL’APPRENDIMENTO</a:t>
            </a:r>
          </a:p>
        </p:txBody>
      </p:sp>
      <p:sp>
        <p:nvSpPr>
          <p:cNvPr id="3" name="Segnaposto contenuto 2">
            <a:extLst>
              <a:ext uri="{FF2B5EF4-FFF2-40B4-BE49-F238E27FC236}">
                <a16:creationId xmlns:a16="http://schemas.microsoft.com/office/drawing/2014/main" id="{BCA7454C-1866-DBC7-3517-123460C5E19F}"/>
              </a:ext>
            </a:extLst>
          </p:cNvPr>
          <p:cNvSpPr>
            <a:spLocks noGrp="1"/>
          </p:cNvSpPr>
          <p:nvPr>
            <p:ph idx="1"/>
          </p:nvPr>
        </p:nvSpPr>
        <p:spPr>
          <a:xfrm>
            <a:off x="242888" y="685801"/>
            <a:ext cx="11658599" cy="5986460"/>
          </a:xfrm>
        </p:spPr>
        <p:txBody>
          <a:bodyPr>
            <a:normAutofit/>
          </a:bodyPr>
          <a:lstStyle/>
          <a:p>
            <a:pPr marL="342900" indent="-342900">
              <a:buFont typeface="+mj-lt"/>
              <a:buAutoNum type="alphaUcPeriod" startAt="2"/>
            </a:pPr>
            <a:r>
              <a:rPr lang="it-IT" sz="1800" b="1" dirty="0">
                <a:solidFill>
                  <a:srgbClr val="FF0000"/>
                </a:solidFill>
                <a:latin typeface="Arial" panose="020B0604020202020204" pitchFamily="34" charset="0"/>
                <a:cs typeface="Arial" panose="020B0604020202020204" pitchFamily="34" charset="0"/>
              </a:rPr>
              <a:t>LE ABILITA’ SCOLASTICHE COLPITE SONO NOTEVOLEMENTE AL DI SOTTO DI QUELLE ATTESE PER L’ETA’ CRONOLOGICA DELL’INDIVIDUO E CAUSANO SIGNIFICATIVA INTERFERENZA CON IL RENDIMENTO SCOLASTICO O LAVORATIVO O CON ATTIVITA’ QUOTIDIANE, COME CONFERMATO DA MISURAZIONI STANDARDIZZATE SOMMINISTRATE INDIVIDUALMENTE;</a:t>
            </a:r>
            <a:endParaRPr lang="it-IT" sz="1800" b="1" dirty="0">
              <a:latin typeface="Arial" panose="020B0604020202020204" pitchFamily="34" charset="0"/>
              <a:cs typeface="Arial" panose="020B0604020202020204" pitchFamily="34" charset="0"/>
            </a:endParaRPr>
          </a:p>
          <a:p>
            <a:pPr marL="342900" indent="-342900">
              <a:buFont typeface="+mj-lt"/>
              <a:buAutoNum type="alphaUcPeriod" startAt="2"/>
            </a:pPr>
            <a:r>
              <a:rPr lang="it-IT" sz="1800" b="1" dirty="0">
                <a:solidFill>
                  <a:srgbClr val="FF0000"/>
                </a:solidFill>
                <a:latin typeface="Arial" panose="020B0604020202020204" pitchFamily="34" charset="0"/>
                <a:cs typeface="Arial" panose="020B0604020202020204" pitchFamily="34" charset="0"/>
              </a:rPr>
              <a:t>LE DIFFICOLTA’ DI APPRENDIMENTO INIZIANO DURANTE GLI ANNI SCOLASTICI MA POSSONO MANIFESTARSI PIENAMENTE FINO A CHE LA RICHIESTA RISPETTO A QUESTE CAPACITA’ SCOLASTICHE COLPITE SUPERA LE LIMITATE CAPACITA’ DELL’INDIVIDUO (COME NELLE PROVE A TEMPO, NELLA LETTURA O SCRITTURA DI DOCUMENTI COMPLESSI E LUNGHI IN BREVE TEMPO, CON CARICHI SCOLASTICI ECCESSIVI);</a:t>
            </a:r>
          </a:p>
          <a:p>
            <a:pPr marL="342900" indent="-342900">
              <a:buFont typeface="+mj-lt"/>
              <a:buAutoNum type="alphaUcPeriod" startAt="2"/>
            </a:pPr>
            <a:r>
              <a:rPr lang="it-IT" sz="1800" b="1" dirty="0">
                <a:solidFill>
                  <a:srgbClr val="FF0000"/>
                </a:solidFill>
                <a:latin typeface="Arial" panose="020B0604020202020204" pitchFamily="34" charset="0"/>
                <a:cs typeface="Arial" panose="020B0604020202020204" pitchFamily="34" charset="0"/>
              </a:rPr>
              <a:t>LE DIFFICOLTA’ DI APPRENDIMENTO NON SONO GIUSITIFICATE DA DISABILITA’ INTELLETTIVE, ACUITA’ VISIVA O UDITIVA ALTERATA, DA ALTRI DISTURBI MENTALI O NEUROLOGICI, AVVERSITA’ PSICOLOGICHE, MANCATA CONOSCENZA DELLA LINGUA, DELL’ISTRUZIONE SCOLASTICA OPPURE DA ISTRUZIONE SCOLASTICA INADEGUATA.</a:t>
            </a:r>
          </a:p>
          <a:p>
            <a:pPr marL="0" indent="0">
              <a:buNone/>
            </a:pPr>
            <a:r>
              <a:rPr lang="it-IT" sz="1800" b="1" dirty="0">
                <a:latin typeface="Arial" panose="020B0604020202020204" pitchFamily="34" charset="0"/>
                <a:cs typeface="Arial" panose="020B0604020202020204" pitchFamily="34" charset="0"/>
              </a:rPr>
              <a:t>SPECIFICARE SE CON COMPROMISSIONE DELLA LETTURA: LA </a:t>
            </a:r>
            <a:r>
              <a:rPr lang="it-IT" sz="1800" b="1" u="sng" dirty="0">
                <a:latin typeface="Arial" panose="020B0604020202020204" pitchFamily="34" charset="0"/>
                <a:cs typeface="Arial" panose="020B0604020202020204" pitchFamily="34" charset="0"/>
              </a:rPr>
              <a:t>DISLESSIA</a:t>
            </a:r>
            <a:r>
              <a:rPr lang="it-IT" sz="1800" b="1" dirty="0">
                <a:latin typeface="Arial" panose="020B0604020202020204" pitchFamily="34" charset="0"/>
                <a:cs typeface="Arial" panose="020B0604020202020204" pitchFamily="34" charset="0"/>
              </a:rPr>
              <a:t> E’ UN PATTERN DI DIFFICOLTA’ DI APPRENDIMENTO CARATTERIZZATO DA PROBLEMI DI RICONOSCIMENTO ACCURATO E FLUENTE DELLE PAROLE, CON SCARSE ABILITA’ DI DECODIFICA E SPELLING. </a:t>
            </a:r>
          </a:p>
        </p:txBody>
      </p:sp>
    </p:spTree>
    <p:extLst>
      <p:ext uri="{BB962C8B-B14F-4D97-AF65-F5344CB8AC3E}">
        <p14:creationId xmlns:p14="http://schemas.microsoft.com/office/powerpoint/2010/main" val="2414525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6E55CA-F42E-8F34-540D-315E805C9CB8}"/>
              </a:ext>
            </a:extLst>
          </p:cNvPr>
          <p:cNvSpPr>
            <a:spLocks noGrp="1"/>
          </p:cNvSpPr>
          <p:nvPr>
            <p:ph type="title"/>
          </p:nvPr>
        </p:nvSpPr>
        <p:spPr>
          <a:xfrm>
            <a:off x="700088" y="192881"/>
            <a:ext cx="10801349" cy="585788"/>
          </a:xfrm>
        </p:spPr>
        <p:txBody>
          <a:bodyPr>
            <a:normAutofit/>
          </a:bodyPr>
          <a:lstStyle/>
          <a:p>
            <a:r>
              <a:rPr lang="it-IT" sz="2800" b="1" dirty="0"/>
              <a:t>L’APPRENDIMENTO</a:t>
            </a:r>
          </a:p>
        </p:txBody>
      </p:sp>
      <p:sp>
        <p:nvSpPr>
          <p:cNvPr id="3" name="Segnaposto contenuto 2">
            <a:extLst>
              <a:ext uri="{FF2B5EF4-FFF2-40B4-BE49-F238E27FC236}">
                <a16:creationId xmlns:a16="http://schemas.microsoft.com/office/drawing/2014/main" id="{17B7243E-77E0-5397-6D84-5264798FF25D}"/>
              </a:ext>
            </a:extLst>
          </p:cNvPr>
          <p:cNvSpPr>
            <a:spLocks noGrp="1"/>
          </p:cNvSpPr>
          <p:nvPr>
            <p:ph idx="1"/>
          </p:nvPr>
        </p:nvSpPr>
        <p:spPr>
          <a:xfrm>
            <a:off x="700088" y="957263"/>
            <a:ext cx="10801349" cy="5707856"/>
          </a:xfrm>
        </p:spPr>
        <p:txBody>
          <a:bodyPr>
            <a:normAutofit lnSpcReduction="10000"/>
          </a:bodyPr>
          <a:lstStyle/>
          <a:p>
            <a:r>
              <a:rPr lang="it-IT" b="1" dirty="0">
                <a:latin typeface="Arial" panose="020B0604020202020204" pitchFamily="34" charset="0"/>
                <a:cs typeface="Arial" panose="020B0604020202020204" pitchFamily="34" charset="0"/>
              </a:rPr>
              <a:t>DEFINIZIONE MODERNA DI APPRENDIMENTO: «RICEVERE E RITENERE NELLA MENTE, IMPARARE». </a:t>
            </a:r>
            <a:r>
              <a:rPr lang="it-IT" b="1" u="sng" dirty="0">
                <a:latin typeface="Arial" panose="020B0604020202020204" pitchFamily="34" charset="0"/>
                <a:cs typeface="Arial" panose="020B0604020202020204" pitchFamily="34" charset="0"/>
              </a:rPr>
              <a:t>KANDEL </a:t>
            </a:r>
            <a:r>
              <a:rPr lang="it-IT" b="1" dirty="0">
                <a:latin typeface="Arial" panose="020B0604020202020204" pitchFamily="34" charset="0"/>
                <a:cs typeface="Arial" panose="020B0604020202020204" pitchFamily="34" charset="0"/>
              </a:rPr>
              <a:t>LO DEFINI’ «</a:t>
            </a:r>
            <a:r>
              <a:rPr lang="it-IT" b="1" dirty="0">
                <a:solidFill>
                  <a:srgbClr val="FF0000"/>
                </a:solidFill>
                <a:latin typeface="Arial" panose="020B0604020202020204" pitchFamily="34" charset="0"/>
                <a:cs typeface="Arial" panose="020B0604020202020204" pitchFamily="34" charset="0"/>
              </a:rPr>
              <a:t>IL PROCESSO MEDIANTE IL QUALE SI ACQUISISCONO CONOSCENZE SUL MONDO</a:t>
            </a:r>
            <a:r>
              <a:rPr lang="it-IT" b="1" dirty="0">
                <a:latin typeface="Arial" panose="020B0604020202020204" pitchFamily="34" charset="0"/>
                <a:cs typeface="Arial" panose="020B0604020202020204" pitchFamily="34" charset="0"/>
              </a:rPr>
              <a:t>».</a:t>
            </a:r>
          </a:p>
          <a:p>
            <a:r>
              <a:rPr lang="it-IT" b="1" dirty="0">
                <a:latin typeface="Arial" panose="020B0604020202020204" pitchFamily="34" charset="0"/>
                <a:cs typeface="Arial" panose="020B0604020202020204" pitchFamily="34" charset="0"/>
              </a:rPr>
              <a:t>UNA DEFINIZIONE PIU’ CONTEMPORANEA: </a:t>
            </a:r>
            <a:r>
              <a:rPr lang="it-IT" b="1" dirty="0">
                <a:solidFill>
                  <a:srgbClr val="FF0000"/>
                </a:solidFill>
                <a:latin typeface="Arial" panose="020B0604020202020204" pitchFamily="34" charset="0"/>
                <a:cs typeface="Arial" panose="020B0604020202020204" pitchFamily="34" charset="0"/>
              </a:rPr>
              <a:t>CAMBIAMENTO RELATIVAMENTE PERMANENTE NEL COMPORTAMENTO, PRODOTTO DALL’ESPERIENZA</a:t>
            </a:r>
            <a:r>
              <a:rPr lang="it-IT" b="1" dirty="0">
                <a:latin typeface="Arial" panose="020B0604020202020204" pitchFamily="34" charset="0"/>
                <a:cs typeface="Arial" panose="020B0604020202020204" pitchFamily="34" charset="0"/>
              </a:rPr>
              <a:t>. TALE DEFINIZIONE ANCHE SE PIU’ OBSOLETA AIUTA A CAPIRE IL PERCORSO STORICO DEGLI STUDI SU UNA FORMA DI APPRENDIMENTO, OSSIA </a:t>
            </a:r>
            <a:r>
              <a:rPr lang="it-IT" b="1" dirty="0">
                <a:solidFill>
                  <a:srgbClr val="0070C0"/>
                </a:solidFill>
                <a:latin typeface="Arial" panose="020B0604020202020204" pitchFamily="34" charset="0"/>
                <a:cs typeface="Arial" panose="020B0604020202020204" pitchFamily="34" charset="0"/>
              </a:rPr>
              <a:t>«QUELLO GUIDATO DALL’ESPERIENZA PERSONALE E DIRETTA CHE UN ORGANISMO FA DELL’AMBIENTE IN CUI VIVE E CRESCE». </a:t>
            </a:r>
          </a:p>
          <a:p>
            <a:r>
              <a:rPr lang="it-IT" b="1" dirty="0">
                <a:latin typeface="Arial" panose="020B0604020202020204" pitchFamily="34" charset="0"/>
                <a:cs typeface="Arial" panose="020B0604020202020204" pitchFamily="34" charset="0"/>
              </a:rPr>
              <a:t>L’APPRENDIMENTO E’ UN PROCESSO CENTRALE IN TUTTA LA PSICOLOGIA; IN NATURA L’APPRENDIMENTO E’ UN PROCESSO ADATTIVO CHE PERMETTE LA SOPRAVVIVENZA (AD ESEMPIO GLI ANIMALI ASSOCIANO IL SAPORE AMARO DEI CIBI ALLA POSSIBILITA’ CHE SI TRATTI DI CIBI VELENOSI E QUESTO LI PORTA A SCARTARLI, ANCHE SE NON SI TRATTA DI UNA REGOLA CHE I CIBI AMARI SONO VELENOSI). ESSO E’ FONDAMENTALE PER TUTTI GLI ORGANISMI ANIMALI.</a:t>
            </a:r>
          </a:p>
        </p:txBody>
      </p:sp>
    </p:spTree>
    <p:extLst>
      <p:ext uri="{BB962C8B-B14F-4D97-AF65-F5344CB8AC3E}">
        <p14:creationId xmlns:p14="http://schemas.microsoft.com/office/powerpoint/2010/main" val="2024831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E480B4-BA8F-9A23-6037-5EB953E279E7}"/>
              </a:ext>
            </a:extLst>
          </p:cNvPr>
          <p:cNvSpPr>
            <a:spLocks noGrp="1"/>
          </p:cNvSpPr>
          <p:nvPr>
            <p:ph type="title"/>
          </p:nvPr>
        </p:nvSpPr>
        <p:spPr>
          <a:xfrm>
            <a:off x="300039" y="185739"/>
            <a:ext cx="11730036" cy="457199"/>
          </a:xfrm>
        </p:spPr>
        <p:txBody>
          <a:bodyPr>
            <a:noAutofit/>
          </a:bodyPr>
          <a:lstStyle/>
          <a:p>
            <a:r>
              <a:rPr lang="it-IT" sz="2800" b="1" dirty="0">
                <a:latin typeface="Arial" panose="020B0604020202020204" pitchFamily="34" charset="0"/>
                <a:cs typeface="Arial" panose="020B0604020202020204" pitchFamily="34" charset="0"/>
              </a:rPr>
              <a:t>DISTURBO SPECIFICO DELL’APPRENDIMENTO</a:t>
            </a:r>
          </a:p>
        </p:txBody>
      </p:sp>
      <p:sp>
        <p:nvSpPr>
          <p:cNvPr id="3" name="Segnaposto contenuto 2">
            <a:extLst>
              <a:ext uri="{FF2B5EF4-FFF2-40B4-BE49-F238E27FC236}">
                <a16:creationId xmlns:a16="http://schemas.microsoft.com/office/drawing/2014/main" id="{874253A4-BB23-5D10-F3E3-EA39D38D29D4}"/>
              </a:ext>
            </a:extLst>
          </p:cNvPr>
          <p:cNvSpPr>
            <a:spLocks noGrp="1"/>
          </p:cNvSpPr>
          <p:nvPr>
            <p:ph idx="1"/>
          </p:nvPr>
        </p:nvSpPr>
        <p:spPr>
          <a:xfrm>
            <a:off x="300038" y="828675"/>
            <a:ext cx="11730035" cy="5843586"/>
          </a:xfrm>
        </p:spPr>
        <p:txBody>
          <a:bodyPr/>
          <a:lstStyle/>
          <a:p>
            <a:r>
              <a:rPr lang="it-IT" b="1" dirty="0">
                <a:latin typeface="Arial" panose="020B0604020202020204" pitchFamily="34" charset="0"/>
                <a:cs typeface="Arial" panose="020B0604020202020204" pitchFamily="34" charset="0"/>
              </a:rPr>
              <a:t>CON COMPROMISSIONE DEL CALCOLO: LA </a:t>
            </a:r>
            <a:r>
              <a:rPr lang="it-IT" b="1" u="sng" dirty="0">
                <a:latin typeface="Arial" panose="020B0604020202020204" pitchFamily="34" charset="0"/>
                <a:cs typeface="Arial" panose="020B0604020202020204" pitchFamily="34" charset="0"/>
              </a:rPr>
              <a:t>DISCALCULIA</a:t>
            </a:r>
            <a:r>
              <a:rPr lang="it-IT" b="1" dirty="0">
                <a:latin typeface="Arial" panose="020B0604020202020204" pitchFamily="34" charset="0"/>
                <a:cs typeface="Arial" panose="020B0604020202020204" pitchFamily="34" charset="0"/>
              </a:rPr>
              <a:t> E’ UN TERMINE ALTERNATIVO PER RIFERIRISI A UN PATTERN DI DIFFICOLTA’ CARATTERIZZATO DA PROBLEMI NELL’ELABORARE INFORMAZIONI NUMERICHE, IMPARARE FORMULE ARITMETICHE ED ESEGUIRE CALCOLI IN MANIERA ACCURATA O FLUENTE</a:t>
            </a:r>
          </a:p>
          <a:p>
            <a:r>
              <a:rPr lang="it-IT" b="1" dirty="0">
                <a:latin typeface="Arial" panose="020B0604020202020204" pitchFamily="34" charset="0"/>
                <a:cs typeface="Arial" panose="020B0604020202020204" pitchFamily="34" charset="0"/>
              </a:rPr>
              <a:t>IL DISTURBO DELL’APPRENDIMENTO E’ UN DISTURBO DI ORIGINE BIOLOGICA CHE COMPRENDE UN’INTERAZIONE TRA FATTORI GENETICI, EPIGENETICI ED AMBIENTALI.</a:t>
            </a:r>
          </a:p>
          <a:p>
            <a:r>
              <a:rPr lang="it-IT" b="1" dirty="0">
                <a:latin typeface="Arial" panose="020B0604020202020204" pitchFamily="34" charset="0"/>
                <a:cs typeface="Arial" panose="020B0604020202020204" pitchFamily="34" charset="0"/>
              </a:rPr>
              <a:t>ESSO COMPORTA NOTEVOLI DISAGI NEI SOGGETTI COLPITI CHE VANNO COMPRESI E SOSTENUTI.</a:t>
            </a:r>
          </a:p>
        </p:txBody>
      </p:sp>
    </p:spTree>
    <p:extLst>
      <p:ext uri="{BB962C8B-B14F-4D97-AF65-F5344CB8AC3E}">
        <p14:creationId xmlns:p14="http://schemas.microsoft.com/office/powerpoint/2010/main" val="3620129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620FC-428F-E81C-D827-B1C8C13BC390}"/>
              </a:ext>
            </a:extLst>
          </p:cNvPr>
          <p:cNvSpPr>
            <a:spLocks noGrp="1"/>
          </p:cNvSpPr>
          <p:nvPr>
            <p:ph type="title"/>
          </p:nvPr>
        </p:nvSpPr>
        <p:spPr>
          <a:xfrm>
            <a:off x="328613" y="214313"/>
            <a:ext cx="11687175" cy="1028700"/>
          </a:xfrm>
        </p:spPr>
        <p:txBody>
          <a:bodyPr>
            <a:normAutofit fontScale="90000"/>
          </a:bodyPr>
          <a:lstStyle/>
          <a:p>
            <a:pPr algn="l"/>
            <a:r>
              <a:rPr lang="it-IT" sz="2000" b="1" dirty="0">
                <a:latin typeface="Arial" panose="020B0604020202020204" pitchFamily="34" charset="0"/>
                <a:cs typeface="Arial" panose="020B0604020202020204" pitchFamily="34" charset="0"/>
              </a:rPr>
              <a:t>OGNI DISTURBO NON SOLO QUELLO DELL’APPRENDIMENTO, VA RICONOSCIUTO E LA PERSONA CHE NE SOFFRE VA COMPRESA, ACCETTATA ED AIUTATA NEL MASSIMO RISPETTO, NELL’ACCETTAZIONE E CON TUTTA L’EMPATIA POSSIBILE, PERCHE’ CHI SOFFRE DI QUESTI DISTURBI NON HA SCELTO AVERLI.</a:t>
            </a:r>
          </a:p>
        </p:txBody>
      </p:sp>
      <p:pic>
        <p:nvPicPr>
          <p:cNvPr id="10" name="Segnaposto contenuto 9">
            <a:extLst>
              <a:ext uri="{FF2B5EF4-FFF2-40B4-BE49-F238E27FC236}">
                <a16:creationId xmlns:a16="http://schemas.microsoft.com/office/drawing/2014/main" id="{245A387D-C743-8474-5F4B-0571CA86EB59}"/>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771650" y="1385888"/>
            <a:ext cx="8343900" cy="5057775"/>
          </a:xfrm>
        </p:spPr>
      </p:pic>
    </p:spTree>
    <p:extLst>
      <p:ext uri="{BB962C8B-B14F-4D97-AF65-F5344CB8AC3E}">
        <p14:creationId xmlns:p14="http://schemas.microsoft.com/office/powerpoint/2010/main" val="726082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DB3624-E5DF-B71E-062E-D49D6575437A}"/>
              </a:ext>
            </a:extLst>
          </p:cNvPr>
          <p:cNvSpPr>
            <a:spLocks noGrp="1"/>
          </p:cNvSpPr>
          <p:nvPr>
            <p:ph type="title"/>
          </p:nvPr>
        </p:nvSpPr>
        <p:spPr>
          <a:xfrm>
            <a:off x="414339" y="257175"/>
            <a:ext cx="11372850" cy="542925"/>
          </a:xfrm>
        </p:spPr>
        <p:txBody>
          <a:bodyPr>
            <a:normAutofit/>
          </a:bodyPr>
          <a:lstStyle/>
          <a:p>
            <a:r>
              <a:rPr lang="it-IT" sz="2800" b="1" dirty="0">
                <a:latin typeface="Arial" panose="020B0604020202020204" pitchFamily="34" charset="0"/>
                <a:cs typeface="Arial" panose="020B0604020202020204" pitchFamily="34" charset="0"/>
              </a:rPr>
              <a:t>L’APPRENDIMENTO</a:t>
            </a:r>
          </a:p>
        </p:txBody>
      </p:sp>
      <p:sp>
        <p:nvSpPr>
          <p:cNvPr id="3" name="Segnaposto contenuto 2">
            <a:extLst>
              <a:ext uri="{FF2B5EF4-FFF2-40B4-BE49-F238E27FC236}">
                <a16:creationId xmlns:a16="http://schemas.microsoft.com/office/drawing/2014/main" id="{5E21A143-9AA8-038C-A098-3909A0627789}"/>
              </a:ext>
            </a:extLst>
          </p:cNvPr>
          <p:cNvSpPr>
            <a:spLocks noGrp="1"/>
          </p:cNvSpPr>
          <p:nvPr>
            <p:ph idx="1"/>
          </p:nvPr>
        </p:nvSpPr>
        <p:spPr>
          <a:xfrm>
            <a:off x="414339" y="671513"/>
            <a:ext cx="11372850" cy="5929312"/>
          </a:xfrm>
        </p:spPr>
        <p:txBody>
          <a:bodyPr>
            <a:normAutofit lnSpcReduction="10000"/>
          </a:bodyPr>
          <a:lstStyle/>
          <a:p>
            <a:r>
              <a:rPr lang="it-IT" b="1" dirty="0">
                <a:latin typeface="Arial" panose="020B0604020202020204" pitchFamily="34" charset="0"/>
                <a:cs typeface="Arial" panose="020B0604020202020204" pitchFamily="34" charset="0"/>
              </a:rPr>
              <a:t>IL COMPORTAMENTO OSSERVABILE </a:t>
            </a:r>
            <a:r>
              <a:rPr lang="it-IT" b="1" dirty="0" err="1">
                <a:latin typeface="Arial" panose="020B0604020202020204" pitchFamily="34" charset="0"/>
                <a:cs typeface="Arial" panose="020B0604020202020204" pitchFamily="34" charset="0"/>
              </a:rPr>
              <a:t>é</a:t>
            </a:r>
            <a:r>
              <a:rPr lang="it-IT" b="1" dirty="0">
                <a:latin typeface="Arial" panose="020B0604020202020204" pitchFamily="34" charset="0"/>
                <a:cs typeface="Arial" panose="020B0604020202020204" pitchFamily="34" charset="0"/>
              </a:rPr>
              <a:t> UNO DEI RISULTATI DELL’APPRENDIMENTO. NELLA TRADIZIONE DELLA SCUOLA COMPORTAMENTISTA L’APPRENDIMENTO è STATO DEFINITO COME «MODIFICA DEL COMPORTAMENTO», MA IN Realtà ESSO è «</a:t>
            </a:r>
            <a:r>
              <a:rPr lang="it-IT" b="1" dirty="0">
                <a:solidFill>
                  <a:srgbClr val="FF0000"/>
                </a:solidFill>
                <a:latin typeface="Arial" panose="020B0604020202020204" pitchFamily="34" charset="0"/>
                <a:cs typeface="Arial" panose="020B0604020202020204" pitchFamily="34" charset="0"/>
              </a:rPr>
              <a:t>LA CAUSA DELLE MODIFICHE DEI COMPORTAMENTI</a:t>
            </a:r>
            <a:r>
              <a:rPr lang="it-IT" b="1" dirty="0">
                <a:latin typeface="Arial" panose="020B0604020202020204" pitchFamily="34" charset="0"/>
                <a:cs typeface="Arial" panose="020B0604020202020204" pitchFamily="34" charset="0"/>
              </a:rPr>
              <a:t>».</a:t>
            </a:r>
          </a:p>
          <a:p>
            <a:r>
              <a:rPr lang="it-IT" b="1" dirty="0">
                <a:latin typeface="Arial" panose="020B0604020202020204" pitchFamily="34" charset="0"/>
                <a:cs typeface="Arial" panose="020B0604020202020204" pitchFamily="34" charset="0"/>
              </a:rPr>
              <a:t>LA SCUOLA COMPORTAMENTISTA SPIEGAVA I COMPORTAMENTI TRAMITE UNA CONNESSIONE TRA S ED R, MA DAGLI ANNI 30 DEL NOVECENTO L’APPROCCIO S-O-R SOSTITUI’ IL PRIMO, INTERPONENDO «L’ORGANISMO». </a:t>
            </a:r>
          </a:p>
          <a:p>
            <a:r>
              <a:rPr lang="it-IT" b="1" dirty="0">
                <a:latin typeface="Arial" panose="020B0604020202020204" pitchFamily="34" charset="0"/>
                <a:cs typeface="Arial" panose="020B0604020202020204" pitchFamily="34" charset="0"/>
              </a:rPr>
              <a:t>GLI STUDI SULL’APPRENDIMENTO RICHIAMANO A DUE FORME DI CONDIZIONAMENTO:</a:t>
            </a:r>
          </a:p>
          <a:p>
            <a:pPr marL="457200" indent="-457200">
              <a:buFont typeface="+mj-lt"/>
              <a:buAutoNum type="arabicPeriod"/>
            </a:pPr>
            <a:r>
              <a:rPr lang="it-IT" b="1" dirty="0">
                <a:latin typeface="Arial" panose="020B0604020202020204" pitchFamily="34" charset="0"/>
                <a:cs typeface="Arial" panose="020B0604020202020204" pitchFamily="34" charset="0"/>
              </a:rPr>
              <a:t>IL CONDIZIONAMENTO CLASSICO;</a:t>
            </a:r>
          </a:p>
          <a:p>
            <a:pPr marL="457200" indent="-457200">
              <a:buFont typeface="+mj-lt"/>
              <a:buAutoNum type="arabicPeriod"/>
            </a:pPr>
            <a:r>
              <a:rPr lang="it-IT" b="1" dirty="0">
                <a:latin typeface="Arial" panose="020B0604020202020204" pitchFamily="34" charset="0"/>
                <a:cs typeface="Arial" panose="020B0604020202020204" pitchFamily="34" charset="0"/>
              </a:rPr>
              <a:t>IL CONDIZIONAMENTO STRUMENTALE O OPERANTE.</a:t>
            </a:r>
          </a:p>
          <a:p>
            <a:pPr marL="0" indent="0">
              <a:buNone/>
            </a:pPr>
            <a:r>
              <a:rPr lang="it-IT" b="1" dirty="0">
                <a:latin typeface="Arial" panose="020B0604020202020204" pitchFamily="34" charset="0"/>
                <a:cs typeface="Arial" panose="020B0604020202020204" pitchFamily="34" charset="0"/>
              </a:rPr>
              <a:t>L’APPRENDIMENTO ASSOCIATIVO  E’ QUELLA FORMA DI APPRENDIMENTO IN CUI LO STIMOLO E’ ASSOCIATO ALLA RISPOSTA. </a:t>
            </a:r>
          </a:p>
          <a:p>
            <a:pPr marL="0" indent="0">
              <a:buNone/>
            </a:pPr>
            <a:r>
              <a:rPr lang="it-IT" b="1" dirty="0">
                <a:latin typeface="Arial" panose="020B0604020202020204" pitchFamily="34" charset="0"/>
                <a:cs typeface="Arial" panose="020B0604020202020204" pitchFamily="34" charset="0"/>
              </a:rPr>
              <a:t>ESISTE ANCHE L’APPRENDIMENTO NON ASSOCIATIVO TRA DUE EVENTI: L’ASSUEFAZIONE (DIMINUZIONE DELLE RISPOSTE) E SENSIBILIZZAZIONE (</a:t>
            </a:r>
            <a:r>
              <a:rPr lang="it-IT" b="1" dirty="0" err="1">
                <a:latin typeface="Arial" panose="020B0604020202020204" pitchFamily="34" charset="0"/>
                <a:cs typeface="Arial" panose="020B0604020202020204" pitchFamily="34" charset="0"/>
              </a:rPr>
              <a:t>AUmENTO</a:t>
            </a:r>
            <a:r>
              <a:rPr lang="it-IT" b="1" dirty="0">
                <a:latin typeface="Arial" panose="020B0604020202020204" pitchFamily="34" charset="0"/>
                <a:cs typeface="Arial" panose="020B0604020202020204" pitchFamily="34" charset="0"/>
              </a:rPr>
              <a:t> DELLE RISPOSTE).</a:t>
            </a:r>
          </a:p>
          <a:p>
            <a:pPr marL="457200" indent="-457200">
              <a:buFont typeface="+mj-lt"/>
              <a:buAutoNum type="arabicPeriod"/>
            </a:pPr>
            <a:endParaRPr lang="it-IT"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3997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699455-EF2E-C4D4-2F7B-3EE2619DEB89}"/>
              </a:ext>
            </a:extLst>
          </p:cNvPr>
          <p:cNvSpPr>
            <a:spLocks noGrp="1"/>
          </p:cNvSpPr>
          <p:nvPr>
            <p:ph type="title"/>
          </p:nvPr>
        </p:nvSpPr>
        <p:spPr>
          <a:xfrm>
            <a:off x="342900" y="185739"/>
            <a:ext cx="11530013" cy="557211"/>
          </a:xfrm>
        </p:spPr>
        <p:txBody>
          <a:bodyPr>
            <a:normAutofit/>
          </a:bodyPr>
          <a:lstStyle/>
          <a:p>
            <a:r>
              <a:rPr lang="it-IT" sz="2800" b="1" dirty="0">
                <a:latin typeface="Arial" panose="020B0604020202020204" pitchFamily="34" charset="0"/>
                <a:cs typeface="Arial" panose="020B0604020202020204" pitchFamily="34" charset="0"/>
              </a:rPr>
              <a:t>FUNZIONI DELL’APPRENDIMENTO</a:t>
            </a:r>
          </a:p>
        </p:txBody>
      </p:sp>
      <p:sp>
        <p:nvSpPr>
          <p:cNvPr id="3" name="Segnaposto contenuto 2">
            <a:extLst>
              <a:ext uri="{FF2B5EF4-FFF2-40B4-BE49-F238E27FC236}">
                <a16:creationId xmlns:a16="http://schemas.microsoft.com/office/drawing/2014/main" id="{5788882B-0FC6-3ED7-6C50-ED3195A6C72A}"/>
              </a:ext>
            </a:extLst>
          </p:cNvPr>
          <p:cNvSpPr>
            <a:spLocks noGrp="1"/>
          </p:cNvSpPr>
          <p:nvPr>
            <p:ph idx="1"/>
          </p:nvPr>
        </p:nvSpPr>
        <p:spPr>
          <a:xfrm>
            <a:off x="342900" y="842963"/>
            <a:ext cx="11530013" cy="5543550"/>
          </a:xfrm>
        </p:spPr>
        <p:txBody>
          <a:bodyPr>
            <a:normAutofit fontScale="92500" lnSpcReduction="10000"/>
          </a:bodyPr>
          <a:lstStyle/>
          <a:p>
            <a:r>
              <a:rPr lang="it-IT" b="1" dirty="0">
                <a:latin typeface="Arial" panose="020B0604020202020204" pitchFamily="34" charset="0"/>
                <a:cs typeface="Arial" panose="020B0604020202020204" pitchFamily="34" charset="0"/>
              </a:rPr>
              <a:t>L’APPRENDIMENTO ASSOCIATIVO HA DUE FUNZIONI:</a:t>
            </a:r>
          </a:p>
          <a:p>
            <a:pPr marL="457200" indent="-457200">
              <a:buFont typeface="+mj-lt"/>
              <a:buAutoNum type="arabicPeriod"/>
            </a:pPr>
            <a:r>
              <a:rPr lang="it-IT" b="1" u="sng" dirty="0">
                <a:latin typeface="Arial" panose="020B0604020202020204" pitchFamily="34" charset="0"/>
                <a:cs typeface="Arial" panose="020B0604020202020204" pitchFamily="34" charset="0"/>
              </a:rPr>
              <a:t>PREVEDERE</a:t>
            </a:r>
            <a:r>
              <a:rPr lang="it-IT" b="1" dirty="0">
                <a:latin typeface="Arial" panose="020B0604020202020204" pitchFamily="34" charset="0"/>
                <a:cs typeface="Arial" panose="020B0604020202020204" pitchFamily="34" charset="0"/>
              </a:rPr>
              <a:t> LE CONSEGUENZE DI DETERMINATI SEGNALI, STATI O EVENTI: NELL’ADATTARSI AD UN AMBIENTE, PREVEDERE GLI EVENTI E’ IMPORTANTE PER PREPARARSI A REAGIRVI;</a:t>
            </a:r>
          </a:p>
          <a:p>
            <a:pPr marL="457200" indent="-457200">
              <a:buFont typeface="+mj-lt"/>
              <a:buAutoNum type="arabicPeriod"/>
            </a:pPr>
            <a:r>
              <a:rPr lang="it-IT" b="1" dirty="0">
                <a:latin typeface="Arial" panose="020B0604020202020204" pitchFamily="34" charset="0"/>
                <a:cs typeface="Arial" panose="020B0604020202020204" pitchFamily="34" charset="0"/>
              </a:rPr>
              <a:t>CAPIRE LE CONSEGUENZE SULL’AMBIENTE DI </a:t>
            </a:r>
            <a:r>
              <a:rPr lang="it-IT" b="1" u="sng" dirty="0">
                <a:latin typeface="Arial" panose="020B0604020202020204" pitchFamily="34" charset="0"/>
                <a:cs typeface="Arial" panose="020B0604020202020204" pitchFamily="34" charset="0"/>
              </a:rPr>
              <a:t>INTERVENTI E AZIONI;</a:t>
            </a:r>
            <a:r>
              <a:rPr lang="it-IT" b="1" dirty="0">
                <a:latin typeface="Arial" panose="020B0604020202020204" pitchFamily="34" charset="0"/>
                <a:cs typeface="Arial" panose="020B0604020202020204" pitchFamily="34" charset="0"/>
              </a:rPr>
              <a:t> PERMETTE LA PIANIFICAZIONE DEL COMPORTAMENTO.</a:t>
            </a:r>
          </a:p>
          <a:p>
            <a:r>
              <a:rPr lang="it-IT" b="1" u="sng" dirty="0">
                <a:latin typeface="Arial" panose="020B0604020202020204" pitchFamily="34" charset="0"/>
                <a:cs typeface="Arial" panose="020B0604020202020204" pitchFamily="34" charset="0"/>
              </a:rPr>
              <a:t>PREVISIONI E INTERVENTI </a:t>
            </a:r>
            <a:r>
              <a:rPr lang="it-IT" b="1" dirty="0">
                <a:latin typeface="Arial" panose="020B0604020202020204" pitchFamily="34" charset="0"/>
                <a:cs typeface="Arial" panose="020B0604020202020204" pitchFamily="34" charset="0"/>
              </a:rPr>
              <a:t>SI INTRECCIANO NEL COMPORTAMENTO. SE UN GATTO SENTE APRIRE UNA SCATOLETTA E SI PRECIPITA VERSO LA SCODELLA, LO FA PERCHE’ IL SUONO DELLA SCATOLETTA GLI FA PREVEDERE IL «CIBO»; SE NON SENTE IL SUONO DELLA SCATOLETTA, PERCHE’ LA SUA PADRONA DORME, PUO’ </a:t>
            </a:r>
            <a:r>
              <a:rPr lang="it-IT" b="1" u="sng" dirty="0">
                <a:latin typeface="Arial" panose="020B0604020202020204" pitchFamily="34" charset="0"/>
                <a:cs typeface="Arial" panose="020B0604020202020204" pitchFamily="34" charset="0"/>
              </a:rPr>
              <a:t>INTERVENIRE</a:t>
            </a:r>
            <a:r>
              <a:rPr lang="it-IT" b="1" dirty="0">
                <a:latin typeface="Arial" panose="020B0604020202020204" pitchFamily="34" charset="0"/>
                <a:cs typeface="Arial" panose="020B0604020202020204" pitchFamily="34" charset="0"/>
              </a:rPr>
              <a:t> MIAGOLANDO PER SVEGLIARLA, PREVEDENDO CHE ELLA SI SVEGLI E VADA AD APRIRE LA SCATOLETTA. </a:t>
            </a:r>
          </a:p>
          <a:p>
            <a:r>
              <a:rPr lang="it-IT" b="1" dirty="0">
                <a:latin typeface="Arial" panose="020B0604020202020204" pitchFamily="34" charset="0"/>
                <a:cs typeface="Arial" panose="020B0604020202020204" pitchFamily="34" charset="0"/>
              </a:rPr>
              <a:t>PER COMPIERE PREVISIONI, ALL’ORGANISMO BASTA SAPER REGISTRARE </a:t>
            </a:r>
            <a:r>
              <a:rPr lang="it-IT" b="1" u="sng" dirty="0">
                <a:latin typeface="Arial" panose="020B0604020202020204" pitchFamily="34" charset="0"/>
                <a:cs typeface="Arial" panose="020B0604020202020204" pitchFamily="34" charset="0"/>
              </a:rPr>
              <a:t>CORRELAZIONI SEMPLICI.</a:t>
            </a:r>
            <a:endParaRPr lang="it-IT" b="1" dirty="0">
              <a:latin typeface="Arial" panose="020B0604020202020204" pitchFamily="34" charset="0"/>
              <a:cs typeface="Arial" panose="020B0604020202020204" pitchFamily="34" charset="0"/>
            </a:endParaRPr>
          </a:p>
          <a:p>
            <a:r>
              <a:rPr lang="it-IT" b="1" dirty="0">
                <a:latin typeface="Arial" panose="020B0604020202020204" pitchFamily="34" charset="0"/>
                <a:cs typeface="Arial" panose="020B0604020202020204" pitchFamily="34" charset="0"/>
              </a:rPr>
              <a:t>PER CREARE ASSOCIAZIONI TRA INTERVENTI/AZIONI E LE LORO CONSEGUENZE, è NECESSARIO SAPERE EFFETTUARE </a:t>
            </a:r>
            <a:r>
              <a:rPr lang="it-IT" b="1" u="sng" dirty="0">
                <a:latin typeface="Arial" panose="020B0604020202020204" pitchFamily="34" charset="0"/>
                <a:cs typeface="Arial" panose="020B0604020202020204" pitchFamily="34" charset="0"/>
              </a:rPr>
              <a:t>DIPENDENZE CAUSALI</a:t>
            </a:r>
            <a:r>
              <a:rPr lang="it-IT"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957460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D6DA9-8E73-ED5F-87C3-6A6BED0F6FB3}"/>
              </a:ext>
            </a:extLst>
          </p:cNvPr>
          <p:cNvSpPr>
            <a:spLocks noGrp="1"/>
          </p:cNvSpPr>
          <p:nvPr>
            <p:ph type="title"/>
          </p:nvPr>
        </p:nvSpPr>
        <p:spPr>
          <a:xfrm>
            <a:off x="400051" y="242889"/>
            <a:ext cx="11301412" cy="485774"/>
          </a:xfrm>
        </p:spPr>
        <p:txBody>
          <a:bodyPr>
            <a:normAutofit/>
          </a:bodyPr>
          <a:lstStyle/>
          <a:p>
            <a:r>
              <a:rPr lang="it-IT" sz="2800" b="1" dirty="0">
                <a:latin typeface="Arial" panose="020B0604020202020204" pitchFamily="34" charset="0"/>
                <a:cs typeface="Arial" panose="020B0604020202020204" pitchFamily="34" charset="0"/>
              </a:rPr>
              <a:t>CONDIZIONAMENTO CLASSICO</a:t>
            </a:r>
          </a:p>
        </p:txBody>
      </p:sp>
      <p:sp>
        <p:nvSpPr>
          <p:cNvPr id="3" name="Segnaposto contenuto 2">
            <a:extLst>
              <a:ext uri="{FF2B5EF4-FFF2-40B4-BE49-F238E27FC236}">
                <a16:creationId xmlns:a16="http://schemas.microsoft.com/office/drawing/2014/main" id="{95FD4283-BEE7-4F5C-B5C8-3F3A8AABF36A}"/>
              </a:ext>
            </a:extLst>
          </p:cNvPr>
          <p:cNvSpPr>
            <a:spLocks noGrp="1"/>
          </p:cNvSpPr>
          <p:nvPr>
            <p:ph idx="1"/>
          </p:nvPr>
        </p:nvSpPr>
        <p:spPr>
          <a:xfrm>
            <a:off x="400051" y="871538"/>
            <a:ext cx="11301412" cy="5529261"/>
          </a:xfrm>
        </p:spPr>
        <p:txBody>
          <a:bodyPr>
            <a:normAutofit fontScale="92500"/>
          </a:bodyPr>
          <a:lstStyle/>
          <a:p>
            <a:r>
              <a:rPr lang="it-IT" b="1" dirty="0">
                <a:latin typeface="Arial" panose="020B0604020202020204" pitchFamily="34" charset="0"/>
                <a:cs typeface="Arial" panose="020B0604020202020204" pitchFamily="34" charset="0"/>
              </a:rPr>
              <a:t>LA SALIVAZIONE E’ UNA RISPOSTA RIFLESSA AL CIBO, UNA RAPPRESENTAZIONE INTERNA IMPLICITA DEL CIBO, CHE PREPARA L’ORGANISMO A CONSUMARLO E DIGERIRLO. MENTRE STUDIAVA LA FISIOLOGIA DELLA DIGESTIONE SUI CANI, </a:t>
            </a:r>
            <a:r>
              <a:rPr lang="it-IT" b="1" dirty="0">
                <a:solidFill>
                  <a:srgbClr val="FF0000"/>
                </a:solidFill>
                <a:latin typeface="Arial" panose="020B0604020202020204" pitchFamily="34" charset="0"/>
                <a:cs typeface="Arial" panose="020B0604020202020204" pitchFamily="34" charset="0"/>
              </a:rPr>
              <a:t>Ivan </a:t>
            </a:r>
            <a:r>
              <a:rPr lang="it-IT" b="1" dirty="0" err="1">
                <a:solidFill>
                  <a:srgbClr val="FF0000"/>
                </a:solidFill>
                <a:latin typeface="Arial" panose="020B0604020202020204" pitchFamily="34" charset="0"/>
                <a:cs typeface="Arial" panose="020B0604020202020204" pitchFamily="34" charset="0"/>
              </a:rPr>
              <a:t>pavlov</a:t>
            </a:r>
            <a:r>
              <a:rPr lang="it-IT" b="1" dirty="0">
                <a:solidFill>
                  <a:srgbClr val="FF0000"/>
                </a:solidFill>
                <a:latin typeface="Arial" panose="020B0604020202020204" pitchFamily="34" charset="0"/>
                <a:cs typeface="Arial" panose="020B0604020202020204" pitchFamily="34" charset="0"/>
              </a:rPr>
              <a:t> </a:t>
            </a:r>
            <a:r>
              <a:rPr lang="it-IT" b="1" dirty="0">
                <a:latin typeface="Arial" panose="020B0604020202020204" pitchFamily="34" charset="0"/>
                <a:cs typeface="Arial" panose="020B0604020202020204" pitchFamily="34" charset="0"/>
              </a:rPr>
              <a:t>scoprì che in alcuni dei suoi soggetti, la salivazione aveva inizio anche sentendo i passi di chi portava il cibo. In base ai principi di </a:t>
            </a:r>
            <a:r>
              <a:rPr lang="it-IT" b="1" i="1" dirty="0">
                <a:solidFill>
                  <a:srgbClr val="FF0000"/>
                </a:solidFill>
                <a:latin typeface="Arial" panose="020B0604020202020204" pitchFamily="34" charset="0"/>
                <a:cs typeface="Arial" panose="020B0604020202020204" pitchFamily="34" charset="0"/>
              </a:rPr>
              <a:t>contiguità </a:t>
            </a:r>
            <a:r>
              <a:rPr lang="it-IT" b="1" dirty="0">
                <a:solidFill>
                  <a:srgbClr val="FF0000"/>
                </a:solidFill>
                <a:latin typeface="Arial" panose="020B0604020202020204" pitchFamily="34" charset="0"/>
                <a:cs typeface="Arial" panose="020B0604020202020204" pitchFamily="34" charset="0"/>
              </a:rPr>
              <a:t>e </a:t>
            </a:r>
            <a:r>
              <a:rPr lang="it-IT" b="1" i="1" dirty="0">
                <a:solidFill>
                  <a:srgbClr val="FF0000"/>
                </a:solidFill>
                <a:latin typeface="Arial" panose="020B0604020202020204" pitchFamily="34" charset="0"/>
                <a:cs typeface="Arial" panose="020B0604020202020204" pitchFamily="34" charset="0"/>
              </a:rPr>
              <a:t>somiglianza</a:t>
            </a:r>
            <a:r>
              <a:rPr lang="it-IT" b="1" i="1" dirty="0">
                <a:latin typeface="Arial" panose="020B0604020202020204" pitchFamily="34" charset="0"/>
                <a:cs typeface="Arial" panose="020B0604020202020204" pitchFamily="34" charset="0"/>
              </a:rPr>
              <a:t> (LEGGI  DELL’ORGANIZZAZIONE PERCETTIVA DI WERTHEIMER)</a:t>
            </a:r>
            <a:r>
              <a:rPr lang="it-IT" b="1" dirty="0">
                <a:latin typeface="Arial" panose="020B0604020202020204" pitchFamily="34" charset="0"/>
                <a:cs typeface="Arial" panose="020B0604020202020204" pitchFamily="34" charset="0"/>
              </a:rPr>
              <a:t>, scoprì che associando eventi e </a:t>
            </a:r>
            <a:r>
              <a:rPr lang="it-IT" b="1" i="1" dirty="0">
                <a:solidFill>
                  <a:srgbClr val="FF0000"/>
                </a:solidFill>
                <a:latin typeface="Arial" panose="020B0604020202020204" pitchFamily="34" charset="0"/>
                <a:cs typeface="Arial" panose="020B0604020202020204" pitchFamily="34" charset="0"/>
              </a:rPr>
              <a:t>ripetendoli</a:t>
            </a:r>
            <a:r>
              <a:rPr lang="it-IT" b="1" i="1" dirty="0">
                <a:latin typeface="Arial" panose="020B0604020202020204" pitchFamily="34" charset="0"/>
                <a:cs typeface="Arial" panose="020B0604020202020204" pitchFamily="34" charset="0"/>
              </a:rPr>
              <a:t> </a:t>
            </a:r>
            <a:r>
              <a:rPr lang="it-IT" b="1" dirty="0">
                <a:latin typeface="Arial" panose="020B0604020202020204" pitchFamily="34" charset="0"/>
                <a:cs typeface="Arial" panose="020B0604020202020204" pitchFamily="34" charset="0"/>
              </a:rPr>
              <a:t>più volte, si potevano apprendere dei comportamenti.</a:t>
            </a:r>
          </a:p>
          <a:p>
            <a:r>
              <a:rPr lang="it-IT" b="1" dirty="0">
                <a:latin typeface="Arial" panose="020B0604020202020204" pitchFamily="34" charset="0"/>
                <a:cs typeface="Arial" panose="020B0604020202020204" pitchFamily="34" charset="0"/>
              </a:rPr>
              <a:t>Scegliendo uno stimolo inizialmente </a:t>
            </a:r>
            <a:r>
              <a:rPr lang="it-IT" b="1" u="sng" dirty="0">
                <a:solidFill>
                  <a:srgbClr val="0070C0"/>
                </a:solidFill>
                <a:latin typeface="Arial" panose="020B0604020202020204" pitchFamily="34" charset="0"/>
                <a:cs typeface="Arial" panose="020B0604020202020204" pitchFamily="34" charset="0"/>
              </a:rPr>
              <a:t>neutro</a:t>
            </a:r>
            <a:r>
              <a:rPr lang="it-IT" b="1" u="sng" dirty="0">
                <a:latin typeface="Arial" panose="020B0604020202020204" pitchFamily="34" charset="0"/>
                <a:cs typeface="Arial" panose="020B0604020202020204" pitchFamily="34" charset="0"/>
              </a:rPr>
              <a:t> </a:t>
            </a:r>
            <a:r>
              <a:rPr lang="it-IT" b="1" dirty="0">
                <a:latin typeface="Arial" panose="020B0604020202020204" pitchFamily="34" charset="0"/>
                <a:cs typeface="Arial" panose="020B0604020202020204" pitchFamily="34" charset="0"/>
              </a:rPr>
              <a:t>(il suono di un campanello) ed associandolo ad uno </a:t>
            </a:r>
            <a:r>
              <a:rPr lang="it-IT" b="1" u="sng" dirty="0">
                <a:solidFill>
                  <a:srgbClr val="0070C0"/>
                </a:solidFill>
                <a:latin typeface="Arial" panose="020B0604020202020204" pitchFamily="34" charset="0"/>
                <a:cs typeface="Arial" panose="020B0604020202020204" pitchFamily="34" charset="0"/>
              </a:rPr>
              <a:t>stimolo incondizionato </a:t>
            </a:r>
            <a:r>
              <a:rPr lang="it-IT" b="1" dirty="0">
                <a:latin typeface="Arial" panose="020B0604020202020204" pitchFamily="34" charset="0"/>
                <a:cs typeface="Arial" panose="020B0604020202020204" pitchFamily="34" charset="0"/>
              </a:rPr>
              <a:t>(la carne) che normalmente produceva una </a:t>
            </a:r>
            <a:r>
              <a:rPr lang="it-IT" b="1" u="sng" dirty="0">
                <a:solidFill>
                  <a:srgbClr val="0070C0"/>
                </a:solidFill>
                <a:latin typeface="Arial" panose="020B0604020202020204" pitchFamily="34" charset="0"/>
                <a:cs typeface="Arial" panose="020B0604020202020204" pitchFamily="34" charset="0"/>
              </a:rPr>
              <a:t>risposta incondizionata </a:t>
            </a:r>
            <a:r>
              <a:rPr lang="it-IT" b="1" dirty="0">
                <a:latin typeface="Arial" panose="020B0604020202020204" pitchFamily="34" charset="0"/>
                <a:cs typeface="Arial" panose="020B0604020202020204" pitchFamily="34" charset="0"/>
              </a:rPr>
              <a:t>(salivazione), riuscì ad ottenere una </a:t>
            </a:r>
            <a:r>
              <a:rPr lang="it-IT" b="1" u="sng" dirty="0">
                <a:solidFill>
                  <a:srgbClr val="0070C0"/>
                </a:solidFill>
                <a:latin typeface="Arial" panose="020B0604020202020204" pitchFamily="34" charset="0"/>
                <a:cs typeface="Arial" panose="020B0604020202020204" pitchFamily="34" charset="0"/>
              </a:rPr>
              <a:t>risposta condizionata</a:t>
            </a:r>
            <a:r>
              <a:rPr lang="it-IT" b="1" dirty="0">
                <a:latin typeface="Arial" panose="020B0604020202020204" pitchFamily="34" charset="0"/>
                <a:cs typeface="Arial" panose="020B0604020202020204" pitchFamily="34" charset="0"/>
              </a:rPr>
              <a:t>. Affiche’ ciò potesse avvenire era necessaria una ripetizione di tale operazione. Attraverso questa associazione creò un condizionamento: alla sola presentazione dello stimolo neutro si verificava la risposta della salivazione. Lo stimolo neutro divenne </a:t>
            </a:r>
            <a:r>
              <a:rPr lang="it-IT" b="1" u="sng" dirty="0">
                <a:latin typeface="Arial" panose="020B0604020202020204" pitchFamily="34" charset="0"/>
                <a:cs typeface="Arial" panose="020B0604020202020204" pitchFamily="34" charset="0"/>
              </a:rPr>
              <a:t>stimolo condizionato</a:t>
            </a:r>
            <a:r>
              <a:rPr lang="it-IT" b="1" dirty="0">
                <a:latin typeface="Arial" panose="020B0604020202020204" pitchFamily="34" charset="0"/>
                <a:cs typeface="Arial" panose="020B0604020202020204" pitchFamily="34" charset="0"/>
              </a:rPr>
              <a:t>  e la risposta della salivazione divenne </a:t>
            </a:r>
            <a:r>
              <a:rPr lang="it-IT" b="1" u="sng" dirty="0">
                <a:latin typeface="Arial" panose="020B0604020202020204" pitchFamily="34" charset="0"/>
                <a:cs typeface="Arial" panose="020B0604020202020204" pitchFamily="34" charset="0"/>
              </a:rPr>
              <a:t>risposta condizionata.</a:t>
            </a:r>
            <a:endParaRPr lang="it-IT"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3431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B406-343A-0F42-2942-CE1F1662A534}"/>
              </a:ext>
            </a:extLst>
          </p:cNvPr>
          <p:cNvSpPr>
            <a:spLocks noGrp="1"/>
          </p:cNvSpPr>
          <p:nvPr>
            <p:ph type="title"/>
          </p:nvPr>
        </p:nvSpPr>
        <p:spPr>
          <a:xfrm>
            <a:off x="414338" y="42863"/>
            <a:ext cx="11644311" cy="2357437"/>
          </a:xfrm>
        </p:spPr>
        <p:txBody>
          <a:bodyPr>
            <a:normAutofit/>
          </a:bodyPr>
          <a:lstStyle/>
          <a:p>
            <a:pPr algn="l"/>
            <a:r>
              <a:rPr lang="it-IT" sz="2000" b="1" dirty="0" err="1"/>
              <a:t>affinche</a:t>
            </a:r>
            <a:r>
              <a:rPr lang="it-IT" sz="2000" b="1" dirty="0"/>
              <a:t>’ vi sia un apprendimento è necessario che vi siano </a:t>
            </a:r>
            <a:r>
              <a:rPr lang="it-IT" sz="2000" b="1" u="sng" dirty="0" err="1"/>
              <a:t>piu’</a:t>
            </a:r>
            <a:r>
              <a:rPr lang="it-IT" sz="2000" b="1" u="sng" dirty="0"/>
              <a:t> associazioni</a:t>
            </a:r>
            <a:r>
              <a:rPr lang="it-IT" sz="2000" b="1" dirty="0"/>
              <a:t>; maggiori saranno le associazioni tra queste variabili, maggiori saranno l’intensità e la regolarità di comparsa delle risposte condizionate (rafforzamento). Se però lo stimolo incondizionato (cibo) viene omesso ripetutamente, perde forza fino a sparire (</a:t>
            </a:r>
            <a:r>
              <a:rPr lang="it-IT" sz="2000" b="1" u="sng" dirty="0"/>
              <a:t>estinzione</a:t>
            </a:r>
            <a:r>
              <a:rPr lang="it-IT" sz="2000" b="1" dirty="0"/>
              <a:t>). La risposta però non è perduta del tutto perché può ripresentarsi (</a:t>
            </a:r>
            <a:r>
              <a:rPr lang="it-IT" sz="2000" b="1" u="sng" dirty="0"/>
              <a:t>recupero spontaneo</a:t>
            </a:r>
            <a:r>
              <a:rPr lang="it-IT" sz="2000" b="1" dirty="0"/>
              <a:t>). Si è scoperta anche una </a:t>
            </a:r>
            <a:r>
              <a:rPr lang="it-IT" sz="2000" b="1" u="sng" dirty="0"/>
              <a:t>generalizzazione </a:t>
            </a:r>
            <a:r>
              <a:rPr lang="it-IT" sz="2000" b="1" dirty="0"/>
              <a:t>dello sc (salivazione anche con campanelli diversi dall’originario). Si verifica anche la </a:t>
            </a:r>
            <a:r>
              <a:rPr lang="it-IT" sz="2000" b="1" u="sng" dirty="0"/>
              <a:t>discriminazione</a:t>
            </a:r>
            <a:r>
              <a:rPr lang="it-IT" sz="2000" b="1" dirty="0"/>
              <a:t> (riconoscimento del suono originario). L’effetto </a:t>
            </a:r>
            <a:r>
              <a:rPr lang="it-IT" sz="2000" b="1" u="sng" dirty="0" err="1"/>
              <a:t>garcia</a:t>
            </a:r>
            <a:r>
              <a:rPr lang="it-IT" sz="2000" b="1" u="sng" dirty="0"/>
              <a:t>: </a:t>
            </a:r>
            <a:r>
              <a:rPr lang="it-IT" sz="2000" b="1" dirty="0"/>
              <a:t>(acquisizione dell’avversione ad un sapore: il veleno).</a:t>
            </a:r>
            <a:endParaRPr lang="it-IT" sz="2000" b="1" u="sng" dirty="0"/>
          </a:p>
        </p:txBody>
      </p:sp>
      <p:pic>
        <p:nvPicPr>
          <p:cNvPr id="10" name="Segnaposto contenuto 9">
            <a:extLst>
              <a:ext uri="{FF2B5EF4-FFF2-40B4-BE49-F238E27FC236}">
                <a16:creationId xmlns:a16="http://schemas.microsoft.com/office/drawing/2014/main" id="{6CB337D1-5909-366D-1187-4F86A4045E40}"/>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386012" y="2643187"/>
            <a:ext cx="7143750" cy="4214813"/>
          </a:xfrm>
        </p:spPr>
      </p:pic>
    </p:spTree>
    <p:extLst>
      <p:ext uri="{BB962C8B-B14F-4D97-AF65-F5344CB8AC3E}">
        <p14:creationId xmlns:p14="http://schemas.microsoft.com/office/powerpoint/2010/main" val="4162105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F71029-3AA9-8D75-A6B0-163D91E97BEC}"/>
              </a:ext>
            </a:extLst>
          </p:cNvPr>
          <p:cNvSpPr>
            <a:spLocks noGrp="1"/>
          </p:cNvSpPr>
          <p:nvPr>
            <p:ph type="title"/>
          </p:nvPr>
        </p:nvSpPr>
        <p:spPr>
          <a:xfrm>
            <a:off x="314325" y="185739"/>
            <a:ext cx="11672888" cy="457199"/>
          </a:xfrm>
        </p:spPr>
        <p:txBody>
          <a:bodyPr>
            <a:noAutofit/>
          </a:bodyPr>
          <a:lstStyle/>
          <a:p>
            <a:r>
              <a:rPr lang="it-IT" sz="2800" b="1" dirty="0">
                <a:latin typeface="Arial" panose="020B0604020202020204" pitchFamily="34" charset="0"/>
                <a:cs typeface="Arial" panose="020B0604020202020204" pitchFamily="34" charset="0"/>
              </a:rPr>
              <a:t>Il condizionamento strumentale</a:t>
            </a:r>
          </a:p>
        </p:txBody>
      </p:sp>
      <p:sp>
        <p:nvSpPr>
          <p:cNvPr id="3" name="Segnaposto contenuto 2">
            <a:extLst>
              <a:ext uri="{FF2B5EF4-FFF2-40B4-BE49-F238E27FC236}">
                <a16:creationId xmlns:a16="http://schemas.microsoft.com/office/drawing/2014/main" id="{22C494AE-D9C9-5B82-CB1D-4B4AC97242D3}"/>
              </a:ext>
            </a:extLst>
          </p:cNvPr>
          <p:cNvSpPr>
            <a:spLocks noGrp="1"/>
          </p:cNvSpPr>
          <p:nvPr>
            <p:ph idx="1"/>
          </p:nvPr>
        </p:nvSpPr>
        <p:spPr>
          <a:xfrm>
            <a:off x="314325" y="642938"/>
            <a:ext cx="11672888" cy="6215062"/>
          </a:xfrm>
        </p:spPr>
        <p:txBody>
          <a:bodyPr>
            <a:normAutofit fontScale="92500" lnSpcReduction="10000"/>
          </a:bodyPr>
          <a:lstStyle/>
          <a:p>
            <a:r>
              <a:rPr lang="it-IT" b="1" u="sng" dirty="0"/>
              <a:t>Thorndike</a:t>
            </a:r>
            <a:r>
              <a:rPr lang="it-IT" b="1" dirty="0"/>
              <a:t> negli stati uniti studiò l’apprendimento animale di comportamenti più complessi. Egli fece degli esperimenti: </a:t>
            </a:r>
            <a:r>
              <a:rPr lang="it-IT" b="1" dirty="0">
                <a:solidFill>
                  <a:srgbClr val="FF0000"/>
                </a:solidFill>
              </a:rPr>
              <a:t>un gatto veniva inserito in una gabbia ed il cibo era posto in una scodella fuori dalla gabbia. Il gatto effettuava diversi tentativi per aprire la gabbia fin quando, forse accidentalmente, AZIONAVA UNA LEVA CHE APRIVA LA GABBIA E POTEVA RAGGIUNGERE IL CIBO.</a:t>
            </a:r>
            <a:r>
              <a:rPr lang="it-IT" b="1" dirty="0"/>
              <a:t> CRONOMETRANDO IL TEMPO, THORNDIKE POTE’ TRACCIARE UNA </a:t>
            </a:r>
            <a:r>
              <a:rPr lang="it-IT" b="1" u="sng" dirty="0"/>
              <a:t>CURVA DI APPRENDIMENTO</a:t>
            </a:r>
            <a:r>
              <a:rPr lang="it-IT" b="1" dirty="0"/>
              <a:t>. LA PRIMA VOLTA IL GATTO IMPIEGAVA MOLTO PIU’ TEMPO, MA POI IL TEMPO DIMINUIVA, FIN QUANDO IL GATTO POSTO NELLA GABBIA SCHIACCIAVA IMMEDIATAMENTE LA LEVA PER USCIRE. </a:t>
            </a:r>
          </a:p>
          <a:p>
            <a:r>
              <a:rPr lang="it-IT" b="1" dirty="0"/>
              <a:t>LO STUDIOSO FORMULO’ ALCUNE LEGGI DELL’APPRENDIMENTO PER «PROVE ED ERRORI», O CONDIZIONAMENTO STRUMENTALE; MOLTO INNOVATIVA FU </a:t>
            </a:r>
            <a:r>
              <a:rPr lang="it-IT" b="1" u="sng" dirty="0"/>
              <a:t>LA LEGGE DELL’EFFETTO.</a:t>
            </a:r>
          </a:p>
          <a:p>
            <a:r>
              <a:rPr lang="it-IT" b="1" u="sng" dirty="0"/>
              <a:t>LA LEGGE DELL’EFFETTO</a:t>
            </a:r>
            <a:r>
              <a:rPr lang="it-IT" b="1" dirty="0"/>
              <a:t>: IN UN DETERMINATO CONTESTO S (GABBIA) è PRODOTTA UNA RISPOSTA R (LA PRESSIONE SULLA LEVA) CON UN ESITO SODDISFACENTE (IL CIBO); LA FORZA DELLA CONNESSIONE S-R AUMENTA, PER CUI IN FUTURO AUMENTA LA PROBABILITA’ DI EMETTERE LA STESSA RISPOSTA NEL MEDESIMO CONTESTO. SE AD UNA RISPOSTA R SEGUE UN ESITO POCO SODDISFACENTE O FASTIDIOSO, LA CONNESSIONE S-R SI INDEBOLISCE E LA RISPOSTA DIVIENE MENO PROBABILE IN QUEL CONTESTO. ESSA FUNZIONA (SI CREA APPRENDIMENTO) QUANDO LA RISPOSTA PRODUCE UN CERTO EFFETTO SULL’AMBIENTE E SULL’INDIVIDUO. </a:t>
            </a:r>
          </a:p>
          <a:p>
            <a:r>
              <a:rPr lang="it-IT" b="1" dirty="0"/>
              <a:t>L’APPRENDIMENTO AVVIENE PER «PROVE ED ERRORI», PER VIA DEI MOLTI TENTATIVI FATTI DALL’ANIMALE PER ARRIVARE ALL’APERTURA DELLA GABBIA. </a:t>
            </a:r>
          </a:p>
        </p:txBody>
      </p:sp>
    </p:spTree>
    <p:extLst>
      <p:ext uri="{BB962C8B-B14F-4D97-AF65-F5344CB8AC3E}">
        <p14:creationId xmlns:p14="http://schemas.microsoft.com/office/powerpoint/2010/main" val="1954766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9E5558-D920-D281-E9B4-867DF77FBDFF}"/>
              </a:ext>
            </a:extLst>
          </p:cNvPr>
          <p:cNvSpPr>
            <a:spLocks noGrp="1"/>
          </p:cNvSpPr>
          <p:nvPr>
            <p:ph type="title"/>
          </p:nvPr>
        </p:nvSpPr>
        <p:spPr>
          <a:xfrm>
            <a:off x="357188" y="171451"/>
            <a:ext cx="11501437" cy="485774"/>
          </a:xfrm>
        </p:spPr>
        <p:txBody>
          <a:bodyPr>
            <a:normAutofit/>
          </a:bodyPr>
          <a:lstStyle/>
          <a:p>
            <a:r>
              <a:rPr lang="it-IT" sz="2800" b="1" dirty="0">
                <a:latin typeface="Arial" panose="020B0604020202020204" pitchFamily="34" charset="0"/>
                <a:cs typeface="Arial" panose="020B0604020202020204" pitchFamily="34" charset="0"/>
              </a:rPr>
              <a:t>IL CONDIZIONAMENTO OPERANTE - SKINNER</a:t>
            </a:r>
          </a:p>
        </p:txBody>
      </p:sp>
      <p:sp>
        <p:nvSpPr>
          <p:cNvPr id="3" name="Segnaposto contenuto 2">
            <a:extLst>
              <a:ext uri="{FF2B5EF4-FFF2-40B4-BE49-F238E27FC236}">
                <a16:creationId xmlns:a16="http://schemas.microsoft.com/office/drawing/2014/main" id="{AB5443A7-D065-CB9E-59F1-A100C95208ED}"/>
              </a:ext>
            </a:extLst>
          </p:cNvPr>
          <p:cNvSpPr>
            <a:spLocks noGrp="1"/>
          </p:cNvSpPr>
          <p:nvPr>
            <p:ph idx="1"/>
          </p:nvPr>
        </p:nvSpPr>
        <p:spPr>
          <a:xfrm>
            <a:off x="157163" y="657226"/>
            <a:ext cx="11872911" cy="6029324"/>
          </a:xfrm>
        </p:spPr>
        <p:txBody>
          <a:bodyPr>
            <a:normAutofit fontScale="92500" lnSpcReduction="20000"/>
          </a:bodyPr>
          <a:lstStyle/>
          <a:p>
            <a:r>
              <a:rPr lang="it-IT" b="1" dirty="0">
                <a:latin typeface="Arial" panose="020B0604020202020204" pitchFamily="34" charset="0"/>
                <a:cs typeface="Arial" panose="020B0604020202020204" pitchFamily="34" charset="0"/>
              </a:rPr>
              <a:t>SECONDO SKINNER GLI ORGANISMI NON SI LIMITANO AD ASSOCIARE RISPOSTE AUTOMATICHE A NUOVI STIMOLI, MA IMPARANO NUOVE RISPOSTE, </a:t>
            </a:r>
            <a:r>
              <a:rPr lang="it-IT" b="1" u="sng" dirty="0">
                <a:latin typeface="Arial" panose="020B0604020202020204" pitchFamily="34" charset="0"/>
                <a:cs typeface="Arial" panose="020B0604020202020204" pitchFamily="34" charset="0"/>
              </a:rPr>
              <a:t>OPERANO</a:t>
            </a:r>
            <a:r>
              <a:rPr lang="it-IT" b="1" dirty="0">
                <a:latin typeface="Arial" panose="020B0604020202020204" pitchFamily="34" charset="0"/>
                <a:cs typeface="Arial" panose="020B0604020202020204" pitchFamily="34" charset="0"/>
              </a:rPr>
              <a:t> PER OTTENERE ALCUNE CONSEGUENZE (CONDIZIONAMENTO OPERANTE). METTENDO UN ANIMALE IN UNA GABBIA, ESSO IMPARA A PRODURRE UNA RISPOSTA PER OTTENERE IL CIBO. QUESTA AZIONE ALL’INIZIO E’ CASUALE, PERCHE’ METTE IN ATTO UNA SERIE DI COMPORTAMENTI PER OTTENERE IL CIBO, OVVERO IL RINFORZO; ESSO DIVENTA LA CONSEGUENZA POSITIVA CHE PRODUCE UN AUMENTO DELLA FREQUENZA DI QUEL DATO COMPORTAMENTO. </a:t>
            </a:r>
          </a:p>
          <a:p>
            <a:r>
              <a:rPr lang="it-IT" b="1" dirty="0">
                <a:latin typeface="Arial" panose="020B0604020202020204" pitchFamily="34" charset="0"/>
                <a:cs typeface="Arial" panose="020B0604020202020204" pitchFamily="34" charset="0"/>
              </a:rPr>
              <a:t>ESISTONO RINFORZI POSITIVI E RINFORZI NEGATIVI: QUELLI POSITIVI AUMENTANO LA PROBABILITA’ CHE UNA RISPOSTA SI VERIFICHI, QUELLI NEGATIVI AL CONTRARIO DIMINUISCONO TALE LA POSSIBILITA’. (TABELLA 6.4 PAG. 229):</a:t>
            </a:r>
          </a:p>
          <a:p>
            <a:r>
              <a:rPr lang="it-IT" b="1" dirty="0">
                <a:latin typeface="Arial" panose="020B0604020202020204" pitchFamily="34" charset="0"/>
                <a:cs typeface="Arial" panose="020B0604020202020204" pitchFamily="34" charset="0"/>
              </a:rPr>
              <a:t>RINFORZO POSITIVO – L’ANIMALE AFFAMATO RICEVE CIBO IN CONSEGUENZA ALLA SUA RISPOSTA;</a:t>
            </a:r>
          </a:p>
          <a:p>
            <a:r>
              <a:rPr lang="it-IT" b="1" dirty="0">
                <a:latin typeface="Arial" panose="020B0604020202020204" pitchFamily="34" charset="0"/>
                <a:cs typeface="Arial" panose="020B0604020202020204" pitchFamily="34" charset="0"/>
              </a:rPr>
              <a:t>RINFORZO NEGATIVO – LA RISPOSTA HA CONSENTITO ALL’ANIMALE DI EVITARE UNA SCOSSA ELETTRICA;</a:t>
            </a:r>
          </a:p>
          <a:p>
            <a:r>
              <a:rPr lang="it-IT" b="1" dirty="0">
                <a:latin typeface="Arial" panose="020B0604020202020204" pitchFamily="34" charset="0"/>
                <a:cs typeface="Arial" panose="020B0604020202020204" pitchFamily="34" charset="0"/>
              </a:rPr>
              <a:t>PUNIZIONE POSITIVA – L’ANIMALE RICEVE UNA SCOSSA ELETTRICA IN CONSEGUENZA DI UNA RISPOSTA;</a:t>
            </a:r>
          </a:p>
          <a:p>
            <a:r>
              <a:rPr lang="it-IT" b="1" dirty="0">
                <a:latin typeface="Arial" panose="020B0604020202020204" pitchFamily="34" charset="0"/>
                <a:cs typeface="Arial" panose="020B0604020202020204" pitchFamily="34" charset="0"/>
              </a:rPr>
              <a:t>PUNIZIONE NEGATIVA – L’ANIMALE NON RICEVE CIBO IN CONSEGUENZA DELLA SUA RISPOSTA.</a:t>
            </a:r>
          </a:p>
        </p:txBody>
      </p:sp>
    </p:spTree>
    <p:extLst>
      <p:ext uri="{BB962C8B-B14F-4D97-AF65-F5344CB8AC3E}">
        <p14:creationId xmlns:p14="http://schemas.microsoft.com/office/powerpoint/2010/main" val="98809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DBA82F-9AAF-5E02-8960-23073DF46366}"/>
              </a:ext>
            </a:extLst>
          </p:cNvPr>
          <p:cNvSpPr>
            <a:spLocks noGrp="1"/>
          </p:cNvSpPr>
          <p:nvPr>
            <p:ph type="title"/>
          </p:nvPr>
        </p:nvSpPr>
        <p:spPr>
          <a:xfrm>
            <a:off x="471488" y="157163"/>
            <a:ext cx="11315699" cy="428625"/>
          </a:xfrm>
        </p:spPr>
        <p:txBody>
          <a:bodyPr>
            <a:noAutofit/>
          </a:bodyPr>
          <a:lstStyle/>
          <a:p>
            <a:r>
              <a:rPr lang="it-IT" sz="2800" b="1" dirty="0">
                <a:latin typeface="Arial" panose="020B0604020202020204" pitchFamily="34" charset="0"/>
                <a:cs typeface="Arial" panose="020B0604020202020204" pitchFamily="34" charset="0"/>
              </a:rPr>
              <a:t>IL CONDIZIONAMENTO OPERANTE - SKINNER</a:t>
            </a:r>
          </a:p>
        </p:txBody>
      </p:sp>
      <p:sp>
        <p:nvSpPr>
          <p:cNvPr id="3" name="Segnaposto contenuto 2">
            <a:extLst>
              <a:ext uri="{FF2B5EF4-FFF2-40B4-BE49-F238E27FC236}">
                <a16:creationId xmlns:a16="http://schemas.microsoft.com/office/drawing/2014/main" id="{19844365-9D38-B91C-AF06-BFD9CFC4208D}"/>
              </a:ext>
            </a:extLst>
          </p:cNvPr>
          <p:cNvSpPr>
            <a:spLocks noGrp="1"/>
          </p:cNvSpPr>
          <p:nvPr>
            <p:ph idx="1"/>
          </p:nvPr>
        </p:nvSpPr>
        <p:spPr>
          <a:xfrm>
            <a:off x="471488" y="771525"/>
            <a:ext cx="11315699" cy="5872162"/>
          </a:xfrm>
        </p:spPr>
        <p:txBody>
          <a:bodyPr>
            <a:normAutofit fontScale="92500" lnSpcReduction="20000"/>
          </a:bodyPr>
          <a:lstStyle/>
          <a:p>
            <a:r>
              <a:rPr lang="it-IT" b="1" dirty="0">
                <a:latin typeface="Arial" panose="020B0604020202020204" pitchFamily="34" charset="0"/>
                <a:cs typeface="Arial" panose="020B0604020202020204" pitchFamily="34" charset="0"/>
              </a:rPr>
              <a:t> I TIPI DI RINFORZO ESAMINATI ATTRAVERSO SPERIMENTAZIONE, HANNO PORTATO ALLA SCOPERTA DI 4 SCHEMI DI RINFORZO:</a:t>
            </a:r>
          </a:p>
          <a:p>
            <a:pPr marL="457200" indent="-457200">
              <a:buFont typeface="+mj-lt"/>
              <a:buAutoNum type="arabicPeriod"/>
            </a:pPr>
            <a:r>
              <a:rPr lang="it-IT" b="1" dirty="0">
                <a:latin typeface="Arial" panose="020B0604020202020204" pitchFamily="34" charset="0"/>
                <a:cs typeface="Arial" panose="020B0604020202020204" pitchFamily="34" charset="0"/>
              </a:rPr>
              <a:t>SCHEMA DI INTERVALLO FISSO: L’ANIMALE RICEVE IL RINFORZO ALLA PRIMA RISPOSTA CORRETTA DOPO UN INTERVALLO FISSO DI TEMPO DALL’ULTIMO RINFORZO (IL RINFORZO VIENE DATO AD ES., DOPO DUE MINUTI DAL RINFORZO DELLA RISPOSTA PRECEDENTE).</a:t>
            </a:r>
          </a:p>
          <a:p>
            <a:pPr marL="457200" indent="-457200">
              <a:buFont typeface="+mj-lt"/>
              <a:buAutoNum type="arabicPeriod"/>
            </a:pPr>
            <a:r>
              <a:rPr lang="it-IT" b="1" dirty="0">
                <a:latin typeface="Arial" panose="020B0604020202020204" pitchFamily="34" charset="0"/>
                <a:cs typeface="Arial" panose="020B0604020202020204" pitchFamily="34" charset="0"/>
              </a:rPr>
              <a:t>SCHEMA AD INTERVALLO VARIABILE: NON C’E’ UN TEMPO STABILITO TRA UN RINFORZO E QUELLO SUCCESSIVO; POICHE’ NON SI RIESCE A CALCOLARE QUANDO AVVERRA’ IL PROSSIMO RINFORZO, L’ORGANISMO EMETTE UNA FREQUENZA DI RISPOSTE BASSA E COSTANTE (GLI STUDENTI SONO PIU’ ATTENTI ALLE LEZIONI QUANDO IL PROF. INTERROGA ALL’IMPROVVISO, AD INTERVALLI VARIABILI)</a:t>
            </a:r>
          </a:p>
          <a:p>
            <a:pPr marL="457200" indent="-457200">
              <a:buFont typeface="+mj-lt"/>
              <a:buAutoNum type="arabicPeriod"/>
            </a:pPr>
            <a:r>
              <a:rPr lang="it-IT" b="1" dirty="0">
                <a:latin typeface="Arial" panose="020B0604020202020204" pitchFamily="34" charset="0"/>
                <a:cs typeface="Arial" panose="020B0604020202020204" pitchFamily="34" charset="0"/>
              </a:rPr>
              <a:t>SCHEMA A NUMERO (RAPPORTO) FISSO: IL RINFORZO SI OTTIENE SOLO DOPO UN NUMERO FISSO DI RISPOSTE NON RINFORZATE.</a:t>
            </a:r>
          </a:p>
          <a:p>
            <a:pPr marL="457200" indent="-457200">
              <a:buFont typeface="+mj-lt"/>
              <a:buAutoNum type="arabicPeriod"/>
            </a:pPr>
            <a:r>
              <a:rPr lang="it-IT" b="1" dirty="0">
                <a:latin typeface="Arial" panose="020B0604020202020204" pitchFamily="34" charset="0"/>
                <a:cs typeface="Arial" panose="020B0604020202020204" pitchFamily="34" charset="0"/>
              </a:rPr>
              <a:t>SCHEMA A NUMERO VARIABILE: IL RINFORZO VIENE OTTENUTO DOPO UN CERTO NUMERO DI RIPOSTE NON RINFORZATE, CHE E’ PERO’ IMPREVEDIBILE: ACCADE NEI VIDEO GIOCHI (IN PARTICOLARE NEL GIOCO D’AZZARDO), UNA VITTORIA DOPO UN TOT DI SCONFITTE TIENE LEGATI AL GIOCO, (IL GATTO CHE CERCA NELL’IMMONDEZZA).</a:t>
            </a:r>
          </a:p>
        </p:txBody>
      </p:sp>
    </p:spTree>
    <p:extLst>
      <p:ext uri="{BB962C8B-B14F-4D97-AF65-F5344CB8AC3E}">
        <p14:creationId xmlns:p14="http://schemas.microsoft.com/office/powerpoint/2010/main" val="2837151084"/>
      </p:ext>
    </p:extLst>
  </p:cSld>
  <p:clrMapOvr>
    <a:masterClrMapping/>
  </p:clrMapOvr>
</p:sld>
</file>

<file path=ppt/theme/theme1.xml><?xml version="1.0" encoding="utf-8"?>
<a:theme xmlns:a="http://schemas.openxmlformats.org/drawingml/2006/main" name="Goccia">
  <a:themeElements>
    <a:clrScheme name="Gocci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Gocci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cci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TM04033925[[fn=Goccia]]</Template>
  <TotalTime>4162</TotalTime>
  <Words>3410</Words>
  <Application>Microsoft Office PowerPoint</Application>
  <PresentationFormat>Widescreen</PresentationFormat>
  <Paragraphs>99</Paragraphs>
  <Slides>21</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21</vt:i4>
      </vt:variant>
    </vt:vector>
  </HeadingPairs>
  <TitlesOfParts>
    <vt:vector size="25" baseType="lpstr">
      <vt:lpstr>Arial</vt:lpstr>
      <vt:lpstr>Calibri</vt:lpstr>
      <vt:lpstr>Tw Cen MT</vt:lpstr>
      <vt:lpstr>Goccia</vt:lpstr>
      <vt:lpstr>L’APPRENDIMENTO TRATTO DAL LIBRO «PSICOLOGIA GENERALE», DA PAG. 202 MANUALE DIAGNOSTICO STATISTICO DEI DISTURBI MENTALI – DSM V</vt:lpstr>
      <vt:lpstr>L’APPRENDIMENTO</vt:lpstr>
      <vt:lpstr>L’APPRENDIMENTO</vt:lpstr>
      <vt:lpstr>FUNZIONI DELL’APPRENDIMENTO</vt:lpstr>
      <vt:lpstr>CONDIZIONAMENTO CLASSICO</vt:lpstr>
      <vt:lpstr>affinche’ vi sia un apprendimento è necessario che vi siano piu’ associazioni; maggiori saranno le associazioni tra queste variabili, maggiori saranno l’intensità e la regolarità di comparsa delle risposte condizionate (rafforzamento). Se però lo stimolo incondizionato (cibo) viene omesso ripetutamente, perde forza fino a sparire (estinzione). La risposta però non è perduta del tutto perché può ripresentarsi (recupero spontaneo). Si è scoperta anche una generalizzazione dello sc (salivazione anche con campanelli diversi dall’originario). Si verifica anche la discriminazione (riconoscimento del suono originario). L’effetto garcia: (acquisizione dell’avversione ad un sapore: il veleno).</vt:lpstr>
      <vt:lpstr>Il condizionamento strumentale</vt:lpstr>
      <vt:lpstr>IL CONDIZIONAMENTO OPERANTE - SKINNER</vt:lpstr>
      <vt:lpstr>IL CONDIZIONAMENTO OPERANTE - SKINNER</vt:lpstr>
      <vt:lpstr>IL CONDIZIONAMENTO OPERANTE - SKINNER</vt:lpstr>
      <vt:lpstr>IL CONDIZIONAMENTO OPERANTE - SKINNER</vt:lpstr>
      <vt:lpstr>ALTRI ASPETTI DEL CONDIZIONAMENTO</vt:lpstr>
      <vt:lpstr>IL CONDIZIONAMENTO SECONDO TOLMAN</vt:lpstr>
      <vt:lpstr>IL CONDIZIONAMENTO SECONDO TOLMAN</vt:lpstr>
      <vt:lpstr>L’APPRENDIMENTO PER IMITAZIONE: BANDURA</vt:lpstr>
      <vt:lpstr>ALTRE FORME DI APPRENDIMENTO</vt:lpstr>
      <vt:lpstr>ALTRE FORME DI APPRENDIMENTO</vt:lpstr>
      <vt:lpstr>DISTURBO SPECIFICO DELL’APPRENDIMENTO</vt:lpstr>
      <vt:lpstr>DISTURBO SPECIFICO DELL’APPRENDIMENTO</vt:lpstr>
      <vt:lpstr>DISTURBO SPECIFICO DELL’APPRENDIMENTO</vt:lpstr>
      <vt:lpstr>OGNI DISTURBO NON SOLO QUELLO DELL’APPRENDIMENTO, VA RICONOSCIUTO E LA PERSONA CHE NE SOFFRE VA COMPRESA, ACCETTATA ED AIUTATA NEL MASSIMO RISPETTO, NELL’ACCETTAZIONE E CON TUTTA L’EMPATIA POSSIBILE, PERCHE’ CHI SOFFRE DI QUESTI DISTURBI NON HA SCELTO AVERLI.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L’APPRENDIMENTO TRATTO DAL LIBRO «PSICOLOGIA GENERALE», DA PAG. 202</dc:title>
  <dc:creator>Monica Paola Sciacca</dc:creator>
  <cp:lastModifiedBy>Monica Paola Sciacca</cp:lastModifiedBy>
  <cp:revision>1</cp:revision>
  <dcterms:created xsi:type="dcterms:W3CDTF">2023-03-06T19:31:53Z</dcterms:created>
  <dcterms:modified xsi:type="dcterms:W3CDTF">2025-03-17T17:11:31Z</dcterms:modified>
</cp:coreProperties>
</file>