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623"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onica Paola Sciacca" initials="MPS" lastIdx="1" clrIdx="0">
    <p:extLst>
      <p:ext uri="{19B8F6BF-5375-455C-9EA6-DF929625EA0E}">
        <p15:presenceInfo xmlns:p15="http://schemas.microsoft.com/office/powerpoint/2012/main" userId="454e2f0ecd8a7bc4"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1" d="100"/>
          <a:sy n="71" d="100"/>
        </p:scale>
        <p:origin x="69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onica Paola Sciacca" userId="454e2f0ecd8a7bc4" providerId="LiveId" clId="{DAAB9EDC-9C66-4E59-9CD8-E10E7325ECBE}"/>
    <pc:docChg chg="custSel delSld modSld">
      <pc:chgData name="Monica Paola Sciacca" userId="454e2f0ecd8a7bc4" providerId="LiveId" clId="{DAAB9EDC-9C66-4E59-9CD8-E10E7325ECBE}" dt="2025-02-24T17:23:09.016" v="116" actId="14100"/>
      <pc:docMkLst>
        <pc:docMk/>
      </pc:docMkLst>
      <pc:sldChg chg="modSp mod">
        <pc:chgData name="Monica Paola Sciacca" userId="454e2f0ecd8a7bc4" providerId="LiveId" clId="{DAAB9EDC-9C66-4E59-9CD8-E10E7325ECBE}" dt="2025-02-24T16:58:11.724" v="62" actId="115"/>
        <pc:sldMkLst>
          <pc:docMk/>
          <pc:sldMk cId="3812222728" sldId="257"/>
        </pc:sldMkLst>
        <pc:spChg chg="mod">
          <ac:chgData name="Monica Paola Sciacca" userId="454e2f0ecd8a7bc4" providerId="LiveId" clId="{DAAB9EDC-9C66-4E59-9CD8-E10E7325ECBE}" dt="2025-02-24T16:58:01.555" v="61" actId="207"/>
          <ac:spMkLst>
            <pc:docMk/>
            <pc:sldMk cId="3812222728" sldId="257"/>
            <ac:spMk id="8" creationId="{6E801D38-E56A-1278-80AF-D78D4E67F1A0}"/>
          </ac:spMkLst>
        </pc:spChg>
        <pc:spChg chg="mod">
          <ac:chgData name="Monica Paola Sciacca" userId="454e2f0ecd8a7bc4" providerId="LiveId" clId="{DAAB9EDC-9C66-4E59-9CD8-E10E7325ECBE}" dt="2025-02-24T16:58:11.724" v="62" actId="115"/>
          <ac:spMkLst>
            <pc:docMk/>
            <pc:sldMk cId="3812222728" sldId="257"/>
            <ac:spMk id="9" creationId="{8229DA5C-27B4-BD66-EC79-387FC2A41308}"/>
          </ac:spMkLst>
        </pc:spChg>
      </pc:sldChg>
      <pc:sldChg chg="modSp mod">
        <pc:chgData name="Monica Paola Sciacca" userId="454e2f0ecd8a7bc4" providerId="LiveId" clId="{DAAB9EDC-9C66-4E59-9CD8-E10E7325ECBE}" dt="2025-02-24T16:59:20.940" v="64" actId="20577"/>
        <pc:sldMkLst>
          <pc:docMk/>
          <pc:sldMk cId="3593417299" sldId="258"/>
        </pc:sldMkLst>
        <pc:spChg chg="mod">
          <ac:chgData name="Monica Paola Sciacca" userId="454e2f0ecd8a7bc4" providerId="LiveId" clId="{DAAB9EDC-9C66-4E59-9CD8-E10E7325ECBE}" dt="2025-02-24T16:59:20.940" v="64" actId="20577"/>
          <ac:spMkLst>
            <pc:docMk/>
            <pc:sldMk cId="3593417299" sldId="258"/>
            <ac:spMk id="3" creationId="{A7EBDD1F-ED92-D95D-8723-1D1F159B7871}"/>
          </ac:spMkLst>
        </pc:spChg>
      </pc:sldChg>
      <pc:sldChg chg="modSp mod">
        <pc:chgData name="Monica Paola Sciacca" userId="454e2f0ecd8a7bc4" providerId="LiveId" clId="{DAAB9EDC-9C66-4E59-9CD8-E10E7325ECBE}" dt="2025-02-24T17:01:26.190" v="66" actId="207"/>
        <pc:sldMkLst>
          <pc:docMk/>
          <pc:sldMk cId="3081726325" sldId="259"/>
        </pc:sldMkLst>
        <pc:spChg chg="mod">
          <ac:chgData name="Monica Paola Sciacca" userId="454e2f0ecd8a7bc4" providerId="LiveId" clId="{DAAB9EDC-9C66-4E59-9CD8-E10E7325ECBE}" dt="2025-02-24T17:01:26.190" v="66" actId="207"/>
          <ac:spMkLst>
            <pc:docMk/>
            <pc:sldMk cId="3081726325" sldId="259"/>
            <ac:spMk id="3" creationId="{E5D29006-635A-26F5-8E12-B1BA508DF3D8}"/>
          </ac:spMkLst>
        </pc:spChg>
      </pc:sldChg>
      <pc:sldChg chg="modSp mod">
        <pc:chgData name="Monica Paola Sciacca" userId="454e2f0ecd8a7bc4" providerId="LiveId" clId="{DAAB9EDC-9C66-4E59-9CD8-E10E7325ECBE}" dt="2025-02-24T17:06:05.348" v="69" actId="207"/>
        <pc:sldMkLst>
          <pc:docMk/>
          <pc:sldMk cId="1032039121" sldId="260"/>
        </pc:sldMkLst>
        <pc:spChg chg="mod">
          <ac:chgData name="Monica Paola Sciacca" userId="454e2f0ecd8a7bc4" providerId="LiveId" clId="{DAAB9EDC-9C66-4E59-9CD8-E10E7325ECBE}" dt="2025-02-24T17:06:05.348" v="69" actId="207"/>
          <ac:spMkLst>
            <pc:docMk/>
            <pc:sldMk cId="1032039121" sldId="260"/>
            <ac:spMk id="5" creationId="{D174E46F-E4F2-5E2C-8144-EFA461796E63}"/>
          </ac:spMkLst>
        </pc:spChg>
      </pc:sldChg>
      <pc:sldChg chg="modSp mod">
        <pc:chgData name="Monica Paola Sciacca" userId="454e2f0ecd8a7bc4" providerId="LiveId" clId="{DAAB9EDC-9C66-4E59-9CD8-E10E7325ECBE}" dt="2025-02-24T17:06:47.730" v="70" actId="207"/>
        <pc:sldMkLst>
          <pc:docMk/>
          <pc:sldMk cId="1189326503" sldId="261"/>
        </pc:sldMkLst>
        <pc:spChg chg="mod">
          <ac:chgData name="Monica Paola Sciacca" userId="454e2f0ecd8a7bc4" providerId="LiveId" clId="{DAAB9EDC-9C66-4E59-9CD8-E10E7325ECBE}" dt="2025-02-24T17:06:47.730" v="70" actId="207"/>
          <ac:spMkLst>
            <pc:docMk/>
            <pc:sldMk cId="1189326503" sldId="261"/>
            <ac:spMk id="2" creationId="{B2BCD4EC-8093-186A-1135-40EA8102E1F1}"/>
          </ac:spMkLst>
        </pc:spChg>
      </pc:sldChg>
      <pc:sldChg chg="modSp mod">
        <pc:chgData name="Monica Paola Sciacca" userId="454e2f0ecd8a7bc4" providerId="LiveId" clId="{DAAB9EDC-9C66-4E59-9CD8-E10E7325ECBE}" dt="2025-02-24T17:09:41.278" v="71" actId="207"/>
        <pc:sldMkLst>
          <pc:docMk/>
          <pc:sldMk cId="780458513" sldId="262"/>
        </pc:sldMkLst>
        <pc:spChg chg="mod">
          <ac:chgData name="Monica Paola Sciacca" userId="454e2f0ecd8a7bc4" providerId="LiveId" clId="{DAAB9EDC-9C66-4E59-9CD8-E10E7325ECBE}" dt="2025-02-24T17:09:41.278" v="71" actId="207"/>
          <ac:spMkLst>
            <pc:docMk/>
            <pc:sldMk cId="780458513" sldId="262"/>
            <ac:spMk id="3" creationId="{04CB301C-3618-BEE7-72DD-068151C61F40}"/>
          </ac:spMkLst>
        </pc:spChg>
      </pc:sldChg>
      <pc:sldChg chg="modSp mod">
        <pc:chgData name="Monica Paola Sciacca" userId="454e2f0ecd8a7bc4" providerId="LiveId" clId="{DAAB9EDC-9C66-4E59-9CD8-E10E7325ECBE}" dt="2025-02-24T17:23:09.016" v="116" actId="14100"/>
        <pc:sldMkLst>
          <pc:docMk/>
          <pc:sldMk cId="481996922" sldId="265"/>
        </pc:sldMkLst>
        <pc:spChg chg="mod">
          <ac:chgData name="Monica Paola Sciacca" userId="454e2f0ecd8a7bc4" providerId="LiveId" clId="{DAAB9EDC-9C66-4E59-9CD8-E10E7325ECBE}" dt="2025-02-24T17:23:09.016" v="116" actId="14100"/>
          <ac:spMkLst>
            <pc:docMk/>
            <pc:sldMk cId="481996922" sldId="265"/>
            <ac:spMk id="3" creationId="{57A5F51A-290E-A65B-E164-BE3B3D441E9C}"/>
          </ac:spMkLst>
        </pc:spChg>
      </pc:sldChg>
      <pc:sldChg chg="modSp mod">
        <pc:chgData name="Monica Paola Sciacca" userId="454e2f0ecd8a7bc4" providerId="LiveId" clId="{DAAB9EDC-9C66-4E59-9CD8-E10E7325ECBE}" dt="2024-03-05T16:27:27.205" v="11" actId="20577"/>
        <pc:sldMkLst>
          <pc:docMk/>
          <pc:sldMk cId="2770392213" sldId="268"/>
        </pc:sldMkLst>
      </pc:sldChg>
      <pc:sldChg chg="del">
        <pc:chgData name="Monica Paola Sciacca" userId="454e2f0ecd8a7bc4" providerId="LiveId" clId="{DAAB9EDC-9C66-4E59-9CD8-E10E7325ECBE}" dt="2024-03-03T19:46:27.661" v="0" actId="2696"/>
        <pc:sldMkLst>
          <pc:docMk/>
          <pc:sldMk cId="4037975635" sldId="270"/>
        </pc:sldMkLst>
      </pc:sldChg>
      <pc:sldChg chg="modSp mod">
        <pc:chgData name="Monica Paola Sciacca" userId="454e2f0ecd8a7bc4" providerId="LiveId" clId="{DAAB9EDC-9C66-4E59-9CD8-E10E7325ECBE}" dt="2024-03-05T16:33:09.790" v="49" actId="20577"/>
        <pc:sldMkLst>
          <pc:docMk/>
          <pc:sldMk cId="3099576352" sldId="272"/>
        </pc:sldMkLst>
      </pc:sldChg>
      <pc:sldChg chg="modSp mod">
        <pc:chgData name="Monica Paola Sciacca" userId="454e2f0ecd8a7bc4" providerId="LiveId" clId="{DAAB9EDC-9C66-4E59-9CD8-E10E7325ECBE}" dt="2024-03-05T16:36:47.639" v="57" actId="20577"/>
        <pc:sldMkLst>
          <pc:docMk/>
          <pc:sldMk cId="105101287" sldId="275"/>
        </pc:sldMkLst>
      </pc:sldChg>
      <pc:sldChg chg="modSp mod">
        <pc:chgData name="Monica Paola Sciacca" userId="454e2f0ecd8a7bc4" providerId="LiveId" clId="{DAAB9EDC-9C66-4E59-9CD8-E10E7325ECBE}" dt="2024-03-05T16:38:38.544" v="60" actId="20577"/>
        <pc:sldMkLst>
          <pc:docMk/>
          <pc:sldMk cId="3781193064" sldId="276"/>
        </pc:sldMkLst>
      </pc:sldChg>
    </pc:docChg>
  </pc:docChgLst>
  <pc:docChgLst>
    <pc:chgData name="Monica Paola Sciacca" userId="454e2f0ecd8a7bc4" providerId="LiveId" clId="{2F6AE127-DB8D-402F-BB33-D0528FC5435A}"/>
    <pc:docChg chg="custSel modSld">
      <pc:chgData name="Monica Paola Sciacca" userId="454e2f0ecd8a7bc4" providerId="LiveId" clId="{2F6AE127-DB8D-402F-BB33-D0528FC5435A}" dt="2024-03-03T19:39:07.907" v="561" actId="20577"/>
      <pc:docMkLst>
        <pc:docMk/>
      </pc:docMkLst>
      <pc:sldChg chg="modSp mod">
        <pc:chgData name="Monica Paola Sciacca" userId="454e2f0ecd8a7bc4" providerId="LiveId" clId="{2F6AE127-DB8D-402F-BB33-D0528FC5435A}" dt="2023-03-06T18:07:42.344" v="21" actId="20577"/>
        <pc:sldMkLst>
          <pc:docMk/>
          <pc:sldMk cId="3812222728" sldId="257"/>
        </pc:sldMkLst>
      </pc:sldChg>
      <pc:sldChg chg="modSp mod">
        <pc:chgData name="Monica Paola Sciacca" userId="454e2f0ecd8a7bc4" providerId="LiveId" clId="{2F6AE127-DB8D-402F-BB33-D0528FC5435A}" dt="2024-03-03T19:11:01.811" v="489" actId="20577"/>
        <pc:sldMkLst>
          <pc:docMk/>
          <pc:sldMk cId="3593417299" sldId="258"/>
        </pc:sldMkLst>
      </pc:sldChg>
      <pc:sldChg chg="modSp mod">
        <pc:chgData name="Monica Paola Sciacca" userId="454e2f0ecd8a7bc4" providerId="LiveId" clId="{2F6AE127-DB8D-402F-BB33-D0528FC5435A}" dt="2024-03-03T19:39:07.907" v="561" actId="20577"/>
        <pc:sldMkLst>
          <pc:docMk/>
          <pc:sldMk cId="3081726325" sldId="259"/>
        </pc:sldMkLst>
      </pc:sldChg>
      <pc:sldChg chg="modSp mod">
        <pc:chgData name="Monica Paola Sciacca" userId="454e2f0ecd8a7bc4" providerId="LiveId" clId="{2F6AE127-DB8D-402F-BB33-D0528FC5435A}" dt="2023-03-12T18:06:44.892" v="260" actId="27636"/>
        <pc:sldMkLst>
          <pc:docMk/>
          <pc:sldMk cId="1032039121" sldId="260"/>
        </pc:sldMkLst>
      </pc:sldChg>
      <pc:sldChg chg="modSp mod">
        <pc:chgData name="Monica Paola Sciacca" userId="454e2f0ecd8a7bc4" providerId="LiveId" clId="{2F6AE127-DB8D-402F-BB33-D0528FC5435A}" dt="2023-03-12T18:07:55.307" v="325" actId="20577"/>
        <pc:sldMkLst>
          <pc:docMk/>
          <pc:sldMk cId="1189326503" sldId="261"/>
        </pc:sldMkLst>
      </pc:sldChg>
      <pc:sldChg chg="modSp mod">
        <pc:chgData name="Monica Paola Sciacca" userId="454e2f0ecd8a7bc4" providerId="LiveId" clId="{2F6AE127-DB8D-402F-BB33-D0528FC5435A}" dt="2023-03-12T18:08:13.907" v="329" actId="20577"/>
        <pc:sldMkLst>
          <pc:docMk/>
          <pc:sldMk cId="780458513" sldId="262"/>
        </pc:sldMkLst>
      </pc:sldChg>
      <pc:sldChg chg="modSp mod">
        <pc:chgData name="Monica Paola Sciacca" userId="454e2f0ecd8a7bc4" providerId="LiveId" clId="{2F6AE127-DB8D-402F-BB33-D0528FC5435A}" dt="2023-03-12T18:08:58.201" v="333" actId="20577"/>
        <pc:sldMkLst>
          <pc:docMk/>
          <pc:sldMk cId="1086926761" sldId="263"/>
        </pc:sldMkLst>
      </pc:sldChg>
      <pc:sldChg chg="modSp mod">
        <pc:chgData name="Monica Paola Sciacca" userId="454e2f0ecd8a7bc4" providerId="LiveId" clId="{2F6AE127-DB8D-402F-BB33-D0528FC5435A}" dt="2023-03-06T18:36:39.848" v="132" actId="20577"/>
        <pc:sldMkLst>
          <pc:docMk/>
          <pc:sldMk cId="608791960" sldId="264"/>
        </pc:sldMkLst>
      </pc:sldChg>
      <pc:sldChg chg="modSp mod">
        <pc:chgData name="Monica Paola Sciacca" userId="454e2f0ecd8a7bc4" providerId="LiveId" clId="{2F6AE127-DB8D-402F-BB33-D0528FC5435A}" dt="2023-03-06T18:40:30.893" v="160" actId="20577"/>
        <pc:sldMkLst>
          <pc:docMk/>
          <pc:sldMk cId="76339571" sldId="267"/>
        </pc:sldMkLst>
      </pc:sldChg>
      <pc:sldChg chg="modSp mod">
        <pc:chgData name="Monica Paola Sciacca" userId="454e2f0ecd8a7bc4" providerId="LiveId" clId="{2F6AE127-DB8D-402F-BB33-D0528FC5435A}" dt="2023-03-06T18:49:27.132" v="194" actId="20577"/>
        <pc:sldMkLst>
          <pc:docMk/>
          <pc:sldMk cId="4037975635" sldId="270"/>
        </pc:sldMkLst>
      </pc:sldChg>
      <pc:sldChg chg="modSp mod">
        <pc:chgData name="Monica Paola Sciacca" userId="454e2f0ecd8a7bc4" providerId="LiveId" clId="{2F6AE127-DB8D-402F-BB33-D0528FC5435A}" dt="2023-03-12T18:15:04.099" v="334" actId="20577"/>
        <pc:sldMkLst>
          <pc:docMk/>
          <pc:sldMk cId="899266573" sldId="273"/>
        </pc:sldMkLst>
      </pc:sldChg>
      <pc:sldChg chg="modSp mod">
        <pc:chgData name="Monica Paola Sciacca" userId="454e2f0ecd8a7bc4" providerId="LiveId" clId="{2F6AE127-DB8D-402F-BB33-D0528FC5435A}" dt="2023-03-12T18:23:02.939" v="485" actId="20577"/>
        <pc:sldMkLst>
          <pc:docMk/>
          <pc:sldMk cId="827127932" sldId="277"/>
        </pc:sldMkLst>
      </pc:sldChg>
      <pc:sldChg chg="modSp mod">
        <pc:chgData name="Monica Paola Sciacca" userId="454e2f0ecd8a7bc4" providerId="LiveId" clId="{2F6AE127-DB8D-402F-BB33-D0528FC5435A}" dt="2023-03-12T18:19:00.338" v="341" actId="20577"/>
        <pc:sldMkLst>
          <pc:docMk/>
          <pc:sldMk cId="906966905" sldId="279"/>
        </pc:sldMkLst>
      </pc:sldChg>
      <pc:sldChg chg="modSp mod">
        <pc:chgData name="Monica Paola Sciacca" userId="454e2f0ecd8a7bc4" providerId="LiveId" clId="{2F6AE127-DB8D-402F-BB33-D0528FC5435A}" dt="2023-03-12T18:20:04.500" v="357" actId="20577"/>
        <pc:sldMkLst>
          <pc:docMk/>
          <pc:sldMk cId="2056660019" sldId="280"/>
        </pc:sldMkLst>
      </pc:sldChg>
      <pc:sldChg chg="modSp mod">
        <pc:chgData name="Monica Paola Sciacca" userId="454e2f0ecd8a7bc4" providerId="LiveId" clId="{2F6AE127-DB8D-402F-BB33-D0528FC5435A}" dt="2023-03-12T18:21:34.695" v="359" actId="20577"/>
        <pc:sldMkLst>
          <pc:docMk/>
          <pc:sldMk cId="1782816490" sldId="283"/>
        </pc:sldMkLst>
      </pc:sldChg>
    </pc:docChg>
  </pc:docChgLst>
  <pc:docChgLst>
    <pc:chgData name="Monica Paola Sciacca" userId="454e2f0ecd8a7bc4" providerId="LiveId" clId="{FE8F6305-6B1B-4552-B175-9F011CE91110}"/>
    <pc:docChg chg="custSel addSld modSld">
      <pc:chgData name="Monica Paola Sciacca" userId="454e2f0ecd8a7bc4" providerId="LiveId" clId="{FE8F6305-6B1B-4552-B175-9F011CE91110}" dt="2023-01-02T18:55:30.250" v="21440" actId="20577"/>
      <pc:docMkLst>
        <pc:docMk/>
      </pc:docMkLst>
      <pc:sldChg chg="modSp mod">
        <pc:chgData name="Monica Paola Sciacca" userId="454e2f0ecd8a7bc4" providerId="LiveId" clId="{FE8F6305-6B1B-4552-B175-9F011CE91110}" dt="2023-01-02T18:51:35.501" v="21435" actId="313"/>
        <pc:sldMkLst>
          <pc:docMk/>
          <pc:sldMk cId="1949781654" sldId="256"/>
        </pc:sldMkLst>
      </pc:sldChg>
      <pc:sldChg chg="modSp mod">
        <pc:chgData name="Monica Paola Sciacca" userId="454e2f0ecd8a7bc4" providerId="LiveId" clId="{FE8F6305-6B1B-4552-B175-9F011CE91110}" dt="2022-12-04T19:27:30.720" v="1134" actId="20577"/>
        <pc:sldMkLst>
          <pc:docMk/>
          <pc:sldMk cId="1032039121" sldId="260"/>
        </pc:sldMkLst>
      </pc:sldChg>
      <pc:sldChg chg="modSp mod">
        <pc:chgData name="Monica Paola Sciacca" userId="454e2f0ecd8a7bc4" providerId="LiveId" clId="{FE8F6305-6B1B-4552-B175-9F011CE91110}" dt="2022-11-30T19:14:44.660" v="182" actId="20577"/>
        <pc:sldMkLst>
          <pc:docMk/>
          <pc:sldMk cId="1189326503" sldId="261"/>
        </pc:sldMkLst>
      </pc:sldChg>
      <pc:sldChg chg="modSp new mod">
        <pc:chgData name="Monica Paola Sciacca" userId="454e2f0ecd8a7bc4" providerId="LiveId" clId="{FE8F6305-6B1B-4552-B175-9F011CE91110}" dt="2022-11-30T19:29:18.567" v="1133" actId="14100"/>
        <pc:sldMkLst>
          <pc:docMk/>
          <pc:sldMk cId="780458513" sldId="262"/>
        </pc:sldMkLst>
      </pc:sldChg>
      <pc:sldChg chg="modSp new mod">
        <pc:chgData name="Monica Paola Sciacca" userId="454e2f0ecd8a7bc4" providerId="LiveId" clId="{FE8F6305-6B1B-4552-B175-9F011CE91110}" dt="2022-12-04T20:06:53.994" v="2480" actId="20577"/>
        <pc:sldMkLst>
          <pc:docMk/>
          <pc:sldMk cId="1086926761" sldId="263"/>
        </pc:sldMkLst>
      </pc:sldChg>
      <pc:sldChg chg="modSp new mod">
        <pc:chgData name="Monica Paola Sciacca" userId="454e2f0ecd8a7bc4" providerId="LiveId" clId="{FE8F6305-6B1B-4552-B175-9F011CE91110}" dt="2023-01-02T18:52:40.911" v="21436" actId="20577"/>
        <pc:sldMkLst>
          <pc:docMk/>
          <pc:sldMk cId="608791960" sldId="264"/>
        </pc:sldMkLst>
      </pc:sldChg>
      <pc:sldChg chg="modSp new mod">
        <pc:chgData name="Monica Paola Sciacca" userId="454e2f0ecd8a7bc4" providerId="LiveId" clId="{FE8F6305-6B1B-4552-B175-9F011CE91110}" dt="2022-12-07T18:01:03.559" v="4861" actId="14100"/>
        <pc:sldMkLst>
          <pc:docMk/>
          <pc:sldMk cId="481996922" sldId="265"/>
        </pc:sldMkLst>
      </pc:sldChg>
      <pc:sldChg chg="addSp delSp modSp new mod">
        <pc:chgData name="Monica Paola Sciacca" userId="454e2f0ecd8a7bc4" providerId="LiveId" clId="{FE8F6305-6B1B-4552-B175-9F011CE91110}" dt="2022-12-07T19:12:40.712" v="7101"/>
        <pc:sldMkLst>
          <pc:docMk/>
          <pc:sldMk cId="2156463168" sldId="266"/>
        </pc:sldMkLst>
      </pc:sldChg>
      <pc:sldChg chg="modSp new mod">
        <pc:chgData name="Monica Paola Sciacca" userId="454e2f0ecd8a7bc4" providerId="LiveId" clId="{FE8F6305-6B1B-4552-B175-9F011CE91110}" dt="2022-12-07T18:19:16.030" v="5596" actId="14100"/>
        <pc:sldMkLst>
          <pc:docMk/>
          <pc:sldMk cId="76339571" sldId="267"/>
        </pc:sldMkLst>
      </pc:sldChg>
      <pc:sldChg chg="addSp delSp modSp new mod addCm delCm">
        <pc:chgData name="Monica Paola Sciacca" userId="454e2f0ecd8a7bc4" providerId="LiveId" clId="{FE8F6305-6B1B-4552-B175-9F011CE91110}" dt="2022-12-10T14:23:54.513" v="8918" actId="20577"/>
        <pc:sldMkLst>
          <pc:docMk/>
          <pc:sldMk cId="2770392213" sldId="268"/>
        </pc:sldMkLst>
      </pc:sldChg>
      <pc:sldChg chg="modSp new mod">
        <pc:chgData name="Monica Paola Sciacca" userId="454e2f0ecd8a7bc4" providerId="LiveId" clId="{FE8F6305-6B1B-4552-B175-9F011CE91110}" dt="2023-01-02T18:55:30.250" v="21440" actId="20577"/>
        <pc:sldMkLst>
          <pc:docMk/>
          <pc:sldMk cId="3416981893" sldId="269"/>
        </pc:sldMkLst>
      </pc:sldChg>
      <pc:sldChg chg="modSp new mod">
        <pc:chgData name="Monica Paola Sciacca" userId="454e2f0ecd8a7bc4" providerId="LiveId" clId="{FE8F6305-6B1B-4552-B175-9F011CE91110}" dt="2022-12-07T20:14:14.862" v="8631" actId="14100"/>
        <pc:sldMkLst>
          <pc:docMk/>
          <pc:sldMk cId="4037975635" sldId="270"/>
        </pc:sldMkLst>
      </pc:sldChg>
      <pc:sldChg chg="modSp new mod">
        <pc:chgData name="Monica Paola Sciacca" userId="454e2f0ecd8a7bc4" providerId="LiveId" clId="{FE8F6305-6B1B-4552-B175-9F011CE91110}" dt="2022-12-14T17:36:35.080" v="9581" actId="20577"/>
        <pc:sldMkLst>
          <pc:docMk/>
          <pc:sldMk cId="4089507585" sldId="271"/>
        </pc:sldMkLst>
      </pc:sldChg>
      <pc:sldChg chg="modSp new mod">
        <pc:chgData name="Monica Paola Sciacca" userId="454e2f0ecd8a7bc4" providerId="LiveId" clId="{FE8F6305-6B1B-4552-B175-9F011CE91110}" dt="2022-12-14T19:36:28.746" v="10796" actId="20577"/>
        <pc:sldMkLst>
          <pc:docMk/>
          <pc:sldMk cId="3099576352" sldId="272"/>
        </pc:sldMkLst>
      </pc:sldChg>
      <pc:sldChg chg="modSp new mod">
        <pc:chgData name="Monica Paola Sciacca" userId="454e2f0ecd8a7bc4" providerId="LiveId" clId="{FE8F6305-6B1B-4552-B175-9F011CE91110}" dt="2022-12-26T17:32:38.441" v="11996" actId="20577"/>
        <pc:sldMkLst>
          <pc:docMk/>
          <pc:sldMk cId="899266573" sldId="273"/>
        </pc:sldMkLst>
      </pc:sldChg>
      <pc:sldChg chg="modSp new mod">
        <pc:chgData name="Monica Paola Sciacca" userId="454e2f0ecd8a7bc4" providerId="LiveId" clId="{FE8F6305-6B1B-4552-B175-9F011CE91110}" dt="2022-12-26T17:55:09.637" v="12870" actId="14100"/>
        <pc:sldMkLst>
          <pc:docMk/>
          <pc:sldMk cId="2298501069" sldId="274"/>
        </pc:sldMkLst>
      </pc:sldChg>
      <pc:sldChg chg="modSp new mod">
        <pc:chgData name="Monica Paola Sciacca" userId="454e2f0ecd8a7bc4" providerId="LiveId" clId="{FE8F6305-6B1B-4552-B175-9F011CE91110}" dt="2022-12-26T18:08:19.687" v="13777" actId="20577"/>
        <pc:sldMkLst>
          <pc:docMk/>
          <pc:sldMk cId="105101287" sldId="275"/>
        </pc:sldMkLst>
      </pc:sldChg>
      <pc:sldChg chg="modSp new mod">
        <pc:chgData name="Monica Paola Sciacca" userId="454e2f0ecd8a7bc4" providerId="LiveId" clId="{FE8F6305-6B1B-4552-B175-9F011CE91110}" dt="2022-12-26T19:36:23.152" v="14695" actId="20577"/>
        <pc:sldMkLst>
          <pc:docMk/>
          <pc:sldMk cId="3781193064" sldId="276"/>
        </pc:sldMkLst>
      </pc:sldChg>
      <pc:sldChg chg="modSp new mod">
        <pc:chgData name="Monica Paola Sciacca" userId="454e2f0ecd8a7bc4" providerId="LiveId" clId="{FE8F6305-6B1B-4552-B175-9F011CE91110}" dt="2022-12-26T21:19:10.481" v="15341" actId="255"/>
        <pc:sldMkLst>
          <pc:docMk/>
          <pc:sldMk cId="827127932" sldId="277"/>
        </pc:sldMkLst>
      </pc:sldChg>
      <pc:sldChg chg="modSp new mod">
        <pc:chgData name="Monica Paola Sciacca" userId="454e2f0ecd8a7bc4" providerId="LiveId" clId="{FE8F6305-6B1B-4552-B175-9F011CE91110}" dt="2023-01-02T18:42:17.117" v="20648" actId="115"/>
        <pc:sldMkLst>
          <pc:docMk/>
          <pc:sldMk cId="2138241014" sldId="278"/>
        </pc:sldMkLst>
      </pc:sldChg>
      <pc:sldChg chg="modSp new mod">
        <pc:chgData name="Monica Paola Sciacca" userId="454e2f0ecd8a7bc4" providerId="LiveId" clId="{FE8F6305-6B1B-4552-B175-9F011CE91110}" dt="2022-12-26T21:56:03.771" v="17503" actId="20577"/>
        <pc:sldMkLst>
          <pc:docMk/>
          <pc:sldMk cId="906966905" sldId="279"/>
        </pc:sldMkLst>
      </pc:sldChg>
      <pc:sldChg chg="modSp new mod">
        <pc:chgData name="Monica Paola Sciacca" userId="454e2f0ecd8a7bc4" providerId="LiveId" clId="{FE8F6305-6B1B-4552-B175-9F011CE91110}" dt="2022-12-26T22:10:30.280" v="18703" actId="20577"/>
        <pc:sldMkLst>
          <pc:docMk/>
          <pc:sldMk cId="2056660019" sldId="280"/>
        </pc:sldMkLst>
      </pc:sldChg>
      <pc:sldChg chg="modSp new mod">
        <pc:chgData name="Monica Paola Sciacca" userId="454e2f0ecd8a7bc4" providerId="LiveId" clId="{FE8F6305-6B1B-4552-B175-9F011CE91110}" dt="2023-01-02T18:30:23.083" v="19825" actId="14100"/>
        <pc:sldMkLst>
          <pc:docMk/>
          <pc:sldMk cId="362242228" sldId="281"/>
        </pc:sldMkLst>
      </pc:sldChg>
      <pc:sldChg chg="modSp new mod">
        <pc:chgData name="Monica Paola Sciacca" userId="454e2f0ecd8a7bc4" providerId="LiveId" clId="{FE8F6305-6B1B-4552-B175-9F011CE91110}" dt="2023-01-02T18:39:16.237" v="20554" actId="20577"/>
        <pc:sldMkLst>
          <pc:docMk/>
          <pc:sldMk cId="526590194" sldId="282"/>
        </pc:sldMkLst>
      </pc:sldChg>
      <pc:sldChg chg="modSp new mod">
        <pc:chgData name="Monica Paola Sciacca" userId="454e2f0ecd8a7bc4" providerId="LiveId" clId="{FE8F6305-6B1B-4552-B175-9F011CE91110}" dt="2023-01-02T18:48:02.967" v="21355" actId="27636"/>
        <pc:sldMkLst>
          <pc:docMk/>
          <pc:sldMk cId="1782816490" sldId="283"/>
        </pc:sldMkLst>
      </pc:sldChg>
    </pc:docChg>
  </pc:docChgLst>
</pc:chgInfo>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a:xfrm>
            <a:off x="7983232" y="5037663"/>
            <a:ext cx="897467" cy="279400"/>
          </a:xfrm>
        </p:spPr>
        <p:txBody>
          <a:bodyPr/>
          <a:lstStyle/>
          <a:p>
            <a:fld id="{876FC2A4-73DD-4FE0-9D30-5ADCA31361ED}" type="datetimeFigureOut">
              <a:rPr lang="it-IT" smtClean="0"/>
              <a:t>24/02/2025</a:t>
            </a:fld>
            <a:endParaRPr lang="it-IT"/>
          </a:p>
        </p:txBody>
      </p:sp>
      <p:sp>
        <p:nvSpPr>
          <p:cNvPr id="5" name="Footer Placeholder 4"/>
          <p:cNvSpPr>
            <a:spLocks noGrp="1"/>
          </p:cNvSpPr>
          <p:nvPr>
            <p:ph type="ftr" sz="quarter" idx="11"/>
          </p:nvPr>
        </p:nvSpPr>
        <p:spPr>
          <a:xfrm>
            <a:off x="2692397" y="5037663"/>
            <a:ext cx="5214635" cy="279400"/>
          </a:xfrm>
        </p:spPr>
        <p:txBody>
          <a:bodyPr/>
          <a:lstStyle/>
          <a:p>
            <a:endParaRPr lang="it-IT"/>
          </a:p>
        </p:txBody>
      </p:sp>
      <p:sp>
        <p:nvSpPr>
          <p:cNvPr id="6" name="Slide Number Placeholder 5"/>
          <p:cNvSpPr>
            <a:spLocks noGrp="1"/>
          </p:cNvSpPr>
          <p:nvPr>
            <p:ph type="sldNum" sz="quarter" idx="12"/>
          </p:nvPr>
        </p:nvSpPr>
        <p:spPr>
          <a:xfrm>
            <a:off x="8956900" y="5037663"/>
            <a:ext cx="551167" cy="279400"/>
          </a:xfrm>
        </p:spPr>
        <p:txBody>
          <a:bodyPr/>
          <a:lstStyle/>
          <a:p>
            <a:fld id="{6E2D7AD4-D543-4F89-85C9-07FE76AA56BC}" type="slidenum">
              <a:rPr lang="it-IT" smtClean="0"/>
              <a:t>‹N›</a:t>
            </a:fld>
            <a:endParaRPr lang="it-IT"/>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761432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magine panoramica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876FC2A4-73DD-4FE0-9D30-5ADCA31361ED}" type="datetimeFigureOut">
              <a:rPr lang="it-IT" smtClean="0"/>
              <a:t>24/02/2025</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6E2D7AD4-D543-4F89-85C9-07FE76AA56BC}" type="slidenum">
              <a:rPr lang="it-IT" smtClean="0"/>
              <a:t>‹N›</a:t>
            </a:fld>
            <a:endParaRPr lang="it-IT"/>
          </a:p>
        </p:txBody>
      </p:sp>
    </p:spTree>
    <p:extLst>
      <p:ext uri="{BB962C8B-B14F-4D97-AF65-F5344CB8AC3E}">
        <p14:creationId xmlns:p14="http://schemas.microsoft.com/office/powerpoint/2010/main" val="4311706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876FC2A4-73DD-4FE0-9D30-5ADCA31361ED}" type="datetimeFigureOut">
              <a:rPr lang="it-IT" smtClean="0"/>
              <a:t>24/02/2025</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6E2D7AD4-D543-4F89-85C9-07FE76AA56BC}" type="slidenum">
              <a:rPr lang="it-IT" smtClean="0"/>
              <a:t>‹N›</a:t>
            </a:fld>
            <a:endParaRPr lang="it-IT"/>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042543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it-IT"/>
              <a:t>Fare clic per modificare lo stile del titolo dello schema</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Fare clic per modificare gli stili del testo dello schema</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876FC2A4-73DD-4FE0-9D30-5ADCA31361ED}" type="datetimeFigureOut">
              <a:rPr lang="it-IT" smtClean="0"/>
              <a:t>24/02/2025</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6E2D7AD4-D543-4F89-85C9-07FE76AA56BC}" type="slidenum">
              <a:rPr lang="it-IT" smtClean="0"/>
              <a:t>‹N›</a:t>
            </a:fld>
            <a:endParaRPr lang="it-IT"/>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824154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876FC2A4-73DD-4FE0-9D30-5ADCA31361ED}" type="datetimeFigureOut">
              <a:rPr lang="it-IT" smtClean="0"/>
              <a:t>24/02/2025</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6E2D7AD4-D543-4F89-85C9-07FE76AA56BC}" type="slidenum">
              <a:rPr lang="it-IT" smtClean="0"/>
              <a:t>‹N›</a:t>
            </a:fld>
            <a:endParaRPr lang="it-IT"/>
          </a:p>
        </p:txBody>
      </p:sp>
    </p:spTree>
    <p:extLst>
      <p:ext uri="{BB962C8B-B14F-4D97-AF65-F5344CB8AC3E}">
        <p14:creationId xmlns:p14="http://schemas.microsoft.com/office/powerpoint/2010/main" val="6059897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cheda nome citazione">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it-IT"/>
              <a:t>Fare clic per modificare lo stile del titolo dello schema</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876FC2A4-73DD-4FE0-9D30-5ADCA31361ED}" type="datetimeFigureOut">
              <a:rPr lang="it-IT" smtClean="0"/>
              <a:t>24/02/2025</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6E2D7AD4-D543-4F89-85C9-07FE76AA56BC}" type="slidenum">
              <a:rPr lang="it-IT" smtClean="0"/>
              <a:t>‹N›</a:t>
            </a:fld>
            <a:endParaRPr lang="it-IT"/>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824422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ero o falso">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it-IT"/>
              <a:t>Fare clic per modificare lo stile del titolo dello schema</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876FC2A4-73DD-4FE0-9D30-5ADCA31361ED}" type="datetimeFigureOut">
              <a:rPr lang="it-IT" smtClean="0"/>
              <a:t>24/02/2025</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6E2D7AD4-D543-4F89-85C9-07FE76AA56BC}" type="slidenum">
              <a:rPr lang="it-IT" smtClean="0"/>
              <a:t>‹N›</a:t>
            </a:fld>
            <a:endParaRPr lang="it-IT"/>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607530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ncho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876FC2A4-73DD-4FE0-9D30-5ADCA31361ED}" type="datetimeFigureOut">
              <a:rPr lang="it-IT" smtClean="0"/>
              <a:t>24/02/2025</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6E2D7AD4-D543-4F89-85C9-07FE76AA56BC}" type="slidenum">
              <a:rPr lang="it-IT" smtClean="0"/>
              <a:t>‹N›</a:t>
            </a:fld>
            <a:endParaRPr lang="it-IT"/>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154474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876FC2A4-73DD-4FE0-9D30-5ADCA31361ED}" type="datetimeFigureOut">
              <a:rPr lang="it-IT" smtClean="0"/>
              <a:t>24/02/2025</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6E2D7AD4-D543-4F89-85C9-07FE76AA56BC}" type="slidenum">
              <a:rPr lang="it-IT" smtClean="0"/>
              <a:t>‹N›</a:t>
            </a:fld>
            <a:endParaRPr lang="it-IT"/>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401835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876FC2A4-73DD-4FE0-9D30-5ADCA31361ED}" type="datetimeFigureOut">
              <a:rPr lang="it-IT" smtClean="0"/>
              <a:t>24/02/2025</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6E2D7AD4-D543-4F89-85C9-07FE76AA56BC}" type="slidenum">
              <a:rPr lang="it-IT" smtClean="0"/>
              <a:t>‹N›</a:t>
            </a:fld>
            <a:endParaRPr lang="it-IT"/>
          </a:p>
        </p:txBody>
      </p:sp>
    </p:spTree>
    <p:extLst>
      <p:ext uri="{BB962C8B-B14F-4D97-AF65-F5344CB8AC3E}">
        <p14:creationId xmlns:p14="http://schemas.microsoft.com/office/powerpoint/2010/main" val="11170903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876FC2A4-73DD-4FE0-9D30-5ADCA31361ED}" type="datetimeFigureOut">
              <a:rPr lang="it-IT" smtClean="0"/>
              <a:t>24/02/2025</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6E2D7AD4-D543-4F89-85C9-07FE76AA56BC}" type="slidenum">
              <a:rPr lang="it-IT" smtClean="0"/>
              <a:t>‹N›</a:t>
            </a:fld>
            <a:endParaRPr lang="it-IT"/>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52685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876FC2A4-73DD-4FE0-9D30-5ADCA31361ED}" type="datetimeFigureOut">
              <a:rPr lang="it-IT" smtClean="0"/>
              <a:t>24/02/2025</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6E2D7AD4-D543-4F89-85C9-07FE76AA56BC}" type="slidenum">
              <a:rPr lang="it-IT" smtClean="0"/>
              <a:t>‹N›</a:t>
            </a:fld>
            <a:endParaRPr lang="it-IT"/>
          </a:p>
        </p:txBody>
      </p:sp>
    </p:spTree>
    <p:extLst>
      <p:ext uri="{BB962C8B-B14F-4D97-AF65-F5344CB8AC3E}">
        <p14:creationId xmlns:p14="http://schemas.microsoft.com/office/powerpoint/2010/main" val="37070059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876FC2A4-73DD-4FE0-9D30-5ADCA31361ED}" type="datetimeFigureOut">
              <a:rPr lang="it-IT" smtClean="0"/>
              <a:t>24/02/2025</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6E2D7AD4-D543-4F89-85C9-07FE76AA56BC}" type="slidenum">
              <a:rPr lang="it-IT" smtClean="0"/>
              <a:t>‹N›</a:t>
            </a:fld>
            <a:endParaRPr lang="it-IT"/>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400957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876FC2A4-73DD-4FE0-9D30-5ADCA31361ED}" type="datetimeFigureOut">
              <a:rPr lang="it-IT" smtClean="0"/>
              <a:t>24/02/2025</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6E2D7AD4-D543-4F89-85C9-07FE76AA56BC}" type="slidenum">
              <a:rPr lang="it-IT" smtClean="0"/>
              <a:t>‹N›</a:t>
            </a:fld>
            <a:endParaRPr lang="it-IT"/>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356971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6FC2A4-73DD-4FE0-9D30-5ADCA31361ED}" type="datetimeFigureOut">
              <a:rPr lang="it-IT" smtClean="0"/>
              <a:t>24/02/2025</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6E2D7AD4-D543-4F89-85C9-07FE76AA56BC}" type="slidenum">
              <a:rPr lang="it-IT" smtClean="0"/>
              <a:t>‹N›</a:t>
            </a:fld>
            <a:endParaRPr lang="it-IT"/>
          </a:p>
        </p:txBody>
      </p:sp>
    </p:spTree>
    <p:extLst>
      <p:ext uri="{BB962C8B-B14F-4D97-AF65-F5344CB8AC3E}">
        <p14:creationId xmlns:p14="http://schemas.microsoft.com/office/powerpoint/2010/main" val="30843021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it-IT"/>
              <a:t>Fare clic per modificare lo stile del titolo dello schema</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876FC2A4-73DD-4FE0-9D30-5ADCA31361ED}" type="datetimeFigureOut">
              <a:rPr lang="it-IT" smtClean="0"/>
              <a:t>24/02/2025</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6E2D7AD4-D543-4F89-85C9-07FE76AA56BC}" type="slidenum">
              <a:rPr lang="it-IT" smtClean="0"/>
              <a:t>‹N›</a:t>
            </a:fld>
            <a:endParaRPr lang="it-IT"/>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644107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it-IT"/>
              <a:t>Fare clic per modificare lo stile del titolo dello schema</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876FC2A4-73DD-4FE0-9D30-5ADCA31361ED}" type="datetimeFigureOut">
              <a:rPr lang="it-IT" smtClean="0"/>
              <a:t>24/02/2025</a:t>
            </a:fld>
            <a:endParaRPr lang="it-IT"/>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E2D7AD4-D543-4F89-85C9-07FE76AA56BC}" type="slidenum">
              <a:rPr lang="it-IT" smtClean="0"/>
              <a:t>‹N›</a:t>
            </a:fld>
            <a:endParaRPr lang="it-IT"/>
          </a:p>
        </p:txBody>
      </p:sp>
    </p:spTree>
    <p:extLst>
      <p:ext uri="{BB962C8B-B14F-4D97-AF65-F5344CB8AC3E}">
        <p14:creationId xmlns:p14="http://schemas.microsoft.com/office/powerpoint/2010/main" val="36666946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876FC2A4-73DD-4FE0-9D30-5ADCA31361ED}" type="datetimeFigureOut">
              <a:rPr lang="it-IT" smtClean="0"/>
              <a:t>24/02/2025</a:t>
            </a:fld>
            <a:endParaRPr lang="it-IT"/>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it-IT"/>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6E2D7AD4-D543-4F89-85C9-07FE76AA56BC}" type="slidenum">
              <a:rPr lang="it-IT" smtClean="0"/>
              <a:t>‹N›</a:t>
            </a:fld>
            <a:endParaRPr lang="it-IT"/>
          </a:p>
        </p:txBody>
      </p:sp>
    </p:spTree>
    <p:extLst>
      <p:ext uri="{BB962C8B-B14F-4D97-AF65-F5344CB8AC3E}">
        <p14:creationId xmlns:p14="http://schemas.microsoft.com/office/powerpoint/2010/main" val="1766289827"/>
      </p:ext>
    </p:extLst>
  </p:cSld>
  <p:clrMap bg1="lt1" tx1="dk1" bg2="lt2" tx2="dk2" accent1="accent1" accent2="accent2" accent3="accent3" accent4="accent4" accent5="accent5" accent6="accent6" hlink="hlink" folHlink="folHlink"/>
  <p:sldLayoutIdLst>
    <p:sldLayoutId id="2147484624" r:id="rId1"/>
    <p:sldLayoutId id="2147484625" r:id="rId2"/>
    <p:sldLayoutId id="2147484626" r:id="rId3"/>
    <p:sldLayoutId id="2147484627" r:id="rId4"/>
    <p:sldLayoutId id="2147484628" r:id="rId5"/>
    <p:sldLayoutId id="2147484629" r:id="rId6"/>
    <p:sldLayoutId id="2147484630" r:id="rId7"/>
    <p:sldLayoutId id="2147484631" r:id="rId8"/>
    <p:sldLayoutId id="2147484632" r:id="rId9"/>
    <p:sldLayoutId id="2147484633" r:id="rId10"/>
    <p:sldLayoutId id="2147484634" r:id="rId11"/>
    <p:sldLayoutId id="2147484635" r:id="rId12"/>
    <p:sldLayoutId id="2147484636" r:id="rId13"/>
    <p:sldLayoutId id="2147484637" r:id="rId14"/>
    <p:sldLayoutId id="2147484638" r:id="rId15"/>
    <p:sldLayoutId id="2147484639" r:id="rId16"/>
    <p:sldLayoutId id="2147484640"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hyperlink" Target="https://ilcorpoinmente.it/cos-e-l-ipnosi-conversazionale-ipnosi-autoipnosi-eft/" TargetMode="External"/><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a:extLst>
              <a:ext uri="{FF2B5EF4-FFF2-40B4-BE49-F238E27FC236}">
                <a16:creationId xmlns:a16="http://schemas.microsoft.com/office/drawing/2014/main" id="{12AB5A60-A601-455D-C66A-D0F6B457F333}"/>
              </a:ext>
            </a:extLst>
          </p:cNvPr>
          <p:cNvSpPr>
            <a:spLocks noGrp="1"/>
          </p:cNvSpPr>
          <p:nvPr>
            <p:ph type="title"/>
          </p:nvPr>
        </p:nvSpPr>
        <p:spPr/>
        <p:txBody>
          <a:bodyPr/>
          <a:lstStyle/>
          <a:p>
            <a:r>
              <a:rPr lang="it-IT" b="1" dirty="0"/>
              <a:t>L’ATTENZIONE</a:t>
            </a:r>
          </a:p>
        </p:txBody>
      </p:sp>
      <p:pic>
        <p:nvPicPr>
          <p:cNvPr id="28" name="Segnaposto contenuto 27">
            <a:extLst>
              <a:ext uri="{FF2B5EF4-FFF2-40B4-BE49-F238E27FC236}">
                <a16:creationId xmlns:a16="http://schemas.microsoft.com/office/drawing/2014/main" id="{EDF6896B-E3A0-6283-C33D-78DE4A7AE7DE}"/>
              </a:ext>
            </a:extLst>
          </p:cNvPr>
          <p:cNvPicPr>
            <a:picLocks noGrp="1" noChangeAspect="1"/>
          </p:cNvPicPr>
          <p:nvPr>
            <p:ph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2738626" y="2557463"/>
            <a:ext cx="6714747" cy="3317875"/>
          </a:xfrm>
        </p:spPr>
      </p:pic>
      <p:sp>
        <p:nvSpPr>
          <p:cNvPr id="29" name="CasellaDiTesto 28">
            <a:extLst>
              <a:ext uri="{FF2B5EF4-FFF2-40B4-BE49-F238E27FC236}">
                <a16:creationId xmlns:a16="http://schemas.microsoft.com/office/drawing/2014/main" id="{7213A5DA-0E49-A611-9F95-BBB50EDB667B}"/>
              </a:ext>
            </a:extLst>
          </p:cNvPr>
          <p:cNvSpPr txBox="1"/>
          <p:nvPr/>
        </p:nvSpPr>
        <p:spPr>
          <a:xfrm>
            <a:off x="2738626" y="5875338"/>
            <a:ext cx="6714747" cy="230832"/>
          </a:xfrm>
          <a:prstGeom prst="rect">
            <a:avLst/>
          </a:prstGeom>
          <a:noFill/>
        </p:spPr>
        <p:txBody>
          <a:bodyPr wrap="square" rtlCol="0">
            <a:spAutoFit/>
          </a:bodyPr>
          <a:lstStyle/>
          <a:p>
            <a:r>
              <a:rPr lang="it-IT" sz="900" b="1" dirty="0"/>
              <a:t>TRATTO DAL TESTO: «PSICOLOGIA GENERALE» DA PAG. 137 A PAG. 171; «DSM-5» DA PAG. 68 A PAG. 70</a:t>
            </a:r>
          </a:p>
        </p:txBody>
      </p:sp>
    </p:spTree>
    <p:extLst>
      <p:ext uri="{BB962C8B-B14F-4D97-AF65-F5344CB8AC3E}">
        <p14:creationId xmlns:p14="http://schemas.microsoft.com/office/powerpoint/2010/main" val="19497816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A34126F-C67F-6CA4-42DC-9FB0C31EE859}"/>
              </a:ext>
            </a:extLst>
          </p:cNvPr>
          <p:cNvSpPr>
            <a:spLocks noGrp="1"/>
          </p:cNvSpPr>
          <p:nvPr>
            <p:ph type="title"/>
          </p:nvPr>
        </p:nvSpPr>
        <p:spPr>
          <a:xfrm>
            <a:off x="1295401" y="756846"/>
            <a:ext cx="9601196" cy="541868"/>
          </a:xfrm>
        </p:spPr>
        <p:txBody>
          <a:bodyPr>
            <a:normAutofit/>
          </a:bodyPr>
          <a:lstStyle/>
          <a:p>
            <a:r>
              <a:rPr lang="it-IT" sz="2400" b="1" dirty="0"/>
              <a:t>PARADIGMI DELL’ATTENZIONE</a:t>
            </a:r>
          </a:p>
        </p:txBody>
      </p:sp>
      <p:sp>
        <p:nvSpPr>
          <p:cNvPr id="3" name="Segnaposto contenuto 2">
            <a:extLst>
              <a:ext uri="{FF2B5EF4-FFF2-40B4-BE49-F238E27FC236}">
                <a16:creationId xmlns:a16="http://schemas.microsoft.com/office/drawing/2014/main" id="{57A5F51A-290E-A65B-E164-BE3B3D441E9C}"/>
              </a:ext>
            </a:extLst>
          </p:cNvPr>
          <p:cNvSpPr>
            <a:spLocks noGrp="1"/>
          </p:cNvSpPr>
          <p:nvPr>
            <p:ph idx="1"/>
          </p:nvPr>
        </p:nvSpPr>
        <p:spPr>
          <a:xfrm>
            <a:off x="1295401" y="1169894"/>
            <a:ext cx="9601196" cy="4931260"/>
          </a:xfrm>
        </p:spPr>
        <p:txBody>
          <a:bodyPr>
            <a:normAutofit/>
          </a:bodyPr>
          <a:lstStyle/>
          <a:p>
            <a:r>
              <a:rPr lang="it-IT" sz="2000" b="1" u="sng" dirty="0"/>
              <a:t>PARADIGMA DELLA RICERCA VISIVA</a:t>
            </a:r>
            <a:r>
              <a:rPr lang="it-IT" sz="2000" b="1" dirty="0"/>
              <a:t>: SI UTILIZZA L’ATTENZIONE SELETTIVA PER TROVARE NEL PROPRIO CAMPO VISIVO CIO’ DI CUI SI E’ INTERESSATI (SI SCANSIONA L’AMBIENTE). QUESTO TIPO DI ANALISI DEGLI ELEMENTI PRESENTI NELL’AMBIENTE HA SVILUPPATO QUESTO PARADIGMA. </a:t>
            </a:r>
          </a:p>
          <a:p>
            <a:r>
              <a:rPr lang="it-IT" sz="2000" b="1" u="sng" dirty="0"/>
              <a:t>TEORIA DELL’INTEGRAZIONE DELLE CARATTERISTICHE</a:t>
            </a:r>
            <a:r>
              <a:rPr lang="it-IT" sz="2000" b="1" dirty="0"/>
              <a:t>: TREISMAN L’HA PROPOSTA PER SPIEGARE IL RUOLO DELL’ATTENZIONE SELETTIVA NELLA RICERCA VISIVA. VI SONO DUE STADI, NEL PRIMO LE CARATTERISTICHE COMUNI VENGONO RICONOSCIUTE NELLA SCENA IN MODO AUTOMATICO (SENZA ATTENZIONE), NEL SECONDO E’ NECESSARIO LEGARE LE CARATTERISTICHE DI OGNI OGGETTO. L’ATTENZIONE VIENE SPOSTATA DA UN OGGETTO ALL’ALTRO PER LEGARE LE INFORMAZIONI PRESENTI IN UNA POSIZIONE PRECISA.</a:t>
            </a:r>
            <a:endParaRPr lang="it-IT" sz="2000" b="1" u="sng" dirty="0"/>
          </a:p>
        </p:txBody>
      </p:sp>
    </p:spTree>
    <p:extLst>
      <p:ext uri="{BB962C8B-B14F-4D97-AF65-F5344CB8AC3E}">
        <p14:creationId xmlns:p14="http://schemas.microsoft.com/office/powerpoint/2010/main" val="4819969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1844494-2FFF-9A80-1E4A-2185D38351E9}"/>
              </a:ext>
            </a:extLst>
          </p:cNvPr>
          <p:cNvSpPr>
            <a:spLocks noGrp="1"/>
          </p:cNvSpPr>
          <p:nvPr>
            <p:ph type="title"/>
          </p:nvPr>
        </p:nvSpPr>
        <p:spPr>
          <a:xfrm>
            <a:off x="1295401" y="927652"/>
            <a:ext cx="9601196" cy="1510748"/>
          </a:xfrm>
        </p:spPr>
        <p:txBody>
          <a:bodyPr>
            <a:normAutofit fontScale="90000"/>
          </a:bodyPr>
          <a:lstStyle/>
          <a:p>
            <a:pPr algn="l"/>
            <a:r>
              <a:rPr lang="it-IT" sz="2400" b="1" u="sng" dirty="0"/>
              <a:t>LE CONGIUNZIONI ILLUSORIE</a:t>
            </a:r>
            <a:r>
              <a:rPr lang="it-IT" sz="2400" b="1" dirty="0"/>
              <a:t>: USATE PER SPIEGARE LA PERCEZIONE DI UNO STIMOLO </a:t>
            </a:r>
            <a:r>
              <a:rPr lang="it-IT" sz="2400" b="1" u="sng" dirty="0"/>
              <a:t>INESISTENTE</a:t>
            </a:r>
            <a:r>
              <a:rPr lang="it-IT" sz="2400" b="1" dirty="0"/>
              <a:t>, DATO DALLA CONGIUNZIONE DI DUE CARATTERISTICHE APPARTENENTI A STIMOLI DIVERSI.</a:t>
            </a:r>
            <a:br>
              <a:rPr lang="it-IT" sz="2400" b="1" dirty="0"/>
            </a:br>
            <a:endParaRPr lang="it-IT" sz="2400" b="1" dirty="0"/>
          </a:p>
        </p:txBody>
      </p:sp>
      <p:pic>
        <p:nvPicPr>
          <p:cNvPr id="16" name="Segnaposto contenuto 15">
            <a:extLst>
              <a:ext uri="{FF2B5EF4-FFF2-40B4-BE49-F238E27FC236}">
                <a16:creationId xmlns:a16="http://schemas.microsoft.com/office/drawing/2014/main" id="{A3247260-F53E-BE87-8730-8170E2F8A69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95400" y="3050348"/>
            <a:ext cx="9601200" cy="2332104"/>
          </a:xfrm>
        </p:spPr>
      </p:pic>
    </p:spTree>
    <p:extLst>
      <p:ext uri="{BB962C8B-B14F-4D97-AF65-F5344CB8AC3E}">
        <p14:creationId xmlns:p14="http://schemas.microsoft.com/office/powerpoint/2010/main" val="21564631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E07879D-DE2C-428B-F123-586FB1CA242D}"/>
              </a:ext>
            </a:extLst>
          </p:cNvPr>
          <p:cNvSpPr>
            <a:spLocks noGrp="1"/>
          </p:cNvSpPr>
          <p:nvPr>
            <p:ph type="title"/>
          </p:nvPr>
        </p:nvSpPr>
        <p:spPr>
          <a:xfrm>
            <a:off x="1073427" y="975506"/>
            <a:ext cx="9862928" cy="495485"/>
          </a:xfrm>
        </p:spPr>
        <p:txBody>
          <a:bodyPr>
            <a:normAutofit/>
          </a:bodyPr>
          <a:lstStyle/>
          <a:p>
            <a:r>
              <a:rPr lang="it-IT" sz="2400" b="1" dirty="0"/>
              <a:t>LE CONGIUNZIONI ILLUSORIE</a:t>
            </a:r>
          </a:p>
        </p:txBody>
      </p:sp>
      <p:sp>
        <p:nvSpPr>
          <p:cNvPr id="3" name="Segnaposto contenuto 2">
            <a:extLst>
              <a:ext uri="{FF2B5EF4-FFF2-40B4-BE49-F238E27FC236}">
                <a16:creationId xmlns:a16="http://schemas.microsoft.com/office/drawing/2014/main" id="{88292879-5828-E1AC-339E-0B85BCE80D7C}"/>
              </a:ext>
            </a:extLst>
          </p:cNvPr>
          <p:cNvSpPr>
            <a:spLocks noGrp="1"/>
          </p:cNvSpPr>
          <p:nvPr>
            <p:ph idx="1"/>
          </p:nvPr>
        </p:nvSpPr>
        <p:spPr>
          <a:xfrm>
            <a:off x="1073427" y="1630017"/>
            <a:ext cx="9823170" cy="4252477"/>
          </a:xfrm>
        </p:spPr>
        <p:txBody>
          <a:bodyPr>
            <a:noAutofit/>
          </a:bodyPr>
          <a:lstStyle/>
          <a:p>
            <a:r>
              <a:rPr lang="it-IT" sz="2200" b="1" dirty="0"/>
              <a:t>L’ERRORE CHE SI COMMETTE NEL COMBINARE SCORRETTAMENTE LE CARATTERISTICHE DELL’ESERCIZIO PRECEDENTE E’ DOVUTO AL FATTO CHE MENTRE LE CARATTERISTICHE ELEMENTARI DEGLI STIMOLI SONO ELABORATE IN MODO CORRETTO, IN CONDIZIONI NON OTTIMALI (TEMPI DI ESPOSIZIONE BREVI), L’ATTENZIONE COMBINA ERRONEAMENTE CARATTERISTICHE NON COINCIDENTI (A VERDI O H ROSSE).</a:t>
            </a:r>
          </a:p>
          <a:p>
            <a:r>
              <a:rPr lang="it-IT" sz="2200" b="1" u="sng" dirty="0"/>
              <a:t>RICERCA GUIDATA</a:t>
            </a:r>
            <a:r>
              <a:rPr lang="it-IT" sz="2200" b="1" dirty="0"/>
              <a:t>: UTILIZZAZIONE DI STIMOLI CHE CONTENGONO LE STESSE CARATTERISTICHE PER FACILITARE IL COMPITO, ES. NELL’ESPERIMENTO SUCCESSIVO</a:t>
            </a:r>
            <a:endParaRPr lang="it-IT" sz="2200" b="1" u="sng" dirty="0"/>
          </a:p>
        </p:txBody>
      </p:sp>
    </p:spTree>
    <p:extLst>
      <p:ext uri="{BB962C8B-B14F-4D97-AF65-F5344CB8AC3E}">
        <p14:creationId xmlns:p14="http://schemas.microsoft.com/office/powerpoint/2010/main" val="763395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14538B3-8670-4DDA-61EB-3B9BC5890146}"/>
              </a:ext>
            </a:extLst>
          </p:cNvPr>
          <p:cNvSpPr>
            <a:spLocks noGrp="1"/>
          </p:cNvSpPr>
          <p:nvPr>
            <p:ph type="title"/>
          </p:nvPr>
        </p:nvSpPr>
        <p:spPr>
          <a:xfrm>
            <a:off x="1033670" y="861391"/>
            <a:ext cx="9862927" cy="1563757"/>
          </a:xfrm>
        </p:spPr>
        <p:txBody>
          <a:bodyPr>
            <a:normAutofit fontScale="90000"/>
          </a:bodyPr>
          <a:lstStyle/>
          <a:p>
            <a:pPr algn="l"/>
            <a:r>
              <a:rPr lang="it-IT" sz="2000" b="1" dirty="0"/>
              <a:t>SONO PRESENTI TANTE L VERDI, ROSSE E NERE ED UNA T VERDE. AD UN  GRUPPO VIENE CHIESTO DI IDENTIFICARE LA LETTERA T, AL SECONDO GRUPPO LA T VERDE. ANCHE SE LO STIMOLO E’ UGUALE (LETTERA T), L’EFFICIENZA DEL PRIMO COMPITO E’ INFERIORE RISPETTO AL SECONDO: NEL PRIMO SI ANALIZZANO TUTTI GLI ELEMENTI PER TROVARE LA T, NEL SECONDO SOLO GLI ELEMENTI VERDI.</a:t>
            </a:r>
          </a:p>
        </p:txBody>
      </p:sp>
      <p:pic>
        <p:nvPicPr>
          <p:cNvPr id="21" name="Segnaposto contenuto 20">
            <a:extLst>
              <a:ext uri="{FF2B5EF4-FFF2-40B4-BE49-F238E27FC236}">
                <a16:creationId xmlns:a16="http://schemas.microsoft.com/office/drawing/2014/main" id="{8F37094F-CAAA-98CC-3C34-B20F2732F58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440887" y="2557463"/>
            <a:ext cx="3310225" cy="3317875"/>
          </a:xfrm>
        </p:spPr>
      </p:pic>
    </p:spTree>
    <p:extLst>
      <p:ext uri="{BB962C8B-B14F-4D97-AF65-F5344CB8AC3E}">
        <p14:creationId xmlns:p14="http://schemas.microsoft.com/office/powerpoint/2010/main" val="27703922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BF8E3F3-3192-6BA1-37C9-C142BC765523}"/>
              </a:ext>
            </a:extLst>
          </p:cNvPr>
          <p:cNvSpPr>
            <a:spLocks noGrp="1"/>
          </p:cNvSpPr>
          <p:nvPr>
            <p:ph type="title"/>
          </p:nvPr>
        </p:nvSpPr>
        <p:spPr>
          <a:xfrm>
            <a:off x="980661" y="982133"/>
            <a:ext cx="9915937" cy="674390"/>
          </a:xfrm>
        </p:spPr>
        <p:txBody>
          <a:bodyPr>
            <a:normAutofit/>
          </a:bodyPr>
          <a:lstStyle/>
          <a:p>
            <a:r>
              <a:rPr lang="it-IT" sz="2800" b="1" dirty="0"/>
              <a:t>INSUCCESSI DELL’ATTENZIONE SPAZIALE</a:t>
            </a:r>
          </a:p>
        </p:txBody>
      </p:sp>
      <p:sp>
        <p:nvSpPr>
          <p:cNvPr id="3" name="Segnaposto contenuto 2">
            <a:extLst>
              <a:ext uri="{FF2B5EF4-FFF2-40B4-BE49-F238E27FC236}">
                <a16:creationId xmlns:a16="http://schemas.microsoft.com/office/drawing/2014/main" id="{9A88F421-C441-1649-31A2-CB5B4977A002}"/>
              </a:ext>
            </a:extLst>
          </p:cNvPr>
          <p:cNvSpPr>
            <a:spLocks noGrp="1"/>
          </p:cNvSpPr>
          <p:nvPr>
            <p:ph idx="1"/>
          </p:nvPr>
        </p:nvSpPr>
        <p:spPr>
          <a:xfrm>
            <a:off x="980661" y="1550505"/>
            <a:ext cx="9915936" cy="4325364"/>
          </a:xfrm>
        </p:spPr>
        <p:txBody>
          <a:bodyPr>
            <a:normAutofit lnSpcReduction="10000"/>
          </a:bodyPr>
          <a:lstStyle/>
          <a:p>
            <a:r>
              <a:rPr lang="it-IT" sz="2000" b="1" dirty="0"/>
              <a:t>ANCHE SE SI CREDE DI COGLIERE CAMBIAMENTI OVVI, NON SEMPRE E’ COSI’: SE L’ATTENZIONE NON SI POSA SULL’AREA RELATIVA AL CAMBIAMENTO NON SI E’ IN GRADO DI PERCEPIRLO.</a:t>
            </a:r>
          </a:p>
          <a:p>
            <a:r>
              <a:rPr lang="it-IT" sz="2000" b="1" u="sng" dirty="0"/>
              <a:t>PARADIGMA DELLA CECITA’ AL CAMBIAMENTO</a:t>
            </a:r>
            <a:r>
              <a:rPr lang="it-IT" sz="2000" b="1" dirty="0"/>
              <a:t>: DUE IMMAGINI QUASI IDENTICHE PRESENTATE CON L’INTERVALLO DI UNA SCHERMATA BIANCA, CHE DISTOGLIE E DISTURBA L’ATTENZIONE, VENGONO PERCEPITE COME UGUALI. CAMBIAMENTI TEMATICI O GROSSOLANI SONO IDENTIFICATI, AL CONTRARIO NON SONO PERCEPITI CAMBIAMENTI PERIFERICI E DI CONTORNO (IL SISTEMA PRESERVA INFORMAZIONI IMPORTANTI).</a:t>
            </a:r>
          </a:p>
          <a:p>
            <a:r>
              <a:rPr lang="it-IT" sz="2000" b="1" u="sng" dirty="0"/>
              <a:t>L’ATTENZIONE E’ CIO’ CHE PERMETTE LA PERCEZIONE COSCIENTE DI UN CAMBIAMENTO NELLA SCENA: SE L’ATTENZIONE NON SI FOCALIZZA SULL’AREA IN CUI AVVIENE IL CAMBIAMENTO, QUEST’ULTIMO NON LO SI PUO’ IDENTIFICARE.</a:t>
            </a:r>
          </a:p>
        </p:txBody>
      </p:sp>
    </p:spTree>
    <p:extLst>
      <p:ext uri="{BB962C8B-B14F-4D97-AF65-F5344CB8AC3E}">
        <p14:creationId xmlns:p14="http://schemas.microsoft.com/office/powerpoint/2010/main" val="34169818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6964455-DE0D-ED37-6056-A980B48A2719}"/>
              </a:ext>
            </a:extLst>
          </p:cNvPr>
          <p:cNvSpPr>
            <a:spLocks noGrp="1"/>
          </p:cNvSpPr>
          <p:nvPr>
            <p:ph type="title"/>
          </p:nvPr>
        </p:nvSpPr>
        <p:spPr>
          <a:xfrm>
            <a:off x="1126434" y="982132"/>
            <a:ext cx="9770161" cy="621381"/>
          </a:xfrm>
        </p:spPr>
        <p:txBody>
          <a:bodyPr>
            <a:normAutofit/>
          </a:bodyPr>
          <a:lstStyle/>
          <a:p>
            <a:r>
              <a:rPr lang="it-IT" sz="2400" b="1" dirty="0"/>
              <a:t>I LIMITI DELL’ATTENZIONE NEL TEMPO</a:t>
            </a:r>
          </a:p>
        </p:txBody>
      </p:sp>
      <p:sp>
        <p:nvSpPr>
          <p:cNvPr id="3" name="Segnaposto contenuto 2">
            <a:extLst>
              <a:ext uri="{FF2B5EF4-FFF2-40B4-BE49-F238E27FC236}">
                <a16:creationId xmlns:a16="http://schemas.microsoft.com/office/drawing/2014/main" id="{C61FF1BA-9868-3B48-D096-FF69EF3C37DC}"/>
              </a:ext>
            </a:extLst>
          </p:cNvPr>
          <p:cNvSpPr>
            <a:spLocks noGrp="1"/>
          </p:cNvSpPr>
          <p:nvPr>
            <p:ph idx="1"/>
          </p:nvPr>
        </p:nvSpPr>
        <p:spPr>
          <a:xfrm>
            <a:off x="1126435" y="1762538"/>
            <a:ext cx="9770162" cy="4346714"/>
          </a:xfrm>
        </p:spPr>
        <p:txBody>
          <a:bodyPr>
            <a:normAutofit/>
          </a:bodyPr>
          <a:lstStyle/>
          <a:p>
            <a:r>
              <a:rPr lang="it-IT" sz="2000" b="1" dirty="0"/>
              <a:t>COME ESISTONO LIMITAZIONI NELLA QUANTITA’ DI INFORMAZIONI CHE POSSONO ESSERE ELABORATE NELLO SPAZIO, VI SONO LIMITAZIONI ANCHE NELLA VELOCITA’ CON CUI LE INFORMAZIONI POSSONO ESSERE ELABORATE NEL TEMPO (PAG. 162-163).</a:t>
            </a:r>
          </a:p>
          <a:p>
            <a:r>
              <a:rPr lang="it-IT" sz="2000" b="1" u="sng" dirty="0"/>
              <a:t>IL MODELLO A COLLO DI BOTTIGLIA</a:t>
            </a:r>
            <a:r>
              <a:rPr lang="it-IT" sz="2000" b="1" dirty="0"/>
              <a:t>: ESSO PROPONE L’ESISTENZA DI DUE STADI DI ELABORAZIONE, NEL PRIMO STADIO OGNI STIMOLO ATTIVA LA SUA RAPPRESENTAZIONE CONCETTUALE IN MEMORIA; IL RICONOSCIMENTO AVVIENE VELOCEMENTE PER TUTTI GLI STIMOLI, MA QUESTA INFORMAZIONE E’ VOLATILE E DECADE VENENDO SOVRASCRITTA DAGLI STIMOLI SUCCESSIVI.  PER EVITARE CIO’ GLI STIMOLI DEVONO PASSARE ATTRAVERSO LO STADIO 2, IN CUI LE RAPPRESENTAZIONI VENGONO CONSOLIDATE E TRASDOTTE NELLA MEMORIA DI LAVORO</a:t>
            </a:r>
            <a:endParaRPr lang="it-IT" sz="2000" b="1" u="sng" dirty="0"/>
          </a:p>
        </p:txBody>
      </p:sp>
    </p:spTree>
    <p:extLst>
      <p:ext uri="{BB962C8B-B14F-4D97-AF65-F5344CB8AC3E}">
        <p14:creationId xmlns:p14="http://schemas.microsoft.com/office/powerpoint/2010/main" val="40895075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15E3BD4-2D88-AEA3-89AF-F6A26EDF8BCB}"/>
              </a:ext>
            </a:extLst>
          </p:cNvPr>
          <p:cNvSpPr>
            <a:spLocks noGrp="1"/>
          </p:cNvSpPr>
          <p:nvPr>
            <p:ph type="title"/>
          </p:nvPr>
        </p:nvSpPr>
        <p:spPr>
          <a:xfrm>
            <a:off x="1046922" y="982133"/>
            <a:ext cx="9849676" cy="515364"/>
          </a:xfrm>
        </p:spPr>
        <p:txBody>
          <a:bodyPr>
            <a:noAutofit/>
          </a:bodyPr>
          <a:lstStyle/>
          <a:p>
            <a:r>
              <a:rPr lang="it-IT" sz="2800" b="1" dirty="0"/>
              <a:t>L’ATTENZIONE DIVISA</a:t>
            </a:r>
          </a:p>
        </p:txBody>
      </p:sp>
      <p:sp>
        <p:nvSpPr>
          <p:cNvPr id="3" name="Segnaposto contenuto 2">
            <a:extLst>
              <a:ext uri="{FF2B5EF4-FFF2-40B4-BE49-F238E27FC236}">
                <a16:creationId xmlns:a16="http://schemas.microsoft.com/office/drawing/2014/main" id="{C638BF11-2C4C-13AB-5FF6-7184562F32F6}"/>
              </a:ext>
            </a:extLst>
          </p:cNvPr>
          <p:cNvSpPr>
            <a:spLocks noGrp="1"/>
          </p:cNvSpPr>
          <p:nvPr>
            <p:ph idx="1"/>
          </p:nvPr>
        </p:nvSpPr>
        <p:spPr>
          <a:xfrm>
            <a:off x="1046922" y="1736035"/>
            <a:ext cx="9849675" cy="4359964"/>
          </a:xfrm>
        </p:spPr>
        <p:txBody>
          <a:bodyPr>
            <a:normAutofit fontScale="85000" lnSpcReduction="10000"/>
          </a:bodyPr>
          <a:lstStyle/>
          <a:p>
            <a:r>
              <a:rPr lang="it-IT" sz="2000" b="1" dirty="0"/>
              <a:t>SI DIFFERENZIA DALL’ATTENZIONE SELETTIVA IN QUANTO SI VERIFICA QUANDO VENGONO SVOLTI PIU’ COMPITI CONTEMPORANEAMENTE, PERTANTO  </a:t>
            </a:r>
            <a:r>
              <a:rPr lang="it-IT" sz="2000" b="1" u="sng" dirty="0"/>
              <a:t>L’ATTENZIONE VIENE DIVISA O DISTRIBUITA</a:t>
            </a:r>
            <a:r>
              <a:rPr lang="it-IT" sz="2000" b="1" dirty="0"/>
              <a:t>.</a:t>
            </a:r>
          </a:p>
          <a:p>
            <a:r>
              <a:rPr lang="it-IT" sz="2000" b="1" dirty="0"/>
              <a:t>IL FATTO DI RIUSCIRE A FARE BENE DUE COSE DIPENDE DA QUALI SONO LE DUE COSE CHE SI DEVONO FARE, DAL TIPO DI RISPOSTA CHE SI DEVE DARE.</a:t>
            </a:r>
          </a:p>
          <a:p>
            <a:r>
              <a:rPr lang="it-IT" sz="2000" b="1" dirty="0"/>
              <a:t>POSSONO VERIFICARSI DUE TIPI DI PROBLEMI: </a:t>
            </a:r>
          </a:p>
          <a:p>
            <a:pPr>
              <a:buFont typeface="Wingdings" panose="05000000000000000000" pitchFamily="2" charset="2"/>
              <a:buChar char="Ø"/>
            </a:pPr>
            <a:r>
              <a:rPr lang="it-IT" sz="2000" b="1" dirty="0"/>
              <a:t>IL PRIMO INTERESSA I MECCANISMI IMPLICATI NELLA SELEZIONE DELL’ESECUZIONE DELLA RISPOSTA RICHIESTA DAI COMPITI (PARLARE E MASTICARE: USO DEGLI STESSI MUSCOLI, NON PERMETTE DI EFFETTUARE INSIEME I COMPITI)</a:t>
            </a:r>
          </a:p>
          <a:p>
            <a:pPr>
              <a:buFont typeface="Wingdings" panose="05000000000000000000" pitchFamily="2" charset="2"/>
              <a:buChar char="Ø"/>
            </a:pPr>
            <a:r>
              <a:rPr lang="it-IT" sz="2000" b="1" dirty="0"/>
              <a:t>IL SECONDO PROBLEMA RIGUARDA LE ABILITA’ COGNITIVE RICHIESTE PER LO SVOLGIMENTO DEI COMPITI: COMPITI SIMILI RICHIEDONO LE STESSE ABILITA’ E SONO DIFFICILI DA SVOLGERE INSIEME (CONTARE MENTALMENTE A RITROSO E RIPETERE SOTTOVOCE UNA FRASE: SI CREA INTERFERENZA PERCHE’ RICHIEDONO MECCANISMI SIMILI). SI CHIAMA </a:t>
            </a:r>
            <a:r>
              <a:rPr lang="it-IT" sz="2000" b="1" u="sng" dirty="0"/>
              <a:t>PARADIGMA DEL DOPPIO COMPITO.</a:t>
            </a:r>
            <a:endParaRPr lang="it-IT" sz="2000" b="1" dirty="0"/>
          </a:p>
          <a:p>
            <a:pPr>
              <a:buFont typeface="Wingdings" panose="05000000000000000000" pitchFamily="2" charset="2"/>
              <a:buChar char="Ø"/>
            </a:pPr>
            <a:endParaRPr lang="it-IT" sz="2000" b="1" dirty="0"/>
          </a:p>
        </p:txBody>
      </p:sp>
    </p:spTree>
    <p:extLst>
      <p:ext uri="{BB962C8B-B14F-4D97-AF65-F5344CB8AC3E}">
        <p14:creationId xmlns:p14="http://schemas.microsoft.com/office/powerpoint/2010/main" val="30995763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7DBDECC-7BB6-8BF9-274E-4B0B382ED6F5}"/>
              </a:ext>
            </a:extLst>
          </p:cNvPr>
          <p:cNvSpPr>
            <a:spLocks noGrp="1"/>
          </p:cNvSpPr>
          <p:nvPr>
            <p:ph type="title"/>
          </p:nvPr>
        </p:nvSpPr>
        <p:spPr>
          <a:xfrm>
            <a:off x="1295402" y="801758"/>
            <a:ext cx="9601196" cy="377685"/>
          </a:xfrm>
        </p:spPr>
        <p:txBody>
          <a:bodyPr>
            <a:noAutofit/>
          </a:bodyPr>
          <a:lstStyle/>
          <a:p>
            <a:r>
              <a:rPr lang="it-IT" sz="2400" b="1" dirty="0"/>
              <a:t>PARADIGMA DEL DOPPIO COMPITO</a:t>
            </a:r>
          </a:p>
        </p:txBody>
      </p:sp>
      <p:sp>
        <p:nvSpPr>
          <p:cNvPr id="3" name="Segnaposto contenuto 2">
            <a:extLst>
              <a:ext uri="{FF2B5EF4-FFF2-40B4-BE49-F238E27FC236}">
                <a16:creationId xmlns:a16="http://schemas.microsoft.com/office/drawing/2014/main" id="{E0F242E2-142C-8CB6-4084-7E15EA5E2E83}"/>
              </a:ext>
            </a:extLst>
          </p:cNvPr>
          <p:cNvSpPr>
            <a:spLocks noGrp="1"/>
          </p:cNvSpPr>
          <p:nvPr>
            <p:ph idx="1"/>
          </p:nvPr>
        </p:nvSpPr>
        <p:spPr>
          <a:xfrm>
            <a:off x="1295401" y="1179443"/>
            <a:ext cx="9601196" cy="4876799"/>
          </a:xfrm>
        </p:spPr>
        <p:txBody>
          <a:bodyPr>
            <a:normAutofit fontScale="92500" lnSpcReduction="10000"/>
          </a:bodyPr>
          <a:lstStyle/>
          <a:p>
            <a:r>
              <a:rPr lang="it-IT" sz="2000" b="1" dirty="0"/>
              <a:t>ALCUNE TEORIE SPIEGANO L’INTERFERENZA COME SE FOSSE CARATTERIZZATA DALLA PRESENZA DI UN PROCESSORE CENTRALE; ALTRE TEORIE COME SE VI FOSSERO PIU’ PROCESSORI A CAPACITA’ LIMITATA. IN QUALUNQUE CASO LE RISORSE ATTENTIVE DISPONIBILI PER UNA DATA TIPOLOGIA DI COMPITI SONO LIMITATE, PERTANTO INSUFFICIENTI QUANDO DEVONO ESSERE ESEGUTI PIU’ COMPITI (INTERFERENZA DI UNO SULL’ALTRO CON PEGGIORAMENTO DELLA PRESTAZIONE).</a:t>
            </a:r>
          </a:p>
          <a:p>
            <a:r>
              <a:rPr lang="it-IT" sz="2000" b="1" dirty="0"/>
              <a:t>NEL PARADIGMA DEL DOPPIO COMPITO POSSONO PRESENTARSI PIU’ CONDIZIONI: NON E’ DETTO CHE ENTRAMBI I COMPITI SIANO SVOLTI CONTEMPORANEAMENTE O CHE SI PRESTI ATTENZIONE A DUE SORGENTI DI INFORMAZIONE IN CONTEMPORANEA. </a:t>
            </a:r>
          </a:p>
          <a:p>
            <a:r>
              <a:rPr lang="it-IT" sz="2000" b="1" dirty="0"/>
              <a:t>ANCHE SE UN COMPITO RICHIEDE ATTENZIONE COSTANTE, TALVOLTA NON RICHIEDE UN LIVELLO DI ATTENZIONE IN OGNI SINGOLO MOMENTO (GUIDARE LA MACCHINA), UNA STRATEGIA: SPOSTARE L’ATTENZIONE DA UN COMPITO ALL’ALTRO VELOCEMENTE.</a:t>
            </a:r>
          </a:p>
          <a:p>
            <a:endParaRPr lang="it-IT" sz="2000" b="1" dirty="0"/>
          </a:p>
        </p:txBody>
      </p:sp>
    </p:spTree>
    <p:extLst>
      <p:ext uri="{BB962C8B-B14F-4D97-AF65-F5344CB8AC3E}">
        <p14:creationId xmlns:p14="http://schemas.microsoft.com/office/powerpoint/2010/main" val="8992665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80050F3-085A-9BF2-F76F-E7705406FE9F}"/>
              </a:ext>
            </a:extLst>
          </p:cNvPr>
          <p:cNvSpPr>
            <a:spLocks noGrp="1"/>
          </p:cNvSpPr>
          <p:nvPr>
            <p:ph type="title"/>
          </p:nvPr>
        </p:nvSpPr>
        <p:spPr>
          <a:xfrm>
            <a:off x="1113183" y="710462"/>
            <a:ext cx="9783413" cy="543339"/>
          </a:xfrm>
        </p:spPr>
        <p:txBody>
          <a:bodyPr>
            <a:normAutofit/>
          </a:bodyPr>
          <a:lstStyle/>
          <a:p>
            <a:r>
              <a:rPr lang="it-IT" sz="2400" b="1" dirty="0"/>
              <a:t>PARADIGMA DEL DOPPIO COMPITO</a:t>
            </a:r>
          </a:p>
        </p:txBody>
      </p:sp>
      <p:sp>
        <p:nvSpPr>
          <p:cNvPr id="3" name="Segnaposto contenuto 2">
            <a:extLst>
              <a:ext uri="{FF2B5EF4-FFF2-40B4-BE49-F238E27FC236}">
                <a16:creationId xmlns:a16="http://schemas.microsoft.com/office/drawing/2014/main" id="{526E9321-2C85-B26B-F39F-8A6F207B6B99}"/>
              </a:ext>
            </a:extLst>
          </p:cNvPr>
          <p:cNvSpPr>
            <a:spLocks noGrp="1"/>
          </p:cNvSpPr>
          <p:nvPr>
            <p:ph idx="1"/>
          </p:nvPr>
        </p:nvSpPr>
        <p:spPr>
          <a:xfrm>
            <a:off x="1113183" y="1417983"/>
            <a:ext cx="9783414" cy="4598504"/>
          </a:xfrm>
        </p:spPr>
        <p:txBody>
          <a:bodyPr>
            <a:normAutofit/>
          </a:bodyPr>
          <a:lstStyle/>
          <a:p>
            <a:r>
              <a:rPr lang="it-IT" sz="2000" b="1" dirty="0"/>
              <a:t>NELL’EFFETTUARE DUE COMPITI IN CONTEMPORANEA, NON E’ DETTO CHE ESSI VENGANO SVOLTI ALLO STESSO MODO IN CUI GLI STESSI VENGONO SVOLTI SINGOLARMENTE (TALVOLTA SI POSSONO COMBINARE DUE COMPITI IN UNO SOLO).</a:t>
            </a:r>
          </a:p>
          <a:p>
            <a:r>
              <a:rPr lang="it-IT" sz="2000" b="1" dirty="0"/>
              <a:t>ALCUNI COMPITI NON RICHIEDONO CONTROLLO DA PARTE DELL’ATTENZIONE: </a:t>
            </a:r>
            <a:r>
              <a:rPr lang="it-IT" sz="2000" b="1" u="sng" dirty="0"/>
              <a:t>I PROCESSI AUTOMATICI</a:t>
            </a:r>
            <a:r>
              <a:rPr lang="it-IT" sz="2000" b="1" dirty="0"/>
              <a:t>; ESSI SONO SVOLTI SENZA L’INTERVENTO CONSAPEVOLE E POSSONO ESSERE ESEGUITI IN PARALLELO AD ALTRE OPERAZIONI O AZIONI (NON RICHIEDONO RISORSE).</a:t>
            </a:r>
          </a:p>
          <a:p>
            <a:r>
              <a:rPr lang="it-IT" sz="2000" b="1" dirty="0"/>
              <a:t>AL CONTRARIO </a:t>
            </a:r>
            <a:r>
              <a:rPr lang="it-IT" sz="2000" b="1" u="sng" dirty="0"/>
              <a:t>I PROCESSI CONTROLLATI</a:t>
            </a:r>
            <a:r>
              <a:rPr lang="it-IT" sz="2000" b="1" dirty="0"/>
              <a:t>: HANNO LUOGO SOTTO LA VIGILANZA CONSAPEVOLE, RICHIEDONO ATTENZIONE E PIANIFICAZIONE E POSSONO ESSERE ESEGUITI BENE SOLO UNO ALLA VOLTA E SENZA INTERFERENZA (L’ESECUZIONE E’ PIU’ LENTA).</a:t>
            </a:r>
          </a:p>
        </p:txBody>
      </p:sp>
    </p:spTree>
    <p:extLst>
      <p:ext uri="{BB962C8B-B14F-4D97-AF65-F5344CB8AC3E}">
        <p14:creationId xmlns:p14="http://schemas.microsoft.com/office/powerpoint/2010/main" val="22985010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FC9FFF2-B0F1-90F2-6528-C2C173122CC8}"/>
              </a:ext>
            </a:extLst>
          </p:cNvPr>
          <p:cNvSpPr>
            <a:spLocks noGrp="1"/>
          </p:cNvSpPr>
          <p:nvPr>
            <p:ph type="title"/>
          </p:nvPr>
        </p:nvSpPr>
        <p:spPr>
          <a:xfrm>
            <a:off x="1295402" y="982132"/>
            <a:ext cx="9601196" cy="581625"/>
          </a:xfrm>
        </p:spPr>
        <p:txBody>
          <a:bodyPr>
            <a:normAutofit/>
          </a:bodyPr>
          <a:lstStyle/>
          <a:p>
            <a:r>
              <a:rPr lang="it-IT" sz="2400" b="1" dirty="0"/>
              <a:t>PROCESSO DI AUTOMATIZZAZIONE</a:t>
            </a:r>
          </a:p>
        </p:txBody>
      </p:sp>
      <p:sp>
        <p:nvSpPr>
          <p:cNvPr id="3" name="Segnaposto contenuto 2">
            <a:extLst>
              <a:ext uri="{FF2B5EF4-FFF2-40B4-BE49-F238E27FC236}">
                <a16:creationId xmlns:a16="http://schemas.microsoft.com/office/drawing/2014/main" id="{2CE29167-E8A1-EB81-64B3-68CB85EA858C}"/>
              </a:ext>
            </a:extLst>
          </p:cNvPr>
          <p:cNvSpPr>
            <a:spLocks noGrp="1"/>
          </p:cNvSpPr>
          <p:nvPr>
            <p:ph idx="1"/>
          </p:nvPr>
        </p:nvSpPr>
        <p:spPr>
          <a:xfrm>
            <a:off x="1295401" y="1563757"/>
            <a:ext cx="9601196" cy="4312111"/>
          </a:xfrm>
        </p:spPr>
        <p:txBody>
          <a:bodyPr>
            <a:normAutofit lnSpcReduction="10000"/>
          </a:bodyPr>
          <a:lstStyle/>
          <a:p>
            <a:r>
              <a:rPr lang="it-IT" sz="2000" b="1" dirty="0"/>
              <a:t>GRAN PARTE DEI PROCESSI CHE SOTTOSTANNO AI COMPORTAMENTI ED ALLE AZIONI UMANE, INIZIALMENTE RICHIEDONO CONTROLLO DA PARTE DELL’ATTENZIONE, MA CON LA PRATICA E L’ESERCIZIO, POSSONO ESSERE APPRESI, </a:t>
            </a:r>
            <a:r>
              <a:rPr lang="it-IT" sz="2000" b="1" u="sng" dirty="0"/>
              <a:t>AUTOMATIZZATI</a:t>
            </a:r>
            <a:r>
              <a:rPr lang="it-IT" sz="2000" b="1" dirty="0"/>
              <a:t> ED ESSERE SVOLTI SENZA L’INTERVENTO DELL’ATTENZIONE.</a:t>
            </a:r>
          </a:p>
          <a:p>
            <a:r>
              <a:rPr lang="it-IT" sz="2000" b="1" dirty="0"/>
              <a:t>IL PASSAGGIO DA UNA MODALITA’ CONTROLLATA AD UNA AUTOMATICA HA IL VANTAGGIO DI </a:t>
            </a:r>
            <a:r>
              <a:rPr lang="it-IT" sz="2000" b="1" u="sng" dirty="0"/>
              <a:t>LIBERARE RISORSE</a:t>
            </a:r>
            <a:r>
              <a:rPr lang="it-IT" sz="2000" b="1" dirty="0"/>
              <a:t>, CHE POSSONO ESSERE UTILIZZATE PER IMPARARE NUOVE ABILITA’ O PER FAR FRONTE AD EVENTI NUOVI OPPURE A IMPREVISTI</a:t>
            </a:r>
          </a:p>
          <a:p>
            <a:r>
              <a:rPr lang="it-IT" sz="2000" b="1" dirty="0"/>
              <a:t>LA PRATICA PORTA ALL’</a:t>
            </a:r>
            <a:r>
              <a:rPr lang="it-IT" sz="2000" b="1" u="sng" dirty="0"/>
              <a:t>AUTOMATIZZAZIONE</a:t>
            </a:r>
            <a:r>
              <a:rPr lang="it-IT" sz="2000" b="1" dirty="0"/>
              <a:t> DI UN PROCESSO ED ALLA RIDUZIONE DELL’ATTIVITA’ NELLE AREE CEREBRALI CHE SONO COINVOLTE CON IL PENSIERO CONSCIO (PROCESSI AUTOMATIZZATI: ANDARE IN BICICLETTA, GUIDARE LA MACCHINA, LEGGERE, SCRIVERE, SUONARE UNO STRUMENTO, ECC.).</a:t>
            </a:r>
          </a:p>
        </p:txBody>
      </p:sp>
    </p:spTree>
    <p:extLst>
      <p:ext uri="{BB962C8B-B14F-4D97-AF65-F5344CB8AC3E}">
        <p14:creationId xmlns:p14="http://schemas.microsoft.com/office/powerpoint/2010/main" val="1051012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olo 7">
            <a:extLst>
              <a:ext uri="{FF2B5EF4-FFF2-40B4-BE49-F238E27FC236}">
                <a16:creationId xmlns:a16="http://schemas.microsoft.com/office/drawing/2014/main" id="{6E801D38-E56A-1278-80AF-D78D4E67F1A0}"/>
              </a:ext>
            </a:extLst>
          </p:cNvPr>
          <p:cNvSpPr>
            <a:spLocks noGrp="1"/>
          </p:cNvSpPr>
          <p:nvPr>
            <p:ph type="title"/>
          </p:nvPr>
        </p:nvSpPr>
        <p:spPr>
          <a:xfrm>
            <a:off x="1295402" y="982133"/>
            <a:ext cx="9601196" cy="1409376"/>
          </a:xfrm>
        </p:spPr>
        <p:txBody>
          <a:bodyPr>
            <a:noAutofit/>
          </a:bodyPr>
          <a:lstStyle/>
          <a:p>
            <a:pPr algn="l"/>
            <a:r>
              <a:rPr lang="it-IT" sz="2000" b="1" u="sng" dirty="0">
                <a:solidFill>
                  <a:srgbClr val="FF0000"/>
                </a:solidFill>
                <a:effectLst>
                  <a:outerShdw blurRad="38100" dist="38100" dir="2700000" algn="tl">
                    <a:srgbClr val="000000">
                      <a:alpha val="43137"/>
                    </a:srgbClr>
                  </a:outerShdw>
                </a:effectLst>
              </a:rPr>
              <a:t>L’ATTENZIONE </a:t>
            </a:r>
            <a:r>
              <a:rPr lang="it-IT" sz="2000" b="1" dirty="0">
                <a:solidFill>
                  <a:srgbClr val="FF0000"/>
                </a:solidFill>
              </a:rPr>
              <a:t>E’ QUEL PROCESSO MENTALE CHE CI PERMETTE DI ELABORARE APPIENO E A LIVELLO CONSAPEVOLE UNA PARTE LIMITATA DI INFORMAZIONI, SELEZIONANDOLA NELLO SPAZIO E NEL TEMPO, DALL’ENORME QUANTITA’ DI STIMOLI DI CUI SI VIENE A DISPORRE ATTRAVERSO I SENSI</a:t>
            </a:r>
            <a:r>
              <a:rPr lang="it-IT" sz="2200" b="1" dirty="0">
                <a:solidFill>
                  <a:srgbClr val="FF0000"/>
                </a:solidFill>
              </a:rPr>
              <a:t>.</a:t>
            </a:r>
          </a:p>
        </p:txBody>
      </p:sp>
      <p:sp>
        <p:nvSpPr>
          <p:cNvPr id="9" name="Segnaposto contenuto 8">
            <a:extLst>
              <a:ext uri="{FF2B5EF4-FFF2-40B4-BE49-F238E27FC236}">
                <a16:creationId xmlns:a16="http://schemas.microsoft.com/office/drawing/2014/main" id="{8229DA5C-27B4-BD66-EC79-387FC2A41308}"/>
              </a:ext>
            </a:extLst>
          </p:cNvPr>
          <p:cNvSpPr>
            <a:spLocks noGrp="1"/>
          </p:cNvSpPr>
          <p:nvPr>
            <p:ph idx="1"/>
          </p:nvPr>
        </p:nvSpPr>
        <p:spPr>
          <a:xfrm>
            <a:off x="1295401" y="2560320"/>
            <a:ext cx="9601196" cy="3474720"/>
          </a:xfrm>
        </p:spPr>
        <p:txBody>
          <a:bodyPr>
            <a:normAutofit fontScale="92500" lnSpcReduction="10000"/>
          </a:bodyPr>
          <a:lstStyle/>
          <a:p>
            <a:r>
              <a:rPr lang="it-IT" sz="2000" b="1" dirty="0"/>
              <a:t>E’ UNA </a:t>
            </a:r>
            <a:r>
              <a:rPr lang="it-IT" sz="2000" b="1" u="sng" dirty="0"/>
              <a:t>BASILARE FUNZIONE COGNITIVA </a:t>
            </a:r>
            <a:r>
              <a:rPr lang="it-IT" sz="2000" b="1" dirty="0"/>
              <a:t>DI:</a:t>
            </a:r>
          </a:p>
          <a:p>
            <a:pPr>
              <a:buFont typeface="Wingdings" panose="05000000000000000000" pitchFamily="2" charset="2"/>
              <a:buChar char="v"/>
            </a:pPr>
            <a:r>
              <a:rPr lang="it-IT" sz="2000" b="1" u="sng" dirty="0"/>
              <a:t>SELEZIONE</a:t>
            </a:r>
            <a:r>
              <a:rPr lang="it-IT" sz="2000" b="1" dirty="0"/>
              <a:t>: LE INFORMAZIONI CHE ARRIVANO SIA  DALL’ESTERNO CHE DALL’ INTERNO SONO SUPERIORI ALLE CAPACITA’ DI ELABORAZIONE DEL CERVELLO (RISORSE MENTALI E COGNITIVE LIMITATE).</a:t>
            </a:r>
          </a:p>
          <a:p>
            <a:pPr>
              <a:buFont typeface="Wingdings" panose="05000000000000000000" pitchFamily="2" charset="2"/>
              <a:buChar char="v"/>
            </a:pPr>
            <a:r>
              <a:rPr lang="it-IT" sz="2000" b="1" u="sng" dirty="0"/>
              <a:t>MONITORAGGIO</a:t>
            </a:r>
            <a:r>
              <a:rPr lang="it-IT" sz="2000" b="1" dirty="0"/>
              <a:t>: DEGLI STIMOLI IRRILEVANTI MA POTENZIALMENTE IMPORTANTI, PERMETTENDO DI AGIRE IN MODO ADEGUATO NELL’AMBIENTE.</a:t>
            </a:r>
          </a:p>
          <a:p>
            <a:pPr marL="0" indent="0">
              <a:buNone/>
            </a:pPr>
            <a:r>
              <a:rPr lang="it-IT" sz="2000" b="1" u="sng" dirty="0"/>
              <a:t>NON C’E’ UNA SPECIFICA LOCALIZZAZIONE IN UN’ AREA CEREBRALE PER L’ATTENZIONE, MA UN </a:t>
            </a:r>
            <a:r>
              <a:rPr lang="it-IT" sz="2000" b="1" i="1" u="sng" dirty="0"/>
              <a:t>NETWORK ATTENTIVO</a:t>
            </a:r>
            <a:r>
              <a:rPr lang="it-IT" sz="2000" b="1" dirty="0"/>
              <a:t> DISTRIBUITO, IN CUI DIVERSI PROCESSI VENGONO ATTUATI IN AREE CEREBRALI DIVERSE CHE INTERAGISCONO TRA DI LORO.</a:t>
            </a:r>
            <a:endParaRPr lang="it-IT" sz="2000" b="1" i="1" u="sng" dirty="0"/>
          </a:p>
        </p:txBody>
      </p:sp>
    </p:spTree>
    <p:extLst>
      <p:ext uri="{BB962C8B-B14F-4D97-AF65-F5344CB8AC3E}">
        <p14:creationId xmlns:p14="http://schemas.microsoft.com/office/powerpoint/2010/main" val="38122227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0290A33-ECC4-C1E9-3842-35C56BC1E23A}"/>
              </a:ext>
            </a:extLst>
          </p:cNvPr>
          <p:cNvSpPr>
            <a:spLocks noGrp="1"/>
          </p:cNvSpPr>
          <p:nvPr>
            <p:ph type="title"/>
          </p:nvPr>
        </p:nvSpPr>
        <p:spPr>
          <a:xfrm>
            <a:off x="1086678" y="982133"/>
            <a:ext cx="9809919" cy="502110"/>
          </a:xfrm>
        </p:spPr>
        <p:txBody>
          <a:bodyPr>
            <a:normAutofit/>
          </a:bodyPr>
          <a:lstStyle/>
          <a:p>
            <a:r>
              <a:rPr lang="it-IT" sz="2400" b="1" dirty="0"/>
              <a:t>IL PROCESSO DI RECUPERO E UTILIZZAZIONE</a:t>
            </a:r>
          </a:p>
        </p:txBody>
      </p:sp>
      <p:sp>
        <p:nvSpPr>
          <p:cNvPr id="3" name="Segnaposto contenuto 2">
            <a:extLst>
              <a:ext uri="{FF2B5EF4-FFF2-40B4-BE49-F238E27FC236}">
                <a16:creationId xmlns:a16="http://schemas.microsoft.com/office/drawing/2014/main" id="{D18007A8-DA2F-5DD5-1C2A-C87A02269C03}"/>
              </a:ext>
            </a:extLst>
          </p:cNvPr>
          <p:cNvSpPr>
            <a:spLocks noGrp="1"/>
          </p:cNvSpPr>
          <p:nvPr>
            <p:ph idx="1"/>
          </p:nvPr>
        </p:nvSpPr>
        <p:spPr>
          <a:xfrm>
            <a:off x="1086678" y="1484243"/>
            <a:ext cx="9809919" cy="4391625"/>
          </a:xfrm>
        </p:spPr>
        <p:txBody>
          <a:bodyPr>
            <a:normAutofit/>
          </a:bodyPr>
          <a:lstStyle/>
          <a:p>
            <a:r>
              <a:rPr lang="it-IT" sz="2000" b="1" dirty="0"/>
              <a:t>L’AUMENTO DELLE CONOSCENZE DOVUTE ALLA PRATICA PERMETTE UN RAPIDO RECUPERO DELLE INFORMAZIONI RELATIVE ALLO STIMOLO APPENA QUESTO SI PRESENTA.</a:t>
            </a:r>
          </a:p>
          <a:p>
            <a:r>
              <a:rPr lang="it-IT" sz="2000" b="1" dirty="0"/>
              <a:t>ALLA SUCCESSIVA PRESENTAZIONE DELLO STIMOLO, LE CONOSCENZE APPRESE SI ATTIVERANNO PERMETTENDO IL RECUPERO DALLA MEMORIA DI SOLUZIONI PASSATE E PRONTE ALL’USO.</a:t>
            </a:r>
          </a:p>
          <a:p>
            <a:r>
              <a:rPr lang="it-IT" sz="2000" b="1" dirty="0"/>
              <a:t>A VOLTE UN PROCESSO AUTOMATIZZATO PUO’ INTERFERIRE CON L’ESECUZIONE DI ALTRI COMPITI: NOMINARE IL COLORE DELL’INCHIOSTRO DI UNA PAROLA SCRITTA E’ PIU’ SEMPLICE QUANDO TALE COLORE COINCIDE CON IL SIGNIFICATO DELLA PAROLA (PAROLA ROSSO CHE E’ SCRITTA IN ROSSO). LA LETTURA DELLA PAROLA ED IL RECUPERO DEL SIGNIFICATO DALLA MEMORIA AVVENGONO IN MODO AUTOMATICO.</a:t>
            </a:r>
          </a:p>
        </p:txBody>
      </p:sp>
    </p:spTree>
    <p:extLst>
      <p:ext uri="{BB962C8B-B14F-4D97-AF65-F5344CB8AC3E}">
        <p14:creationId xmlns:p14="http://schemas.microsoft.com/office/powerpoint/2010/main" val="37811930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C04975B-D87C-D603-36AA-FC9917A80077}"/>
              </a:ext>
            </a:extLst>
          </p:cNvPr>
          <p:cNvSpPr>
            <a:spLocks noGrp="1"/>
          </p:cNvSpPr>
          <p:nvPr>
            <p:ph type="title"/>
          </p:nvPr>
        </p:nvSpPr>
        <p:spPr>
          <a:xfrm>
            <a:off x="1295402" y="1099930"/>
            <a:ext cx="9601196" cy="914400"/>
          </a:xfrm>
        </p:spPr>
        <p:txBody>
          <a:bodyPr>
            <a:noAutofit/>
          </a:bodyPr>
          <a:lstStyle/>
          <a:p>
            <a:r>
              <a:rPr lang="it-IT" sz="4000" b="1" dirty="0"/>
              <a:t>RIASSUMENDO</a:t>
            </a:r>
          </a:p>
        </p:txBody>
      </p:sp>
      <p:sp>
        <p:nvSpPr>
          <p:cNvPr id="3" name="Segnaposto contenuto 2">
            <a:extLst>
              <a:ext uri="{FF2B5EF4-FFF2-40B4-BE49-F238E27FC236}">
                <a16:creationId xmlns:a16="http://schemas.microsoft.com/office/drawing/2014/main" id="{2B82819E-0144-637D-219C-FB80AAE44D29}"/>
              </a:ext>
            </a:extLst>
          </p:cNvPr>
          <p:cNvSpPr>
            <a:spLocks noGrp="1"/>
          </p:cNvSpPr>
          <p:nvPr>
            <p:ph idx="1"/>
          </p:nvPr>
        </p:nvSpPr>
        <p:spPr>
          <a:xfrm>
            <a:off x="1295401" y="2385391"/>
            <a:ext cx="9601196" cy="3490477"/>
          </a:xfrm>
        </p:spPr>
        <p:txBody>
          <a:bodyPr>
            <a:normAutofit/>
          </a:bodyPr>
          <a:lstStyle/>
          <a:p>
            <a:r>
              <a:rPr lang="it-IT" sz="2000" b="1" dirty="0"/>
              <a:t>LA CAPACITA’ UMANA DI SVOLGERE EFFICIENTEMENTE PIU’ AZIONI IN CONTEMPORANEA, DIPENDE DAL TIPO DI NATURA DEI COMPITI, DA QUANTE RISORSE ATTENTIVE ESSI RICHIEDONO E DAL LORO GRADO DI AUTOMATIZZAZIONE, CHE AUMENTA CON LA PRATICA.</a:t>
            </a:r>
          </a:p>
          <a:p>
            <a:r>
              <a:rPr lang="it-IT" sz="2000" b="1" dirty="0"/>
              <a:t>LA PRATICA PUO’ RIDURRE L’INTERFERENZA DA DOPPIO COMPITO, CHE PERMANE PERO’ NEL CASO IN CUI ENTRAMBI I COMPITI RICHIEDANO LE STESSE RISORSE.</a:t>
            </a:r>
          </a:p>
          <a:p>
            <a:r>
              <a:rPr lang="it-IT" sz="2000" b="1" dirty="0"/>
              <a:t>BUONA PARTE DELLE AZIONI UMANE CHE SVOLGIAMO ABITUALMENTE SONO CONTROLLATE DA PROCESSI AUTOMATICI CHE NON RICHIEDONO RISORSE </a:t>
            </a:r>
            <a:r>
              <a:rPr lang="it-IT" sz="2000" b="1"/>
              <a:t>ATTENTIVE.</a:t>
            </a:r>
            <a:endParaRPr lang="it-IT" sz="2000" b="1" dirty="0"/>
          </a:p>
        </p:txBody>
      </p:sp>
    </p:spTree>
    <p:extLst>
      <p:ext uri="{BB962C8B-B14F-4D97-AF65-F5344CB8AC3E}">
        <p14:creationId xmlns:p14="http://schemas.microsoft.com/office/powerpoint/2010/main" val="8271279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4077069-86A8-B785-3A31-6F997985333B}"/>
              </a:ext>
            </a:extLst>
          </p:cNvPr>
          <p:cNvSpPr>
            <a:spLocks noGrp="1"/>
          </p:cNvSpPr>
          <p:nvPr>
            <p:ph type="title"/>
          </p:nvPr>
        </p:nvSpPr>
        <p:spPr>
          <a:xfrm>
            <a:off x="1295402" y="982133"/>
            <a:ext cx="9601196" cy="555120"/>
          </a:xfrm>
        </p:spPr>
        <p:txBody>
          <a:bodyPr>
            <a:normAutofit/>
          </a:bodyPr>
          <a:lstStyle/>
          <a:p>
            <a:r>
              <a:rPr lang="it-IT" sz="2400" b="1" dirty="0"/>
              <a:t>DISTURBO DA DEFICIT DI ATTENZIONE/IPERATTIVITA’</a:t>
            </a:r>
          </a:p>
        </p:txBody>
      </p:sp>
      <p:sp>
        <p:nvSpPr>
          <p:cNvPr id="3" name="Segnaposto contenuto 2">
            <a:extLst>
              <a:ext uri="{FF2B5EF4-FFF2-40B4-BE49-F238E27FC236}">
                <a16:creationId xmlns:a16="http://schemas.microsoft.com/office/drawing/2014/main" id="{C45780E1-587C-424E-EA0C-31863DCE8A03}"/>
              </a:ext>
            </a:extLst>
          </p:cNvPr>
          <p:cNvSpPr>
            <a:spLocks noGrp="1"/>
          </p:cNvSpPr>
          <p:nvPr>
            <p:ph idx="1"/>
          </p:nvPr>
        </p:nvSpPr>
        <p:spPr>
          <a:xfrm>
            <a:off x="1295401" y="1734671"/>
            <a:ext cx="9601196" cy="4308321"/>
          </a:xfrm>
        </p:spPr>
        <p:txBody>
          <a:bodyPr>
            <a:normAutofit fontScale="92500" lnSpcReduction="20000"/>
          </a:bodyPr>
          <a:lstStyle/>
          <a:p>
            <a:r>
              <a:rPr lang="it-IT" sz="2000" b="1" u="sng" dirty="0"/>
              <a:t>QUESTO DISTURBO DI DISATTENZIONE E/O IPERATTIVITA’ INTERFERISCE CON IL FUNZIONAMENTO O LO SVILUPPO COME CARATTERIZZATO DA (1) E/O (2)  </a:t>
            </a:r>
          </a:p>
          <a:p>
            <a:pPr marL="342900" indent="-342900">
              <a:buFont typeface="+mj-lt"/>
              <a:buAutoNum type="arabicPeriod"/>
            </a:pPr>
            <a:r>
              <a:rPr lang="it-IT" sz="1800" b="1" dirty="0"/>
              <a:t>DISATTENZIONE: SEI O PIU’ DEI SEGUENTI SINTOMI SONO PERSISTITI PER ALMENO SEI MESI CON UN’INTENSITA’ INCOMPATIBILE CON IL LIVELLO DI SVILUPPO E CHE HA UN IMPATTO NEGATIVO DIRETTO SULLE ATTIVITA’ SOCIALI E SCOLASTICHE/LAVORATIVE. </a:t>
            </a:r>
            <a:r>
              <a:rPr lang="it-IT" sz="1800" b="1" u="sng" dirty="0"/>
              <a:t>NOTA</a:t>
            </a:r>
            <a:r>
              <a:rPr lang="it-IT" sz="1800" b="1" dirty="0"/>
              <a:t>: PER GLI ADOLESCENTI PIU’ GRANDI E GLI ADULTI (NON OLTRE I 17 ANNI DI ETA’) SONO RICHIESTI ALMENO CINQUE SINTOMI:   </a:t>
            </a:r>
          </a:p>
          <a:p>
            <a:pPr marL="342900" indent="-342900">
              <a:buFont typeface="+mj-lt"/>
              <a:buAutoNum type="alphaLcParenR"/>
            </a:pPr>
            <a:r>
              <a:rPr lang="it-IT" sz="1800" b="1" dirty="0"/>
              <a:t>       SPESSO NON RIESCE A PRESTARE ATTENZIONE AI PARTICOLARI O COMMETTE ERRORI DI DISTRAZIONE NEI COMPITI SCOLASTICI, SUL LAVORO O IN ALTRE ATTIVITA’ (PER ES. TRASCURA O OMETTE DETTAGLI, IL LAVORO NON E’ ACCURATO;</a:t>
            </a:r>
          </a:p>
          <a:p>
            <a:pPr marL="342900" indent="-342900">
              <a:buFont typeface="+mj-lt"/>
              <a:buAutoNum type="alphaLcParenR"/>
            </a:pPr>
            <a:r>
              <a:rPr lang="it-IT" sz="1800" b="1" dirty="0"/>
              <a:t>HA SPESSO DIFFICOLTA’ A MANTENERE L’ATTENZIONE SUI COMPITI O SULLE ATTIVITA’ DI GIOCO (PER ES. HA DIFFICOLTA’ A RIMANERE CONCENTRATO DURANTE UNA LEZIONE, UNA CON VERSAZIONE O UNA LUNGA LETTURA).</a:t>
            </a:r>
          </a:p>
          <a:p>
            <a:pPr marL="342900" indent="-342900">
              <a:buFont typeface="+mj-lt"/>
              <a:buAutoNum type="alphaLcParenR"/>
            </a:pPr>
            <a:endParaRPr lang="it-IT" sz="1800" b="1" dirty="0"/>
          </a:p>
        </p:txBody>
      </p:sp>
    </p:spTree>
    <p:extLst>
      <p:ext uri="{BB962C8B-B14F-4D97-AF65-F5344CB8AC3E}">
        <p14:creationId xmlns:p14="http://schemas.microsoft.com/office/powerpoint/2010/main" val="21382410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FCD8102-3210-B934-6DD9-C842C541F260}"/>
              </a:ext>
            </a:extLst>
          </p:cNvPr>
          <p:cNvSpPr>
            <a:spLocks noGrp="1"/>
          </p:cNvSpPr>
          <p:nvPr>
            <p:ph type="title"/>
          </p:nvPr>
        </p:nvSpPr>
        <p:spPr>
          <a:xfrm>
            <a:off x="1295402" y="982133"/>
            <a:ext cx="9601196" cy="396094"/>
          </a:xfrm>
        </p:spPr>
        <p:txBody>
          <a:bodyPr>
            <a:noAutofit/>
          </a:bodyPr>
          <a:lstStyle/>
          <a:p>
            <a:r>
              <a:rPr lang="it-IT" sz="2400" b="1" dirty="0"/>
              <a:t>DISTURBO DA DEFICIT DI ATTENZIONE/IPERATTIVITA’</a:t>
            </a:r>
          </a:p>
        </p:txBody>
      </p:sp>
      <p:sp>
        <p:nvSpPr>
          <p:cNvPr id="3" name="Segnaposto contenuto 2">
            <a:extLst>
              <a:ext uri="{FF2B5EF4-FFF2-40B4-BE49-F238E27FC236}">
                <a16:creationId xmlns:a16="http://schemas.microsoft.com/office/drawing/2014/main" id="{6E2653D9-A046-FB34-C6A6-5298394C645B}"/>
              </a:ext>
            </a:extLst>
          </p:cNvPr>
          <p:cNvSpPr>
            <a:spLocks noGrp="1"/>
          </p:cNvSpPr>
          <p:nvPr>
            <p:ph idx="1"/>
          </p:nvPr>
        </p:nvSpPr>
        <p:spPr>
          <a:xfrm>
            <a:off x="1060174" y="1378227"/>
            <a:ext cx="10098156" cy="4744277"/>
          </a:xfrm>
        </p:spPr>
        <p:txBody>
          <a:bodyPr>
            <a:normAutofit/>
          </a:bodyPr>
          <a:lstStyle/>
          <a:p>
            <a:pPr marL="342900" indent="-342900">
              <a:buFont typeface="+mj-lt"/>
              <a:buAutoNum type="alphaLcParenR" startAt="3"/>
            </a:pPr>
            <a:r>
              <a:rPr lang="it-IT" sz="1800" b="1" dirty="0"/>
              <a:t>SPESSO NON SEMBRA ASCOLTARE QUANDO GLI/LE SI PARLA DIRETTAMENTE (AD ES. LA MENTE SEMBRA ALTROVE ANCHE IN ASSENZA DI DISTRAZIONI EVIDENTI;</a:t>
            </a:r>
          </a:p>
          <a:p>
            <a:pPr marL="342900" indent="-342900">
              <a:buFont typeface="+mj-lt"/>
              <a:buAutoNum type="alphaLcParenR" startAt="3"/>
            </a:pPr>
            <a:r>
              <a:rPr lang="it-IT" sz="1800" b="1" dirty="0"/>
              <a:t>SPESSO NON SEGUE LE ISTRUZIONI E NON PORTA A TERMINE I COMPITI SCOLASTICI, LE INCOMBENZE O I DOVERI SUL POSTO DI LAVOTO (PER ES. INIZIA I COMPITI MA PERDE RAPIDAMENTE LA CONCENTRAZIONE E VIENE DISTRATTO FACILMENTE);</a:t>
            </a:r>
          </a:p>
          <a:p>
            <a:pPr marL="342900" indent="-342900">
              <a:buFont typeface="+mj-lt"/>
              <a:buAutoNum type="alphaLcParenR" startAt="3"/>
            </a:pPr>
            <a:r>
              <a:rPr lang="it-IT" sz="1800" b="1" dirty="0"/>
              <a:t>HA SPESSO DIFFICOLTA’ A ORGANIZZARSI NEI COMPITI E NELLE ATTIVITA’ (PER ES. DIFFICOLTA’ NEL GESTIRE COMPITI SEQUENZIALI, DIFFICOLTA’ NEL TENERE IN ORDINE MATERIALI E OGGETTI, LAVORO DISORDINATO, DISORGANIZZATO, GESTISCE IL TEMPO IN MODO INADEGUATO, NON RIESCE A RISPETTARE LE SCADENZE;</a:t>
            </a:r>
          </a:p>
          <a:p>
            <a:pPr marL="342900" indent="-342900">
              <a:buFont typeface="+mj-lt"/>
              <a:buAutoNum type="alphaLcParenR" startAt="3"/>
            </a:pPr>
            <a:r>
              <a:rPr lang="it-IT" sz="1800" b="1" dirty="0"/>
              <a:t>SPESSO EVITA, PROVA AVVERSIONE O E’ RILUTTANTE A IMPEGNARSI IN  COMPITI CHE RICHIEDONO SFORZO MENTALE PROTRATTO (PER ES. COMPITI SCOLASTICI O COMPITI A CASA; PER GLI ADOLESCENTI PIU’ GRANDI E PER GLI ADULTI, STESURA DI RELAZIONI,COMPILAZIONE DI MODULI, REVISIONE DI DOCUMENTI);  </a:t>
            </a:r>
          </a:p>
          <a:p>
            <a:pPr marL="342900" indent="-342900">
              <a:buFont typeface="+mj-lt"/>
              <a:buAutoNum type="alphaLcParenR" startAt="3"/>
            </a:pPr>
            <a:endParaRPr lang="it-IT" sz="1800" b="1" dirty="0"/>
          </a:p>
        </p:txBody>
      </p:sp>
    </p:spTree>
    <p:extLst>
      <p:ext uri="{BB962C8B-B14F-4D97-AF65-F5344CB8AC3E}">
        <p14:creationId xmlns:p14="http://schemas.microsoft.com/office/powerpoint/2010/main" val="9069669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5A75628-FD4A-ABF3-DF30-AB962333F2E6}"/>
              </a:ext>
            </a:extLst>
          </p:cNvPr>
          <p:cNvSpPr>
            <a:spLocks noGrp="1"/>
          </p:cNvSpPr>
          <p:nvPr>
            <p:ph type="title"/>
          </p:nvPr>
        </p:nvSpPr>
        <p:spPr>
          <a:xfrm>
            <a:off x="1086678" y="982132"/>
            <a:ext cx="9809920" cy="502111"/>
          </a:xfrm>
        </p:spPr>
        <p:txBody>
          <a:bodyPr>
            <a:normAutofit/>
          </a:bodyPr>
          <a:lstStyle/>
          <a:p>
            <a:r>
              <a:rPr lang="it-IT" sz="2400" b="1" dirty="0"/>
              <a:t>DISTURBO DA DEFICIT DI ATTENZIONE/IPERATIVITA’</a:t>
            </a:r>
          </a:p>
        </p:txBody>
      </p:sp>
      <p:sp>
        <p:nvSpPr>
          <p:cNvPr id="3" name="Segnaposto contenuto 2">
            <a:extLst>
              <a:ext uri="{FF2B5EF4-FFF2-40B4-BE49-F238E27FC236}">
                <a16:creationId xmlns:a16="http://schemas.microsoft.com/office/drawing/2014/main" id="{2A4AB94A-4C0E-439F-E4A2-3878B067E17C}"/>
              </a:ext>
            </a:extLst>
          </p:cNvPr>
          <p:cNvSpPr>
            <a:spLocks noGrp="1"/>
          </p:cNvSpPr>
          <p:nvPr>
            <p:ph idx="1"/>
          </p:nvPr>
        </p:nvSpPr>
        <p:spPr>
          <a:xfrm>
            <a:off x="1086678" y="1484243"/>
            <a:ext cx="9809919" cy="4391625"/>
          </a:xfrm>
        </p:spPr>
        <p:txBody>
          <a:bodyPr>
            <a:normAutofit fontScale="92500"/>
          </a:bodyPr>
          <a:lstStyle/>
          <a:p>
            <a:pPr marL="457200" indent="-457200">
              <a:buFont typeface="+mj-lt"/>
              <a:buAutoNum type="alphaLcParenR" startAt="7"/>
            </a:pPr>
            <a:r>
              <a:rPr lang="it-IT" sz="1800" b="1" dirty="0"/>
              <a:t>PERDE SPESSO GLI OGGETTI NECESSARI PER I COMPITI O LE ATTIVITA’ (PER ES. MATERIALE SCOLASTICO, MATITE, LIBRI, STRUMENTI, PORTAFOGLI, CHIAVI, DOCUMENTI, OCCHIALI, TELEFONO CELLULARE);</a:t>
            </a:r>
          </a:p>
          <a:p>
            <a:pPr marL="457200" indent="-457200">
              <a:buFont typeface="+mj-lt"/>
              <a:buAutoNum type="alphaLcParenR" startAt="7"/>
            </a:pPr>
            <a:r>
              <a:rPr lang="it-IT" sz="1800" b="1" dirty="0"/>
              <a:t>SPESSO E’ FACILMENTE DISTRATTO/A DA STIMOLI ESTERNI (PER GLI ADOLESCENTI PIU’ GRANDI E GLI ADULTI, POSSONO ESSERE PRESENTI PENSIERI INCONGRUI);</a:t>
            </a:r>
          </a:p>
          <a:p>
            <a:pPr marL="457200" indent="-457200">
              <a:buFont typeface="+mj-lt"/>
              <a:buAutoNum type="alphaLcParenR" startAt="7"/>
            </a:pPr>
            <a:r>
              <a:rPr lang="it-IT" sz="1800" b="1" dirty="0"/>
              <a:t>E’ SPESSO SBADATO/A NELLE ATTIVITA’ QUOTIDIANE (PER ES. SBRIGARE LE FACCENDE, FARE COMMISSIONI; PER GLI ADOLESCENTI PIU’ GRANDI E PER GLI ADULTI, RICORDARSI DI FARE UNA TELEFONATA, PAGARE LE BOLLETTE, PRENDERE APPUNTAMENTI).</a:t>
            </a:r>
          </a:p>
          <a:p>
            <a:pPr marL="457200" indent="-457200">
              <a:buFont typeface="+mj-lt"/>
              <a:buAutoNum type="arabicPeriod" startAt="2"/>
            </a:pPr>
            <a:r>
              <a:rPr lang="it-IT" sz="1800" b="1" u="sng" dirty="0"/>
              <a:t>IPERATTIVITA’ E IMPULSIVITA’</a:t>
            </a:r>
            <a:r>
              <a:rPr lang="it-IT" sz="1800" b="1" dirty="0"/>
              <a:t>: SEI O PIU’ DEI SEGUENTI SINTOMI PERSISTONO PER ALMENO SEI MESI CON UN’INTENSITA’ INOMPATIBILE CON IL LIVELLO DI SVILUPPO E CHE HA UN IMPATTO NEGATIVO DIRETTO SULLE ATTIVITA’ SOCIALI E SCOLASTICHE/LAVORATIVE. </a:t>
            </a:r>
            <a:r>
              <a:rPr lang="it-IT" sz="1800" b="1" u="sng" dirty="0"/>
              <a:t>NOTA</a:t>
            </a:r>
            <a:r>
              <a:rPr lang="it-IT" sz="1800" b="1" dirty="0"/>
              <a:t>: PER GLI ADOLESCENTI PIU’ GRANDI E GLI ADULTI (ETA’ 17 NON OLTRE) SONO RICHIESTI ALMENO 5 SINTOMI:</a:t>
            </a:r>
            <a:endParaRPr lang="it-IT" sz="1800" b="1" u="sng" dirty="0"/>
          </a:p>
        </p:txBody>
      </p:sp>
    </p:spTree>
    <p:extLst>
      <p:ext uri="{BB962C8B-B14F-4D97-AF65-F5344CB8AC3E}">
        <p14:creationId xmlns:p14="http://schemas.microsoft.com/office/powerpoint/2010/main" val="20566600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091321E-31D1-46A2-D77E-5D949B7AE135}"/>
              </a:ext>
            </a:extLst>
          </p:cNvPr>
          <p:cNvSpPr>
            <a:spLocks noGrp="1"/>
          </p:cNvSpPr>
          <p:nvPr>
            <p:ph type="title"/>
          </p:nvPr>
        </p:nvSpPr>
        <p:spPr>
          <a:xfrm>
            <a:off x="1295402" y="982133"/>
            <a:ext cx="9601196" cy="369590"/>
          </a:xfrm>
        </p:spPr>
        <p:txBody>
          <a:bodyPr>
            <a:noAutofit/>
          </a:bodyPr>
          <a:lstStyle/>
          <a:p>
            <a:r>
              <a:rPr lang="it-IT" sz="2400" b="1" dirty="0"/>
              <a:t>DISTURBO DA DEFICIT DI ATTENZIONE/IPERATTIVITA’</a:t>
            </a:r>
          </a:p>
        </p:txBody>
      </p:sp>
      <p:sp>
        <p:nvSpPr>
          <p:cNvPr id="3" name="Segnaposto contenuto 2">
            <a:extLst>
              <a:ext uri="{FF2B5EF4-FFF2-40B4-BE49-F238E27FC236}">
                <a16:creationId xmlns:a16="http://schemas.microsoft.com/office/drawing/2014/main" id="{8C39D48E-D4F2-EF94-CE4D-4F196D27B4EB}"/>
              </a:ext>
            </a:extLst>
          </p:cNvPr>
          <p:cNvSpPr>
            <a:spLocks noGrp="1"/>
          </p:cNvSpPr>
          <p:nvPr>
            <p:ph idx="1"/>
          </p:nvPr>
        </p:nvSpPr>
        <p:spPr>
          <a:xfrm>
            <a:off x="1295401" y="1351722"/>
            <a:ext cx="9601196" cy="4524145"/>
          </a:xfrm>
        </p:spPr>
        <p:txBody>
          <a:bodyPr>
            <a:normAutofit fontScale="92500" lnSpcReduction="20000"/>
          </a:bodyPr>
          <a:lstStyle/>
          <a:p>
            <a:pPr marL="457200" indent="-457200">
              <a:buFont typeface="+mj-lt"/>
              <a:buAutoNum type="alphaLcPeriod"/>
            </a:pPr>
            <a:r>
              <a:rPr lang="it-IT" sz="2000" b="1" dirty="0"/>
              <a:t>SPESSO</a:t>
            </a:r>
            <a:r>
              <a:rPr lang="it-IT" sz="2000" dirty="0"/>
              <a:t> </a:t>
            </a:r>
            <a:r>
              <a:rPr lang="it-IT" sz="2000" b="1" dirty="0"/>
              <a:t>AGITA O BATTE MANI E PIEDI O SI DIMENA SULLA SEDIA;</a:t>
            </a:r>
          </a:p>
          <a:p>
            <a:pPr marL="457200" indent="-457200">
              <a:buFont typeface="+mj-lt"/>
              <a:buAutoNum type="alphaLcPeriod"/>
            </a:pPr>
            <a:r>
              <a:rPr lang="it-IT" sz="2000" b="1" dirty="0"/>
              <a:t>SPESSO LASCIA IL PROPRIO POSTO IN SITUAZIONI IN CUI SI DOVREBBE RIMANERE SEDUTI (PER ES. LASCIA IL POSTO IN CLASSE, IN UFFICIO O IN UN ALTRO LUOGO DI LAVORO, O IN ALTRE SITUAZIONI CHE RICHIEDONO DI RIMANERE AL PROPRIO POSTO);</a:t>
            </a:r>
          </a:p>
          <a:p>
            <a:pPr marL="457200" indent="-457200">
              <a:buFont typeface="+mj-lt"/>
              <a:buAutoNum type="alphaLcPeriod"/>
            </a:pPr>
            <a:r>
              <a:rPr lang="it-IT" sz="2000" b="1" dirty="0"/>
              <a:t>SPESSO SCORAZZA E SALTA IN SITUAZIONI IN CUI FARLO RISULTA INAPPROPRIATO (NOTA: NEGLI ADOLESCENTI E NEGLI ADULTI PUO’ ESSERE LIMITATO AL SENTIRSI IRREQUIETO);</a:t>
            </a:r>
          </a:p>
          <a:p>
            <a:pPr marL="457200" indent="-457200">
              <a:buFont typeface="+mj-lt"/>
              <a:buAutoNum type="alphaLcPeriod"/>
            </a:pPr>
            <a:r>
              <a:rPr lang="it-IT" sz="2000" b="1" dirty="0"/>
              <a:t>E’ SPESSO INCAPACE DI GIOCARE O SVOLGERE ATTIVITA’ RICREATIVE TRANQUILLAMENTE;</a:t>
            </a:r>
          </a:p>
          <a:p>
            <a:pPr marL="457200" indent="-457200">
              <a:buFont typeface="+mj-lt"/>
              <a:buAutoNum type="alphaLcPeriod"/>
            </a:pPr>
            <a:r>
              <a:rPr lang="it-IT" sz="2000" b="1" dirty="0"/>
              <a:t>E’ SPESSO SOTTO PRESSIONE, AGENDO COME SE FOSSE AZIONATO/A DA UN MOTORE (PER ES. E’ INCAPACE DI RIMANERE FERMO/A, O SI SENTE A DISAGIO NEL FARLO, PER UN PERIODO DI TEMPO PROLUNGATO, COME NEI RISTORANTI, DURANTE LE RIUNIONI; PUO’ ESSERE DESCRITTO/A DAGLI ALTRI COME UNA PERSONA IRREQUIETA O CON CUI E’ DIFFICILE AVERE A CHE FARE;</a:t>
            </a:r>
          </a:p>
        </p:txBody>
      </p:sp>
    </p:spTree>
    <p:extLst>
      <p:ext uri="{BB962C8B-B14F-4D97-AF65-F5344CB8AC3E}">
        <p14:creationId xmlns:p14="http://schemas.microsoft.com/office/powerpoint/2010/main" val="3622422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8FEBF7B-38CF-B29C-4614-85102BFE825D}"/>
              </a:ext>
            </a:extLst>
          </p:cNvPr>
          <p:cNvSpPr>
            <a:spLocks noGrp="1"/>
          </p:cNvSpPr>
          <p:nvPr>
            <p:ph type="title"/>
          </p:nvPr>
        </p:nvSpPr>
        <p:spPr>
          <a:xfrm>
            <a:off x="1295402" y="982133"/>
            <a:ext cx="9601196" cy="537386"/>
          </a:xfrm>
        </p:spPr>
        <p:txBody>
          <a:bodyPr>
            <a:normAutofit/>
          </a:bodyPr>
          <a:lstStyle/>
          <a:p>
            <a:r>
              <a:rPr lang="it-IT" sz="2400" b="1" dirty="0"/>
              <a:t>DISTURBO DA DEFICIT DI ATTENZIONE/IPERATTIVITA’</a:t>
            </a:r>
          </a:p>
        </p:txBody>
      </p:sp>
      <p:sp>
        <p:nvSpPr>
          <p:cNvPr id="3" name="Segnaposto contenuto 2">
            <a:extLst>
              <a:ext uri="{FF2B5EF4-FFF2-40B4-BE49-F238E27FC236}">
                <a16:creationId xmlns:a16="http://schemas.microsoft.com/office/drawing/2014/main" id="{345A3121-9FAC-D12C-2708-C3B04174DB34}"/>
              </a:ext>
            </a:extLst>
          </p:cNvPr>
          <p:cNvSpPr>
            <a:spLocks noGrp="1"/>
          </p:cNvSpPr>
          <p:nvPr>
            <p:ph idx="1"/>
          </p:nvPr>
        </p:nvSpPr>
        <p:spPr>
          <a:xfrm>
            <a:off x="1295401" y="1640542"/>
            <a:ext cx="9601196" cy="4437530"/>
          </a:xfrm>
        </p:spPr>
        <p:txBody>
          <a:bodyPr>
            <a:normAutofit lnSpcReduction="10000"/>
          </a:bodyPr>
          <a:lstStyle/>
          <a:p>
            <a:pPr marL="457200" indent="-457200">
              <a:buFont typeface="+mj-lt"/>
              <a:buAutoNum type="alphaLcParenR" startAt="6"/>
            </a:pPr>
            <a:r>
              <a:rPr lang="it-IT" sz="2000" b="1" dirty="0"/>
              <a:t>SPESSO PARLA TROPPO;</a:t>
            </a:r>
          </a:p>
          <a:p>
            <a:pPr marL="457200" indent="-457200">
              <a:buFont typeface="+mj-lt"/>
              <a:buAutoNum type="alphaLcParenR" startAt="6"/>
            </a:pPr>
            <a:r>
              <a:rPr lang="it-IT" sz="2000" b="1" dirty="0"/>
              <a:t>SPESSO SPARA UNA RISPOSTA PRIMA CHE LA DOMANDA SIA STATA COMPLETATA (PER ES. COMPLETA LE FRASI DETTE DA ALTRE PERSONE, NON RIESCE AD ATTENDERE IL PROPRIO TURNO NELLA CONVERSAZIONE);</a:t>
            </a:r>
          </a:p>
          <a:p>
            <a:pPr marL="457200" indent="-457200">
              <a:buFont typeface="+mj-lt"/>
              <a:buAutoNum type="alphaLcParenR" startAt="6"/>
            </a:pPr>
            <a:r>
              <a:rPr lang="it-IT" sz="2000" b="1" dirty="0"/>
              <a:t>HA SPESSO DIFFICOLTA’ NELL’ASPETTARE IL PROPRIO TURNO (PER ES. MENTRE ASPETTA LA FILA);</a:t>
            </a:r>
          </a:p>
          <a:p>
            <a:pPr marL="457200" indent="-457200">
              <a:buFont typeface="+mj-lt"/>
              <a:buAutoNum type="alphaLcParenR" startAt="6"/>
            </a:pPr>
            <a:r>
              <a:rPr lang="it-IT" sz="2000" b="1" dirty="0"/>
              <a:t>SPESSO INTERROMPE GLI ALTRI, E’ INVADENTE NEI LORO CONFRONTI (PER ES. INTERROMPE CONVERSAZIONI, GIOCHI O ATTIVITA’; PUO’ INIZIARE A UTILIZZARE LE COSE DEGLI ALTRI SENZA CHIEDERE O RICEVERE IL PERMESSO; GLI ADOLESCENTI E ADULTI POSSONO INSERIRSI O SUBENTRARE IN CIO’ CHE FANNO GLI ALTRI). </a:t>
            </a:r>
          </a:p>
        </p:txBody>
      </p:sp>
    </p:spTree>
    <p:extLst>
      <p:ext uri="{BB962C8B-B14F-4D97-AF65-F5344CB8AC3E}">
        <p14:creationId xmlns:p14="http://schemas.microsoft.com/office/powerpoint/2010/main" val="5265901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C0021C3-FF64-9CFE-239E-86BBC5B99B43}"/>
              </a:ext>
            </a:extLst>
          </p:cNvPr>
          <p:cNvSpPr>
            <a:spLocks noGrp="1"/>
          </p:cNvSpPr>
          <p:nvPr>
            <p:ph type="title"/>
          </p:nvPr>
        </p:nvSpPr>
        <p:spPr>
          <a:xfrm>
            <a:off x="1295402" y="982132"/>
            <a:ext cx="9601196" cy="631515"/>
          </a:xfrm>
        </p:spPr>
        <p:txBody>
          <a:bodyPr>
            <a:normAutofit/>
          </a:bodyPr>
          <a:lstStyle/>
          <a:p>
            <a:r>
              <a:rPr lang="it-IT" sz="2400" b="1" dirty="0"/>
              <a:t>DISTURBO DA DEFICIT DI ATTENZIONE/IPERATTIVITA’</a:t>
            </a:r>
          </a:p>
        </p:txBody>
      </p:sp>
      <p:sp>
        <p:nvSpPr>
          <p:cNvPr id="3" name="Segnaposto contenuto 2">
            <a:extLst>
              <a:ext uri="{FF2B5EF4-FFF2-40B4-BE49-F238E27FC236}">
                <a16:creationId xmlns:a16="http://schemas.microsoft.com/office/drawing/2014/main" id="{55C37662-FF32-9ED1-44A3-12AEC348FC9E}"/>
              </a:ext>
            </a:extLst>
          </p:cNvPr>
          <p:cNvSpPr>
            <a:spLocks noGrp="1"/>
          </p:cNvSpPr>
          <p:nvPr>
            <p:ph idx="1"/>
          </p:nvPr>
        </p:nvSpPr>
        <p:spPr>
          <a:xfrm>
            <a:off x="1295401" y="1613647"/>
            <a:ext cx="9601196" cy="4585447"/>
          </a:xfrm>
        </p:spPr>
        <p:txBody>
          <a:bodyPr>
            <a:normAutofit/>
          </a:bodyPr>
          <a:lstStyle/>
          <a:p>
            <a:r>
              <a:rPr lang="it-IT" sz="2000" b="1" u="sng" dirty="0"/>
              <a:t>DIVERSI SINTOMI DI DISATTENZIONE O DI IPERATTIVITA’-IMPULSIVITA’ ERANO PRESENTI PRIMA DEI 12 ANNI.</a:t>
            </a:r>
          </a:p>
          <a:p>
            <a:r>
              <a:rPr lang="it-IT" sz="2000" b="1" u="sng" dirty="0"/>
              <a:t>DIVERSI SINTOMI DI DISATTENZIONE O DI IPERATTIVITA’-IMPULSIVITA’ SI PRESENTANO IN DUE O PIU’ CONTESTI (PER ES. CASA, SCUOLA, LAVORO; CON AMICI O PARENTI; IN ALTRE ATTIVITA’)</a:t>
            </a:r>
          </a:p>
          <a:p>
            <a:r>
              <a:rPr lang="it-IT" sz="2000" b="1" u="sng" dirty="0"/>
              <a:t>VI E’ UNA CHIARA EVIDENZA CHE I SINTOMI INTERFERISCONO CON, O RIDUCONO, LA QUALITA’ DEL FUNZIONAMENTO SOCIALE, SCOLASTICO, LAVORATIVO.</a:t>
            </a:r>
          </a:p>
          <a:p>
            <a:r>
              <a:rPr lang="it-IT" sz="2000" b="1" u="sng" dirty="0"/>
              <a:t>I SINTOMI NON SI PRESENTANO ESCLUSIVAMENTE DURANTE IL DECORSO DELLA SCHIZOFRENIA O DI UN ALTRO DISTURBO MENTALE (PER ES. DISTURBO DELL’UMORE, DISTURBO D’ANSIA, DISTURBO DISSOCIATIVO, DISTURBO DI PERSONALITA’, INTOSSICAZIONE O ASTINENZA DA SOSTANZE).</a:t>
            </a:r>
          </a:p>
        </p:txBody>
      </p:sp>
    </p:spTree>
    <p:extLst>
      <p:ext uri="{BB962C8B-B14F-4D97-AF65-F5344CB8AC3E}">
        <p14:creationId xmlns:p14="http://schemas.microsoft.com/office/powerpoint/2010/main" val="17828164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106B956-6439-7FFE-638B-9656923CDB83}"/>
              </a:ext>
            </a:extLst>
          </p:cNvPr>
          <p:cNvSpPr>
            <a:spLocks noGrp="1"/>
          </p:cNvSpPr>
          <p:nvPr>
            <p:ph type="title"/>
          </p:nvPr>
        </p:nvSpPr>
        <p:spPr>
          <a:xfrm>
            <a:off x="1295401" y="982132"/>
            <a:ext cx="9601196" cy="1367173"/>
          </a:xfrm>
        </p:spPr>
        <p:txBody>
          <a:bodyPr>
            <a:normAutofit fontScale="90000"/>
          </a:bodyPr>
          <a:lstStyle/>
          <a:p>
            <a:pPr algn="just"/>
            <a:r>
              <a:rPr lang="it-IT" sz="2000" b="1" u="sng" dirty="0"/>
              <a:t>L’ATTENZIONE SELETTIVA</a:t>
            </a:r>
            <a:r>
              <a:rPr lang="it-IT" sz="2000" b="1" dirty="0"/>
              <a:t> E’ QUELL’INSIEME DI MECCANISMI CHE CONSENTONO DI CONCENTRARE LE PROPRIE RISORSE MENTALI SU ALCUNE INFORMAZIONI PIUTTOSTO CHE SU ALTRE, TRASFERENDOLE NELLA MEMORIA DI LAVORO E DETERMINANDO CIO’ DI CUI SIAMO CONSAPEVOLI IN OGNI ISTANTE.</a:t>
            </a:r>
            <a:endParaRPr lang="it-IT" sz="2000" b="1" u="sng" dirty="0"/>
          </a:p>
        </p:txBody>
      </p:sp>
      <p:sp>
        <p:nvSpPr>
          <p:cNvPr id="3" name="Segnaposto contenuto 2">
            <a:extLst>
              <a:ext uri="{FF2B5EF4-FFF2-40B4-BE49-F238E27FC236}">
                <a16:creationId xmlns:a16="http://schemas.microsoft.com/office/drawing/2014/main" id="{A7EBDD1F-ED92-D95D-8723-1D1F159B7871}"/>
              </a:ext>
            </a:extLst>
          </p:cNvPr>
          <p:cNvSpPr>
            <a:spLocks noGrp="1"/>
          </p:cNvSpPr>
          <p:nvPr>
            <p:ph idx="1"/>
          </p:nvPr>
        </p:nvSpPr>
        <p:spPr/>
        <p:txBody>
          <a:bodyPr>
            <a:normAutofit/>
          </a:bodyPr>
          <a:lstStyle/>
          <a:p>
            <a:r>
              <a:rPr lang="it-IT" sz="2000" b="1" dirty="0"/>
              <a:t>L’ATTENZIONE PRESENTA </a:t>
            </a:r>
            <a:r>
              <a:rPr lang="it-IT" sz="2000" b="1" dirty="0">
                <a:solidFill>
                  <a:srgbClr val="FF0000"/>
                </a:solidFill>
              </a:rPr>
              <a:t>DUE CARATTERISTICHE</a:t>
            </a:r>
            <a:r>
              <a:rPr lang="it-IT" sz="2000" b="1" dirty="0"/>
              <a:t>:</a:t>
            </a:r>
          </a:p>
          <a:p>
            <a:r>
              <a:rPr lang="it-IT" sz="2000" b="1" dirty="0"/>
              <a:t>- PERMETTE DI SCEGLIERE A COSA DARE ATTENZIONE (ALTRIMENTI SAREBBE IL CAOS);</a:t>
            </a:r>
          </a:p>
          <a:p>
            <a:r>
              <a:rPr lang="it-IT" sz="2000" b="1" dirty="0"/>
              <a:t>- LIMITA PERCHE’ NON PERMETTE DI SEGUIRE TUTTI GLI EVENTI CHE SI SVOLGONO NELL’AMBIENTE.</a:t>
            </a:r>
          </a:p>
          <a:p>
            <a:r>
              <a:rPr lang="it-IT" sz="2000" b="1" dirty="0"/>
              <a:t>NELLE MODALITA’ </a:t>
            </a:r>
            <a:r>
              <a:rPr lang="it-IT" sz="2000" b="1" u="sng" dirty="0"/>
              <a:t>UDITIVE</a:t>
            </a:r>
            <a:r>
              <a:rPr lang="it-IT" sz="2000" b="1" dirty="0"/>
              <a:t>, PER POTER INTERAGIRE, E’ NECESSARIO SELEZIONARE DAL FLUSSO DI INFORMAZIONI CHE GIUNGONO AL SISTEMA SENSORIALE UDITIVO.</a:t>
            </a:r>
          </a:p>
        </p:txBody>
      </p:sp>
    </p:spTree>
    <p:extLst>
      <p:ext uri="{BB962C8B-B14F-4D97-AF65-F5344CB8AC3E}">
        <p14:creationId xmlns:p14="http://schemas.microsoft.com/office/powerpoint/2010/main" val="35934172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6B71473-0D5C-6F4F-565E-E217A03E9C8E}"/>
              </a:ext>
            </a:extLst>
          </p:cNvPr>
          <p:cNvSpPr>
            <a:spLocks noGrp="1"/>
          </p:cNvSpPr>
          <p:nvPr>
            <p:ph type="title"/>
          </p:nvPr>
        </p:nvSpPr>
        <p:spPr>
          <a:xfrm>
            <a:off x="1295402" y="982133"/>
            <a:ext cx="9601196" cy="579382"/>
          </a:xfrm>
        </p:spPr>
        <p:txBody>
          <a:bodyPr>
            <a:normAutofit/>
          </a:bodyPr>
          <a:lstStyle/>
          <a:p>
            <a:r>
              <a:rPr lang="it-IT" sz="2800" b="1" dirty="0"/>
              <a:t>TEORIE DEL FILTRO</a:t>
            </a:r>
          </a:p>
        </p:txBody>
      </p:sp>
      <p:sp>
        <p:nvSpPr>
          <p:cNvPr id="3" name="Segnaposto contenuto 2">
            <a:extLst>
              <a:ext uri="{FF2B5EF4-FFF2-40B4-BE49-F238E27FC236}">
                <a16:creationId xmlns:a16="http://schemas.microsoft.com/office/drawing/2014/main" id="{E5D29006-635A-26F5-8E12-B1BA508DF3D8}"/>
              </a:ext>
            </a:extLst>
          </p:cNvPr>
          <p:cNvSpPr>
            <a:spLocks noGrp="1"/>
          </p:cNvSpPr>
          <p:nvPr>
            <p:ph idx="1"/>
          </p:nvPr>
        </p:nvSpPr>
        <p:spPr>
          <a:xfrm>
            <a:off x="1116106" y="1438835"/>
            <a:ext cx="10018059" cy="4598894"/>
          </a:xfrm>
        </p:spPr>
        <p:txBody>
          <a:bodyPr>
            <a:normAutofit/>
          </a:bodyPr>
          <a:lstStyle/>
          <a:p>
            <a:r>
              <a:rPr lang="it-IT" sz="2000" b="1" dirty="0"/>
              <a:t>FENOMENO DEL </a:t>
            </a:r>
            <a:r>
              <a:rPr lang="it-IT" sz="2000" b="1" u="sng" dirty="0">
                <a:solidFill>
                  <a:srgbClr val="FF0000"/>
                </a:solidFill>
              </a:rPr>
              <a:t>COCKTAIL PARTY</a:t>
            </a:r>
            <a:r>
              <a:rPr lang="it-IT" sz="2000" b="1" dirty="0">
                <a:solidFill>
                  <a:srgbClr val="FF0000"/>
                </a:solidFill>
              </a:rPr>
              <a:t>: </a:t>
            </a:r>
            <a:r>
              <a:rPr lang="it-IT" sz="2000" b="1" dirty="0"/>
              <a:t>DUE MESSAGGI PRESENTATI ALLE DUE ORECCHIE IN UNICO CANALE SONO DIFFICILI DA DISTINGUERE, MA SE AUMENTA LA DIFFERENZA PERCETTIVA TRA I DUE MESSAGGI DIVENTA PIU’ SEMPLICE DISTINGUERLI. SI PRESTA ATTENZIONE A CIO’ CHE INTERESSA ANCHE IN UNA STANZA PIENA DI PERSONE (COLIN CHERRY).</a:t>
            </a:r>
          </a:p>
          <a:p>
            <a:r>
              <a:rPr lang="it-IT" sz="2000" b="1" u="sng" dirty="0">
                <a:solidFill>
                  <a:srgbClr val="FF0000"/>
                </a:solidFill>
              </a:rPr>
              <a:t>PARADIGMA DELL’ASCOLTO DICOTOMICO</a:t>
            </a:r>
            <a:r>
              <a:rPr lang="it-IT" sz="2000" b="1" dirty="0"/>
              <a:t>: ASCOLTANDO CONTEMPORANEAMENTE DUE MESSAGGI DIVERSI TRA LORO ATTRAVERSO DUE CANALI AUDIO SEPARATI (UNO PER OGNI ORECCHIO), NON RISULTA POSSIBILE PRESTARE ATTENZIONE AD ENTRAMBI NELLO STESSO MOMENTO, MA SOLO AD UN MESSAGGIO ALLA VOLTA. IL COMPITO E’ CONOSCIUTO COME SHADOWING (BROADBENT). TALE PROCESSO E’ SIMILE ALLA RIVALITA’ BINOCULARE.</a:t>
            </a:r>
            <a:endParaRPr lang="it-IT" sz="2000" b="1" u="sng" dirty="0"/>
          </a:p>
        </p:txBody>
      </p:sp>
    </p:spTree>
    <p:extLst>
      <p:ext uri="{BB962C8B-B14F-4D97-AF65-F5344CB8AC3E}">
        <p14:creationId xmlns:p14="http://schemas.microsoft.com/office/powerpoint/2010/main" val="30817263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14E97207-5245-A436-33C4-FB8532839897}"/>
              </a:ext>
            </a:extLst>
          </p:cNvPr>
          <p:cNvSpPr>
            <a:spLocks noGrp="1"/>
          </p:cNvSpPr>
          <p:nvPr>
            <p:ph type="title"/>
          </p:nvPr>
        </p:nvSpPr>
        <p:spPr>
          <a:xfrm>
            <a:off x="1295402" y="982133"/>
            <a:ext cx="9601196" cy="500303"/>
          </a:xfrm>
        </p:spPr>
        <p:txBody>
          <a:bodyPr>
            <a:normAutofit/>
          </a:bodyPr>
          <a:lstStyle/>
          <a:p>
            <a:r>
              <a:rPr lang="it-IT" sz="2400" b="1" dirty="0"/>
              <a:t>TEORIA DEI FILTRI</a:t>
            </a:r>
          </a:p>
        </p:txBody>
      </p:sp>
      <p:sp>
        <p:nvSpPr>
          <p:cNvPr id="5" name="Segnaposto contenuto 4">
            <a:extLst>
              <a:ext uri="{FF2B5EF4-FFF2-40B4-BE49-F238E27FC236}">
                <a16:creationId xmlns:a16="http://schemas.microsoft.com/office/drawing/2014/main" id="{D174E46F-E4F2-5E2C-8144-EFA461796E63}"/>
              </a:ext>
            </a:extLst>
          </p:cNvPr>
          <p:cNvSpPr>
            <a:spLocks noGrp="1"/>
          </p:cNvSpPr>
          <p:nvPr>
            <p:ph idx="1"/>
          </p:nvPr>
        </p:nvSpPr>
        <p:spPr>
          <a:xfrm>
            <a:off x="1295401" y="1482436"/>
            <a:ext cx="9601196" cy="4716658"/>
          </a:xfrm>
        </p:spPr>
        <p:txBody>
          <a:bodyPr>
            <a:normAutofit fontScale="92500" lnSpcReduction="10000"/>
          </a:bodyPr>
          <a:lstStyle/>
          <a:p>
            <a:r>
              <a:rPr lang="it-IT" sz="2000" b="1" dirty="0"/>
              <a:t>LE SUDDETTE TEORIE PERMETTONO DI IPOTIZZARE LA PRESENZA DI UN FILTRO TRA L’INPUT SENSORIALE (STIMOLO) E L’OUTPUT COMPORTAMENTALE (RISPOSTA)</a:t>
            </a:r>
          </a:p>
          <a:p>
            <a:r>
              <a:rPr lang="it-IT" sz="2000" b="1" u="sng" dirty="0">
                <a:solidFill>
                  <a:srgbClr val="FF0000"/>
                </a:solidFill>
              </a:rPr>
              <a:t>FILTRI A COLLO DI BOTTIGLIA</a:t>
            </a:r>
            <a:r>
              <a:rPr lang="it-IT" sz="2000" b="1" dirty="0"/>
              <a:t>, PERCHE’ DETERMINANO LA QUANTITA’ E QUALITA’ DI INFORMAZIONI CHE PASSA AGLI STADI SUCCESSIVI DI ANALISI.</a:t>
            </a:r>
          </a:p>
          <a:p>
            <a:r>
              <a:rPr lang="it-IT" sz="2000" b="1" u="sng" dirty="0">
                <a:solidFill>
                  <a:srgbClr val="FF0000"/>
                </a:solidFill>
              </a:rPr>
              <a:t>FILTRO DI SELEZIONE PRECOCE</a:t>
            </a:r>
            <a:r>
              <a:rPr lang="it-IT" sz="2000" b="1" dirty="0"/>
              <a:t>: SELEZIONA L’INFORMAZIONE IN ENTRATA SULLA BASE DI UN’ANALISI SENSORIALE. L’INFORMAZIONE NON RILEVANTE DECADE ENTRO POCHI SECONDI E CIO’ PERMETTE ALL’INFORMAZIONE RILEVANTE DI VENIRE ANALIZZATA E DIVENIRE PERCETTO.</a:t>
            </a:r>
          </a:p>
          <a:p>
            <a:r>
              <a:rPr lang="it-IT" sz="2000" b="1" u="sng" dirty="0">
                <a:solidFill>
                  <a:srgbClr val="FF0000"/>
                </a:solidFill>
              </a:rPr>
              <a:t>FILTRO ATTENUATO O TEORIA DELL’ATTENUAZIONE</a:t>
            </a:r>
            <a:r>
              <a:rPr lang="it-IT" sz="2000" b="1" dirty="0"/>
              <a:t>: SECONDO TREISMAN IL FILTRO ATTENUA MA NON BLOCCA DEL TUTTO L’INFORMAZIONE NON SELEZIONATA (LIVELLO DI SOGLIA DI PAROLA AD ES. IL NOSTRO NOME HA UN LIVELLO DI SOGLIA BASSO).</a:t>
            </a:r>
            <a:endParaRPr lang="it-IT" sz="2000" b="1" u="sng" dirty="0"/>
          </a:p>
        </p:txBody>
      </p:sp>
    </p:spTree>
    <p:extLst>
      <p:ext uri="{BB962C8B-B14F-4D97-AF65-F5344CB8AC3E}">
        <p14:creationId xmlns:p14="http://schemas.microsoft.com/office/powerpoint/2010/main" val="10320391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2BCD4EC-8093-186A-1135-40EA8102E1F1}"/>
              </a:ext>
            </a:extLst>
          </p:cNvPr>
          <p:cNvSpPr>
            <a:spLocks noGrp="1"/>
          </p:cNvSpPr>
          <p:nvPr>
            <p:ph type="title"/>
          </p:nvPr>
        </p:nvSpPr>
        <p:spPr/>
        <p:txBody>
          <a:bodyPr>
            <a:normAutofit/>
          </a:bodyPr>
          <a:lstStyle/>
          <a:p>
            <a:pPr algn="l"/>
            <a:r>
              <a:rPr lang="it-IT" sz="2000" b="1" dirty="0"/>
              <a:t>LA TEORIA DI TREISMAN MODIFICA SOLO PARZIALEMENTE LA TEORIA DI BROADBENT, MANTENENDO LA SELEZIONE PRECOCE MA </a:t>
            </a:r>
            <a:r>
              <a:rPr lang="it-IT" sz="2000" b="1" dirty="0">
                <a:solidFill>
                  <a:srgbClr val="FF0000"/>
                </a:solidFill>
              </a:rPr>
              <a:t>CAMBIANDO LE PROPRIETA’ SELETTIVE DEL FILTRO.</a:t>
            </a:r>
          </a:p>
        </p:txBody>
      </p:sp>
      <p:sp>
        <p:nvSpPr>
          <p:cNvPr id="3" name="Segnaposto contenuto 2">
            <a:extLst>
              <a:ext uri="{FF2B5EF4-FFF2-40B4-BE49-F238E27FC236}">
                <a16:creationId xmlns:a16="http://schemas.microsoft.com/office/drawing/2014/main" id="{D825E72E-A796-3084-CCE0-0DBFD7084033}"/>
              </a:ext>
            </a:extLst>
          </p:cNvPr>
          <p:cNvSpPr>
            <a:spLocks noGrp="1"/>
          </p:cNvSpPr>
          <p:nvPr>
            <p:ph idx="1"/>
          </p:nvPr>
        </p:nvSpPr>
        <p:spPr/>
        <p:txBody>
          <a:bodyPr>
            <a:normAutofit fontScale="92500" lnSpcReduction="20000"/>
          </a:bodyPr>
          <a:lstStyle/>
          <a:p>
            <a:r>
              <a:rPr lang="it-IT" sz="2000" b="1" u="sng" dirty="0"/>
              <a:t>TEORIA DELLA SELEZIONE TARDIVA</a:t>
            </a:r>
            <a:r>
              <a:rPr lang="it-IT" sz="2000" b="1" dirty="0"/>
              <a:t>: QUESTO APPROCCIO E’ MOLTO DIVERSO IN QUANTO PREVEDE CHE IL SISTEMA ANALIZZI TUTTA L’INFORMAZIONE, SIA QUELLA INVIATA ALL’ORECCHIO CHE PRESTA ATTENZIONE, CHE QUELLA INVIATA ALL’ALTRO ORECCHIO. IL SISTEMA NE VALUTA LA SALIENZA. SE L’INFORMAZIONE E’ RILEVANTE PER IL COMPITO VIENE LASCIATA PASSARE DAL FILTRO. TUTTI GLI STIMOLI VENGONO IDENTIFICATI, MA SOLO ALCUNI RAGGIUNGONO IL LIVELLO DELL RISPOSTA. L’INFORMAZIONE NON RILEVANTE VERRA’ DIMENTICATA.</a:t>
            </a:r>
          </a:p>
          <a:p>
            <a:r>
              <a:rPr lang="it-IT" sz="2000" b="1" u="sng" dirty="0"/>
              <a:t>ATTENUAZIONE</a:t>
            </a:r>
            <a:r>
              <a:rPr lang="it-IT" sz="2000" b="1" dirty="0"/>
              <a:t> E </a:t>
            </a:r>
            <a:r>
              <a:rPr lang="it-IT" sz="2000" b="1" u="sng" dirty="0"/>
              <a:t>SELEZIONE TARDIVA: </a:t>
            </a:r>
            <a:r>
              <a:rPr lang="it-IT" sz="2000" b="1" dirty="0"/>
              <a:t>IN ENTRAMBE L’INFORMAZIONE VIENE ELABORATA FINO AL LIVELLO SEMANTICO ED ESCLUSE QUANDO NON RILEVANTI (QUINDI AVVIENE UNA PRIMA ELABORAZIONE).</a:t>
            </a:r>
            <a:endParaRPr lang="it-IT" sz="2000" b="1" u="sng" dirty="0"/>
          </a:p>
          <a:p>
            <a:endParaRPr lang="it-IT" sz="2000" b="1" u="sng" dirty="0"/>
          </a:p>
        </p:txBody>
      </p:sp>
    </p:spTree>
    <p:extLst>
      <p:ext uri="{BB962C8B-B14F-4D97-AF65-F5344CB8AC3E}">
        <p14:creationId xmlns:p14="http://schemas.microsoft.com/office/powerpoint/2010/main" val="11893265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6BD4C73-D0BF-BD62-094D-79CA07F1B016}"/>
              </a:ext>
            </a:extLst>
          </p:cNvPr>
          <p:cNvSpPr>
            <a:spLocks noGrp="1"/>
          </p:cNvSpPr>
          <p:nvPr>
            <p:ph type="title"/>
          </p:nvPr>
        </p:nvSpPr>
        <p:spPr>
          <a:xfrm>
            <a:off x="1295402" y="982132"/>
            <a:ext cx="9601196" cy="475607"/>
          </a:xfrm>
        </p:spPr>
        <p:txBody>
          <a:bodyPr>
            <a:normAutofit fontScale="90000"/>
          </a:bodyPr>
          <a:lstStyle/>
          <a:p>
            <a:r>
              <a:rPr lang="it-IT" sz="2800" b="1" dirty="0"/>
              <a:t>L’ATTENZIONE SPAZIALE</a:t>
            </a:r>
          </a:p>
        </p:txBody>
      </p:sp>
      <p:sp>
        <p:nvSpPr>
          <p:cNvPr id="3" name="Segnaposto contenuto 2">
            <a:extLst>
              <a:ext uri="{FF2B5EF4-FFF2-40B4-BE49-F238E27FC236}">
                <a16:creationId xmlns:a16="http://schemas.microsoft.com/office/drawing/2014/main" id="{04CB301C-3618-BEE7-72DD-068151C61F40}"/>
              </a:ext>
            </a:extLst>
          </p:cNvPr>
          <p:cNvSpPr>
            <a:spLocks noGrp="1"/>
          </p:cNvSpPr>
          <p:nvPr>
            <p:ph idx="1"/>
          </p:nvPr>
        </p:nvSpPr>
        <p:spPr>
          <a:xfrm>
            <a:off x="1295401" y="1616765"/>
            <a:ext cx="9601196" cy="4359965"/>
          </a:xfrm>
        </p:spPr>
        <p:txBody>
          <a:bodyPr>
            <a:normAutofit fontScale="92500" lnSpcReduction="20000"/>
          </a:bodyPr>
          <a:lstStyle/>
          <a:p>
            <a:r>
              <a:rPr lang="it-IT" sz="2000" b="1" dirty="0"/>
              <a:t>I MECCANISMI CHE PERMETTONO DI SPOSTARE L’ATTENZIONE SULLE DIVERSE PARTI DI UNA SCENA SI COMPIONO ATTRAVERSO DUE FORME DIVERSE DI ESPLORAZIONE:</a:t>
            </a:r>
          </a:p>
          <a:p>
            <a:r>
              <a:rPr lang="it-IT" sz="2000" b="1" u="sng" dirty="0"/>
              <a:t>ORIENTAMENTO MANIFESTO</a:t>
            </a:r>
            <a:r>
              <a:rPr lang="it-IT" sz="2000" b="1" dirty="0"/>
              <a:t>: SPOSTAMENTO DEGLI OCCHI VERSO L’OGGETTO O LE POSIZIONI SPAZIALI DI INTERESSE;</a:t>
            </a:r>
          </a:p>
          <a:p>
            <a:r>
              <a:rPr lang="it-IT" sz="2000" b="1" u="sng" dirty="0"/>
              <a:t>ORIENTAMENTO IMPLICITO</a:t>
            </a:r>
            <a:r>
              <a:rPr lang="it-IT" sz="2000" b="1" dirty="0"/>
              <a:t>: SPOSTAMENTO DELLA SOLA ATTENZIONE ENTRO IL CAMPO VISIVO, SU ALCUNE PARTI DI ESSO, CHE VENGONO ELABORATE PREFERENZIALMENTE, MA IN ASSENZA DI MOVIMENTI OCULARI. </a:t>
            </a:r>
          </a:p>
          <a:p>
            <a:r>
              <a:rPr lang="it-IT" sz="2000" b="1" dirty="0"/>
              <a:t>IN GENERE I DUE MECCANISMI OPERANO CONGIUNTAMENTE, OVE SI PORTA LO SGUARDO VIENE DIREZIONATA L’ATTENZIONE, MA LE MODALITA’ DI ORIENTAMENTO POSSONO SEPARARSI (QUANDO GUARDIAMO CON «LA CODA DELL’OCCHIO»).</a:t>
            </a:r>
          </a:p>
          <a:p>
            <a:r>
              <a:rPr lang="it-IT" sz="2000" b="1" u="sng" dirty="0">
                <a:solidFill>
                  <a:srgbClr val="FF0000"/>
                </a:solidFill>
              </a:rPr>
              <a:t>L’ATTENZIONE E’ DUNQUE UN SISTEMA COGNITIVO DISSOCIATO DAI MOVIMENTI OCULARI.</a:t>
            </a:r>
          </a:p>
        </p:txBody>
      </p:sp>
    </p:spTree>
    <p:extLst>
      <p:ext uri="{BB962C8B-B14F-4D97-AF65-F5344CB8AC3E}">
        <p14:creationId xmlns:p14="http://schemas.microsoft.com/office/powerpoint/2010/main" val="7804585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B861499-7859-F1A9-4FDD-C24848B47A6C}"/>
              </a:ext>
            </a:extLst>
          </p:cNvPr>
          <p:cNvSpPr>
            <a:spLocks noGrp="1"/>
          </p:cNvSpPr>
          <p:nvPr>
            <p:ph type="title"/>
          </p:nvPr>
        </p:nvSpPr>
        <p:spPr>
          <a:xfrm>
            <a:off x="1295402" y="982133"/>
            <a:ext cx="9601196" cy="369590"/>
          </a:xfrm>
        </p:spPr>
        <p:txBody>
          <a:bodyPr>
            <a:noAutofit/>
          </a:bodyPr>
          <a:lstStyle/>
          <a:p>
            <a:r>
              <a:rPr lang="it-IT" sz="2800" b="1" dirty="0"/>
              <a:t>L’ATTENZIONE SPAZIALE</a:t>
            </a:r>
          </a:p>
        </p:txBody>
      </p:sp>
      <p:sp>
        <p:nvSpPr>
          <p:cNvPr id="3" name="Segnaposto contenuto 2">
            <a:extLst>
              <a:ext uri="{FF2B5EF4-FFF2-40B4-BE49-F238E27FC236}">
                <a16:creationId xmlns:a16="http://schemas.microsoft.com/office/drawing/2014/main" id="{DC4EAEFE-B611-4D0D-4A98-FAA398373448}"/>
              </a:ext>
            </a:extLst>
          </p:cNvPr>
          <p:cNvSpPr>
            <a:spLocks noGrp="1"/>
          </p:cNvSpPr>
          <p:nvPr>
            <p:ph idx="1"/>
          </p:nvPr>
        </p:nvSpPr>
        <p:spPr>
          <a:xfrm>
            <a:off x="1295401" y="1510748"/>
            <a:ext cx="9601196" cy="4365120"/>
          </a:xfrm>
        </p:spPr>
        <p:txBody>
          <a:bodyPr>
            <a:normAutofit/>
          </a:bodyPr>
          <a:lstStyle/>
          <a:p>
            <a:r>
              <a:rPr lang="it-IT" sz="2000" b="1" u="sng" dirty="0"/>
              <a:t>L’ORIENTAMENTO ENDOGENO</a:t>
            </a:r>
            <a:r>
              <a:rPr lang="it-IT" sz="2000" b="1" dirty="0"/>
              <a:t>: SI TRATTA DI UN ORIENTAMENTO </a:t>
            </a:r>
            <a:r>
              <a:rPr lang="it-IT" sz="2000" b="1" i="1" dirty="0"/>
              <a:t>VOLONTARIO </a:t>
            </a:r>
            <a:r>
              <a:rPr lang="it-IT" sz="2000" b="1" dirty="0"/>
              <a:t>O </a:t>
            </a:r>
            <a:r>
              <a:rPr lang="it-IT" sz="2000" b="1" i="1" dirty="0"/>
              <a:t>TOP-DOWN </a:t>
            </a:r>
            <a:r>
              <a:rPr lang="it-IT" sz="2000" b="1" dirty="0"/>
              <a:t>(GUIDATO DALL’ALTO); IL SOGGETTO DECIDE VOLONTARIAMENTE A COSA O CHI PRESTARE ATTENZIONE. GLI STIMOLI UTILIZZATI PER INNESCARE QUESTO ORIENTAMENTO SONO DETTI ENDOGENI.</a:t>
            </a:r>
          </a:p>
          <a:p>
            <a:r>
              <a:rPr lang="it-IT" sz="2000" b="1" u="sng" dirty="0"/>
              <a:t>L’ORIENTAMENTO ESOGENO</a:t>
            </a:r>
            <a:r>
              <a:rPr lang="it-IT" sz="2000" b="1" dirty="0"/>
              <a:t>: SI TRATTA DI UN ORIENTAMENTO INDIPENDENTE DALLA VOLONTA’ UMANA. QUANDO COMPAIONO STIMOLI IMPROVVISI O INATTESI, COME UN FORTE RUMORE O UN LAMPO DI LUCE. E’ UN ORIENTAMENTO </a:t>
            </a:r>
            <a:r>
              <a:rPr lang="it-IT" sz="2000" b="1" i="1" dirty="0"/>
              <a:t>AUTOMATICO </a:t>
            </a:r>
            <a:r>
              <a:rPr lang="it-IT" sz="2000" b="1" dirty="0"/>
              <a:t>O </a:t>
            </a:r>
            <a:r>
              <a:rPr lang="it-IT" sz="2000" b="1" i="1" dirty="0"/>
              <a:t>BOTTOM UP</a:t>
            </a:r>
            <a:r>
              <a:rPr lang="it-IT" sz="2000" b="1" dirty="0"/>
              <a:t>, GUIDATO DA STIMOLI AMBIENTALI. GLI STIMOLI SONO PERIFERICI SALIENTI E SONO CHIAMATI ESOGENI.</a:t>
            </a:r>
          </a:p>
          <a:p>
            <a:r>
              <a:rPr lang="it-IT" sz="2000" b="1" u="sng" dirty="0"/>
              <a:t>PARADIGMA DI POSNER</a:t>
            </a:r>
            <a:r>
              <a:rPr lang="it-IT" sz="2000" b="1" dirty="0"/>
              <a:t>: ATTRAVERSO ALCUNI ESPERIMENTI HA SPIEGATO IL FUNZIONAMENTO DEI DUE ORIENTAMENTI</a:t>
            </a:r>
            <a:endParaRPr lang="it-IT" sz="2000" b="1" u="sng" dirty="0"/>
          </a:p>
        </p:txBody>
      </p:sp>
    </p:spTree>
    <p:extLst>
      <p:ext uri="{BB962C8B-B14F-4D97-AF65-F5344CB8AC3E}">
        <p14:creationId xmlns:p14="http://schemas.microsoft.com/office/powerpoint/2010/main" val="10869267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2C73234-06B7-D867-73F2-118F3E2C408C}"/>
              </a:ext>
            </a:extLst>
          </p:cNvPr>
          <p:cNvSpPr>
            <a:spLocks noGrp="1"/>
          </p:cNvSpPr>
          <p:nvPr>
            <p:ph type="title"/>
          </p:nvPr>
        </p:nvSpPr>
        <p:spPr>
          <a:xfrm>
            <a:off x="1295402" y="982132"/>
            <a:ext cx="9601196" cy="581625"/>
          </a:xfrm>
        </p:spPr>
        <p:txBody>
          <a:bodyPr>
            <a:normAutofit/>
          </a:bodyPr>
          <a:lstStyle/>
          <a:p>
            <a:r>
              <a:rPr lang="it-IT" sz="2400" b="1" dirty="0"/>
              <a:t>PARADIGMA DI POSNER</a:t>
            </a:r>
          </a:p>
        </p:txBody>
      </p:sp>
      <p:sp>
        <p:nvSpPr>
          <p:cNvPr id="3" name="Segnaposto contenuto 2">
            <a:extLst>
              <a:ext uri="{FF2B5EF4-FFF2-40B4-BE49-F238E27FC236}">
                <a16:creationId xmlns:a16="http://schemas.microsoft.com/office/drawing/2014/main" id="{803C4B43-A265-B23D-7F48-3E0AF19F5A04}"/>
              </a:ext>
            </a:extLst>
          </p:cNvPr>
          <p:cNvSpPr>
            <a:spLocks noGrp="1"/>
          </p:cNvSpPr>
          <p:nvPr>
            <p:ph idx="1"/>
          </p:nvPr>
        </p:nvSpPr>
        <p:spPr>
          <a:xfrm>
            <a:off x="1295401" y="1457739"/>
            <a:ext cx="9601196" cy="4625009"/>
          </a:xfrm>
        </p:spPr>
        <p:txBody>
          <a:bodyPr>
            <a:normAutofit fontScale="92500" lnSpcReduction="20000"/>
          </a:bodyPr>
          <a:lstStyle/>
          <a:p>
            <a:r>
              <a:rPr lang="it-IT" sz="2000" b="1" u="sng" dirty="0"/>
              <a:t>ORIENTAMENTO ENDOGENO</a:t>
            </a:r>
            <a:r>
              <a:rPr lang="it-IT" sz="2000" b="1" dirty="0"/>
              <a:t>. I PARTECIPANTI ALL’ESPERIMENTO PRODUCONO RISPOSTE PIU’ VELOCI NELLE PROVE VALIDE (QUANDO IL BERSAGLIO COMPARE NELLA POSIZIONE INDICATA) PIUTTOSTO CHE NELLE ALTRE (INVALIDE O NEUTRE) PERCHE’ SANNO GIA’  DOVE ORIENTARE L’ATTENZIONE. SI HA UN MIGLIORAMENTO DELL’EFFICIENZA DI ELABORAZIONE (ESPERIMENTO PAG. 144 E 145).</a:t>
            </a:r>
          </a:p>
          <a:p>
            <a:r>
              <a:rPr lang="it-IT" sz="2000" b="1" u="sng" dirty="0"/>
              <a:t>ORIENTAMENTO ESOGENO</a:t>
            </a:r>
            <a:r>
              <a:rPr lang="it-IT" sz="2000" b="1" dirty="0"/>
              <a:t>: POSNER HA APPLICATO IL SUO PARADIGMA PER ILLUSTRARE CHE L’ATTENZIONE PUO’ ESSERE ORIENTATA IN MODO AUTOMATICO. INVECE DI UNO STIMOLO CENTRALE AL PARTECIPANTE VIENE PRESENTATO UNO STIMOLO ESOGENO (PERIFERICO), </a:t>
            </a:r>
            <a:r>
              <a:rPr lang="it-IT" sz="2000" b="1" u="sng" dirty="0"/>
              <a:t>SALIENTE</a:t>
            </a:r>
            <a:r>
              <a:rPr lang="it-IT" sz="2000" b="1" dirty="0"/>
              <a:t>, DUNQUE IMPROVVISO E IMPORTANTE. UNO STIMOLO E’ SALIENTE QUANDO INNESCA LA </a:t>
            </a:r>
            <a:r>
              <a:rPr lang="it-IT" sz="2000" b="1" u="sng" dirty="0"/>
              <a:t>CATTURA ATTENTIVA.</a:t>
            </a:r>
          </a:p>
          <a:p>
            <a:r>
              <a:rPr lang="it-IT" sz="2000" b="1" u="sng" dirty="0"/>
              <a:t>DIFFERENZE TRA I DUE ORIENTAMENTI</a:t>
            </a:r>
            <a:r>
              <a:rPr lang="it-IT" sz="2000" b="1" dirty="0"/>
              <a:t>: L’ENDOGENO E’ PIU’ LENTO MENTRE QUELLO ESOGENO E’ PIU’ RAPIDO; L’ESOGENO HA LUOGO ANCHE SE IL PARTECIPANTE E’ IMPEGNATO IN ALTRO; L’ESOGENO AGISCE COME SE FOSSE UN RIFLESSO; INFINE L’ENDOGENO PERMETTE DI SELEZIONARE ED ELABORARE GLI STIMOLI RILEVANTI PER RAGGIUNGERE GLI SCOPI PREFISSATI.  </a:t>
            </a:r>
          </a:p>
          <a:p>
            <a:pPr marL="0" indent="0">
              <a:buNone/>
            </a:pPr>
            <a:endParaRPr lang="it-IT" sz="2000" b="1" u="sng" dirty="0"/>
          </a:p>
        </p:txBody>
      </p:sp>
    </p:spTree>
    <p:extLst>
      <p:ext uri="{BB962C8B-B14F-4D97-AF65-F5344CB8AC3E}">
        <p14:creationId xmlns:p14="http://schemas.microsoft.com/office/powerpoint/2010/main" val="608791960"/>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o">
  <a:themeElements>
    <a:clrScheme name="Organico">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o">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o">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50428</TotalTime>
  <Words>3237</Words>
  <Application>Microsoft Office PowerPoint</Application>
  <PresentationFormat>Widescreen</PresentationFormat>
  <Paragraphs>109</Paragraphs>
  <Slides>27</Slides>
  <Notes>0</Notes>
  <HiddenSlides>0</HiddenSlides>
  <MMClips>0</MMClips>
  <ScaleCrop>false</ScaleCrop>
  <HeadingPairs>
    <vt:vector size="6" baseType="variant">
      <vt:variant>
        <vt:lpstr>Caratteri utilizzati</vt:lpstr>
      </vt:variant>
      <vt:variant>
        <vt:i4>3</vt:i4>
      </vt:variant>
      <vt:variant>
        <vt:lpstr>Tema</vt:lpstr>
      </vt:variant>
      <vt:variant>
        <vt:i4>1</vt:i4>
      </vt:variant>
      <vt:variant>
        <vt:lpstr>Titoli diapositive</vt:lpstr>
      </vt:variant>
      <vt:variant>
        <vt:i4>27</vt:i4>
      </vt:variant>
    </vt:vector>
  </HeadingPairs>
  <TitlesOfParts>
    <vt:vector size="31" baseType="lpstr">
      <vt:lpstr>Arial</vt:lpstr>
      <vt:lpstr>Garamond</vt:lpstr>
      <vt:lpstr>Wingdings</vt:lpstr>
      <vt:lpstr>Organico</vt:lpstr>
      <vt:lpstr>L’ATTENZIONE</vt:lpstr>
      <vt:lpstr>L’ATTENZIONE E’ QUEL PROCESSO MENTALE CHE CI PERMETTE DI ELABORARE APPIENO E A LIVELLO CONSAPEVOLE UNA PARTE LIMITATA DI INFORMAZIONI, SELEZIONANDOLA NELLO SPAZIO E NEL TEMPO, DALL’ENORME QUANTITA’ DI STIMOLI DI CUI SI VIENE A DISPORRE ATTRAVERSO I SENSI.</vt:lpstr>
      <vt:lpstr>L’ATTENZIONE SELETTIVA E’ QUELL’INSIEME DI MECCANISMI CHE CONSENTONO DI CONCENTRARE LE PROPRIE RISORSE MENTALI SU ALCUNE INFORMAZIONI PIUTTOSTO CHE SU ALTRE, TRASFERENDOLE NELLA MEMORIA DI LAVORO E DETERMINANDO CIO’ DI CUI SIAMO CONSAPEVOLI IN OGNI ISTANTE.</vt:lpstr>
      <vt:lpstr>TEORIE DEL FILTRO</vt:lpstr>
      <vt:lpstr>TEORIA DEI FILTRI</vt:lpstr>
      <vt:lpstr>LA TEORIA DI TREISMAN MODIFICA SOLO PARZIALEMENTE LA TEORIA DI BROADBENT, MANTENENDO LA SELEZIONE PRECOCE MA CAMBIANDO LE PROPRIETA’ SELETTIVE DEL FILTRO.</vt:lpstr>
      <vt:lpstr>L’ATTENZIONE SPAZIALE</vt:lpstr>
      <vt:lpstr>L’ATTENZIONE SPAZIALE</vt:lpstr>
      <vt:lpstr>PARADIGMA DI POSNER</vt:lpstr>
      <vt:lpstr>PARADIGMI DELL’ATTENZIONE</vt:lpstr>
      <vt:lpstr>LE CONGIUNZIONI ILLUSORIE: USATE PER SPIEGARE LA PERCEZIONE DI UNO STIMOLO INESISTENTE, DATO DALLA CONGIUNZIONE DI DUE CARATTERISTICHE APPARTENENTI A STIMOLI DIVERSI. </vt:lpstr>
      <vt:lpstr>LE CONGIUNZIONI ILLUSORIE</vt:lpstr>
      <vt:lpstr>SONO PRESENTI TANTE L VERDI, ROSSE E NERE ED UNA T VERDE. AD UN  GRUPPO VIENE CHIESTO DI IDENTIFICARE LA LETTERA T, AL SECONDO GRUPPO LA T VERDE. ANCHE SE LO STIMOLO E’ UGUALE (LETTERA T), L’EFFICIENZA DEL PRIMO COMPITO E’ INFERIORE RISPETTO AL SECONDO: NEL PRIMO SI ANALIZZANO TUTTI GLI ELEMENTI PER TROVARE LA T, NEL SECONDO SOLO GLI ELEMENTI VERDI.</vt:lpstr>
      <vt:lpstr>INSUCCESSI DELL’ATTENZIONE SPAZIALE</vt:lpstr>
      <vt:lpstr>I LIMITI DELL’ATTENZIONE NEL TEMPO</vt:lpstr>
      <vt:lpstr>L’ATTENZIONE DIVISA</vt:lpstr>
      <vt:lpstr>PARADIGMA DEL DOPPIO COMPITO</vt:lpstr>
      <vt:lpstr>PARADIGMA DEL DOPPIO COMPITO</vt:lpstr>
      <vt:lpstr>PROCESSO DI AUTOMATIZZAZIONE</vt:lpstr>
      <vt:lpstr>IL PROCESSO DI RECUPERO E UTILIZZAZIONE</vt:lpstr>
      <vt:lpstr>RIASSUMENDO</vt:lpstr>
      <vt:lpstr>DISTURBO DA DEFICIT DI ATTENZIONE/IPERATTIVITA’</vt:lpstr>
      <vt:lpstr>DISTURBO DA DEFICIT DI ATTENZIONE/IPERATTIVITA’</vt:lpstr>
      <vt:lpstr>DISTURBO DA DEFICIT DI ATTENZIONE/IPERATIVITA’</vt:lpstr>
      <vt:lpstr>DISTURBO DA DEFICIT DI ATTENZIONE/IPERATTIVITA’</vt:lpstr>
      <vt:lpstr>DISTURBO DA DEFICIT DI ATTENZIONE/IPERATTIVITA’</vt:lpstr>
      <vt:lpstr>DISTURBO DA DEFICIT DI ATTENZIONE/IPERATTIVITA’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L’ATTENZIONE</dc:title>
  <dc:creator>Monica Paola Sciacca</dc:creator>
  <cp:lastModifiedBy>Monica Paola Sciacca</cp:lastModifiedBy>
  <cp:revision>2</cp:revision>
  <dcterms:created xsi:type="dcterms:W3CDTF">2022-11-23T17:03:31Z</dcterms:created>
  <dcterms:modified xsi:type="dcterms:W3CDTF">2025-02-24T17:36:34Z</dcterms:modified>
</cp:coreProperties>
</file>